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9" r:id="rId3"/>
    <p:sldId id="1033" r:id="rId4"/>
    <p:sldId id="1034" r:id="rId5"/>
    <p:sldId id="1035" r:id="rId6"/>
    <p:sldId id="1036" r:id="rId7"/>
    <p:sldId id="1037" r:id="rId8"/>
    <p:sldId id="1038" r:id="rId9"/>
    <p:sldId id="1040" r:id="rId10"/>
    <p:sldId id="1039" r:id="rId11"/>
    <p:sldId id="289" r:id="rId12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-6350" y="-305435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-635" y="-252952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WPF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模板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3513" y="262763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两棵树、模板</a:t>
              </a:r>
              <a:endParaRPr 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升职加薪，只争朝夕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,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不负韶华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1114425"/>
            <a:ext cx="1381760" cy="1376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319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视觉树与逻辑树：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6400" y="638175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latin typeface="+mn-lt"/>
                <a:ea typeface="+mn-lt"/>
                <a:cs typeface="+mn-lt"/>
              </a:rPr>
              <a:t>WPF 有两棵树</a:t>
            </a:r>
            <a:r>
              <a:rPr lang="zh-CN" sz="1600">
                <a:latin typeface="+mn-lt"/>
                <a:ea typeface="+mn-lt"/>
                <a:cs typeface="+mn-lt"/>
              </a:rPr>
              <a:t>的概念</a:t>
            </a:r>
            <a:r>
              <a:rPr sz="1600">
                <a:latin typeface="+mn-lt"/>
                <a:ea typeface="+mn-lt"/>
                <a:cs typeface="+mn-lt"/>
              </a:rPr>
              <a:t>：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</a:t>
            </a:r>
            <a:r>
              <a:rPr sz="1600">
                <a:latin typeface="+mn-lt"/>
                <a:ea typeface="+mn-lt"/>
                <a:cs typeface="+mn-lt"/>
              </a:rPr>
              <a:t> 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可视树 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逻辑树</a:t>
            </a: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，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在</a:t>
            </a:r>
            <a:r>
              <a:rPr sz="1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运行时</a:t>
            </a:r>
            <a:r>
              <a:rPr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会维护这两棵树</a:t>
            </a:r>
            <a:r>
              <a:rPr lang="zh-CN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650" y="1017905"/>
            <a:ext cx="818388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可视树</a:t>
            </a:r>
            <a:r>
              <a:rPr lang="zh-CN" altLang="en-US" sz="1400">
                <a:latin typeface="+mn-lt"/>
                <a:ea typeface="+mn-lt"/>
              </a:rPr>
              <a:t>：界面上所有的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</a:t>
            </a:r>
            <a:r>
              <a:rPr lang="zh-CN" altLang="en-US" sz="1400">
                <a:latin typeface="+mn-lt"/>
                <a:ea typeface="+mn-lt"/>
              </a:rPr>
              <a:t>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屏幕上</a:t>
            </a:r>
            <a:r>
              <a:rPr lang="zh-CN" altLang="en-US" sz="1400">
                <a:latin typeface="+mn-lt"/>
                <a:ea typeface="+mn-lt"/>
              </a:rPr>
              <a:t>的元素。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可视树用于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渲染，事件路由，定位资源</a:t>
            </a:r>
            <a:r>
              <a:rPr lang="zh-CN" altLang="en-US" sz="1400">
                <a:latin typeface="+mn-lt"/>
                <a:ea typeface="+mn-lt"/>
              </a:rPr>
              <a:t>（如果该元素没有逻辑父元素）等等等等。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可视树能</a:t>
            </a:r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看到控件内部的元素</a:t>
            </a:r>
            <a:r>
              <a:rPr lang="zh-CN" altLang="en-US" sz="1400">
                <a:latin typeface="+mn-lt"/>
                <a:ea typeface="+mn-lt"/>
              </a:rPr>
              <a:t>，这些元素一般继承自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Visual</a:t>
            </a:r>
            <a:r>
              <a:rPr lang="zh-CN" altLang="en-US" sz="1400">
                <a:latin typeface="+mn-lt"/>
                <a:ea typeface="+mn-lt"/>
              </a:rPr>
              <a:t>类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向上</a:t>
            </a:r>
            <a:r>
              <a:rPr lang="zh-CN" altLang="en-US" sz="1400">
                <a:latin typeface="+mn-lt"/>
                <a:ea typeface="+mn-lt"/>
              </a:rPr>
              <a:t>或者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向下</a:t>
            </a:r>
            <a:r>
              <a:rPr lang="zh-CN" altLang="en-US" sz="1400">
                <a:latin typeface="+mn-lt"/>
                <a:ea typeface="+mn-lt"/>
              </a:rPr>
              <a:t>遍历可视化树可以简单的使用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VisualTreeHelper类</a:t>
            </a:r>
            <a:r>
              <a:rPr lang="zh-CN" altLang="en-US" sz="1400">
                <a:latin typeface="+mn-lt"/>
                <a:ea typeface="+mn-lt"/>
              </a:rPr>
              <a:t>和简单的递归方法。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任何承继自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的东西都可以在UI上显示，但</a:t>
            </a:r>
            <a:r>
              <a:rPr lang="zh-CN" altLang="en-US" sz="1400" b="1">
                <a:latin typeface="+mn-lt"/>
                <a:ea typeface="+mn-lt"/>
              </a:rPr>
              <a:t>其实并不在可视化树中</a:t>
            </a:r>
            <a:r>
              <a:rPr lang="zh-CN" altLang="en-US" sz="1400">
                <a:latin typeface="+mn-lt"/>
                <a:ea typeface="+mn-lt"/>
              </a:rPr>
              <a:t>。 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内容元素(继承自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的类)</a:t>
            </a:r>
            <a:r>
              <a:rPr lang="zh-CN" altLang="en-US" sz="1400" b="1">
                <a:latin typeface="+mn-lt"/>
                <a:ea typeface="+mn-lt"/>
              </a:rPr>
              <a:t>不是可视化树的一部分</a:t>
            </a:r>
            <a:r>
              <a:rPr lang="zh-CN" altLang="en-US" sz="1400">
                <a:latin typeface="+mn-lt"/>
                <a:ea typeface="+mn-lt"/>
              </a:rPr>
              <a:t>；他们不是继承自Visual而且没有可视化表示。为了显示在UI上，ContentElement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必须寄宿在一个Visual主体上</a:t>
            </a:r>
            <a:r>
              <a:rPr lang="zh-CN" altLang="en-US" sz="1400">
                <a:latin typeface="+mn-lt"/>
                <a:ea typeface="+mn-lt"/>
              </a:rPr>
              <a:t>，通常是一个FrameworkElement。你可以认为主体类似于一个可以选择如何展示该ContentElement的浏览器。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逻辑树</a:t>
            </a:r>
            <a:r>
              <a:rPr lang="zh-CN" altLang="en-US" sz="1400">
                <a:latin typeface="+mn-lt"/>
                <a:ea typeface="+mn-lt"/>
              </a:rPr>
              <a:t>表示UI的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核心结构，</a:t>
            </a:r>
            <a:r>
              <a:rPr lang="zh-CN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就是我们看到的节点</a:t>
            </a:r>
            <a:r>
              <a:rPr lang="zh-CN" altLang="en-US" sz="1400">
                <a:latin typeface="+mn-lt"/>
                <a:ea typeface="+mn-lt"/>
              </a:rPr>
              <a:t>。和XAML文件中定义的元素近乎相等，排除掉内部生成的那些用来帮助渲染的可视化元素。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WPF用逻辑树来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决定依赖属性</a:t>
            </a:r>
            <a:r>
              <a:rPr lang="zh-CN" altLang="en-US" sz="1400">
                <a:latin typeface="+mn-lt"/>
                <a:ea typeface="+mn-lt"/>
              </a:rPr>
              <a:t>，值继承，资源解决方案等。可以使用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LogicTreeHelper类遍历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逻辑树，但它</a:t>
            </a:r>
            <a:r>
              <a:rPr lang="zh-CN" altLang="en-US" sz="1400">
                <a:latin typeface="+mn-lt"/>
                <a:ea typeface="+mn-lt"/>
              </a:rPr>
              <a:t>只对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DependencyObject</a:t>
            </a:r>
            <a:r>
              <a:rPr lang="zh-CN" altLang="en-US" sz="1400">
                <a:latin typeface="+mn-lt"/>
                <a:ea typeface="+mn-lt"/>
              </a:rPr>
              <a:t>有效，遍历逻辑树时需要非常小心，最好做类型检查。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始终存在于</a:t>
            </a:r>
            <a:r>
              <a:rPr lang="zh-CN" altLang="en-US" sz="1200">
                <a:latin typeface="+mn-lt"/>
                <a:ea typeface="+mn-lt"/>
                <a:cs typeface="+mn-lt"/>
              </a:rPr>
              <a:t>WPF的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200">
                <a:latin typeface="+mn-lt"/>
                <a:ea typeface="+mn-lt"/>
                <a:cs typeface="+mn-lt"/>
              </a:rPr>
              <a:t>中，不管UI是用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XAML编写</a:t>
            </a:r>
            <a:r>
              <a:rPr lang="zh-CN" altLang="en-US" sz="1200">
                <a:latin typeface="+mn-lt"/>
                <a:ea typeface="+mn-lt"/>
                <a:cs typeface="+mn-lt"/>
              </a:rPr>
              <a:t>还是用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代码编写</a:t>
            </a:r>
            <a:r>
              <a:rPr lang="zh-CN" altLang="en-US" sz="1200">
                <a:latin typeface="+mn-lt"/>
                <a:ea typeface="+mn-lt"/>
                <a:cs typeface="+mn-lt"/>
              </a:rPr>
              <a:t>。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+mn-lt"/>
                <a:ea typeface="+mn-lt"/>
                <a:cs typeface="+mn-lt"/>
              </a:rPr>
              <a:t>WPF的每个方面（属性、资源等等）都是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依赖于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200">
                <a:latin typeface="+mn-lt"/>
                <a:ea typeface="+mn-lt"/>
                <a:cs typeface="+mn-lt"/>
              </a:rPr>
              <a:t>的。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+mn-lt"/>
                <a:ea typeface="+mn-lt"/>
                <a:cs typeface="+mn-lt"/>
              </a:rPr>
              <a:t>   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可视树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基本上是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的一种扩展</a:t>
            </a:r>
            <a:r>
              <a:rPr lang="zh-CN" altLang="en-US" sz="1200">
                <a:latin typeface="+mn-lt"/>
                <a:ea typeface="+mn-lt"/>
                <a:cs typeface="+mn-lt"/>
              </a:rPr>
              <a:t>。逻辑树的每个结点都被分解为它们的核心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视觉组件</a:t>
            </a:r>
            <a:r>
              <a:rPr lang="zh-CN" altLang="en-US" sz="1200">
                <a:latin typeface="+mn-lt"/>
                <a:ea typeface="+mn-lt"/>
                <a:cs typeface="+mn-lt"/>
              </a:rPr>
              <a:t>。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200">
                <a:latin typeface="+mn-lt"/>
                <a:ea typeface="+mn-lt"/>
                <a:cs typeface="+mn-lt"/>
              </a:rPr>
              <a:t>的结点对我们而言基本是一个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黑盒</a:t>
            </a:r>
            <a:r>
              <a:rPr lang="zh-CN" altLang="en-US" sz="1200">
                <a:latin typeface="+mn-lt"/>
                <a:ea typeface="+mn-lt"/>
                <a:cs typeface="+mn-lt"/>
              </a:rPr>
              <a:t>。而可视树不同，它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暴露</a:t>
            </a:r>
            <a:r>
              <a:rPr lang="zh-CN" altLang="en-US" sz="1200">
                <a:latin typeface="+mn-lt"/>
                <a:ea typeface="+mn-lt"/>
                <a:cs typeface="+mn-lt"/>
              </a:rPr>
              <a:t>了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视觉</a:t>
            </a:r>
            <a:r>
              <a:rPr lang="zh-CN" altLang="en-US" sz="1200">
                <a:latin typeface="+mn-lt"/>
                <a:ea typeface="+mn-lt"/>
                <a:cs typeface="+mn-lt"/>
              </a:rPr>
              <a:t>的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实现细节</a:t>
            </a:r>
            <a:r>
              <a:rPr lang="zh-CN" altLang="en-US" sz="1200">
                <a:latin typeface="+mn-lt"/>
                <a:ea typeface="+mn-lt"/>
                <a:cs typeface="+mn-lt"/>
              </a:rPr>
              <a:t>。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latin typeface="+mn-lt"/>
                <a:ea typeface="+mn-lt"/>
                <a:cs typeface="+mn-lt"/>
              </a:rPr>
              <a:t>逻辑树专注于界面的核心结构，而可视树专注于界面元素的呈现细节。</a:t>
            </a:r>
            <a:endParaRPr lang="zh-CN" altLang="en-US" sz="1200" b="1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+mn-lt"/>
                <a:ea typeface="+mn-lt"/>
                <a:cs typeface="+mn-lt"/>
              </a:rPr>
              <a:t> WPF中提供了遍历逻辑树和可视树的辅助类：System.Windows.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LogicalTreeHelper</a:t>
            </a:r>
            <a:r>
              <a:rPr lang="zh-CN" altLang="en-US" sz="1200">
                <a:latin typeface="+mn-lt"/>
                <a:ea typeface="+mn-lt"/>
                <a:cs typeface="+mn-lt"/>
              </a:rPr>
              <a:t>和System.Windows.Media.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VisualTreeHelper</a:t>
            </a:r>
            <a:r>
              <a:rPr lang="zh-CN" altLang="en-US" sz="1200">
                <a:latin typeface="+mn-lt"/>
                <a:ea typeface="+mn-lt"/>
                <a:cs typeface="+mn-lt"/>
              </a:rPr>
              <a:t>。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+mn-lt"/>
                <a:ea typeface="+mn-lt"/>
                <a:cs typeface="+mn-lt"/>
              </a:rPr>
              <a:t>注意遍历的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位置</a:t>
            </a:r>
            <a:r>
              <a:rPr lang="zh-CN" altLang="en-US" sz="1200">
                <a:latin typeface="+mn-lt"/>
                <a:ea typeface="+mn-lt"/>
                <a:cs typeface="+mn-lt"/>
              </a:rPr>
              <a:t>：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200">
                <a:latin typeface="+mn-lt"/>
                <a:ea typeface="+mn-lt"/>
                <a:cs typeface="+mn-lt"/>
              </a:rPr>
              <a:t>可以在类的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构造函数</a:t>
            </a:r>
            <a:r>
              <a:rPr lang="zh-CN" altLang="en-US" sz="1200">
                <a:latin typeface="+mn-lt"/>
                <a:ea typeface="+mn-lt"/>
                <a:cs typeface="+mn-lt"/>
              </a:rPr>
              <a:t>中遍历。但是，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必须在经过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至少一次的布局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后</a:t>
            </a:r>
            <a:r>
              <a:rPr lang="zh-CN" altLang="en-US" sz="1200">
                <a:latin typeface="+mn-lt"/>
                <a:ea typeface="+mn-lt"/>
                <a:cs typeface="+mn-lt"/>
              </a:rPr>
              <a:t>才能形成。所以它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不能</a:t>
            </a:r>
            <a:r>
              <a:rPr lang="zh-CN" altLang="en-US" sz="1200">
                <a:latin typeface="+mn-lt"/>
                <a:ea typeface="+mn-lt"/>
                <a:cs typeface="+mn-lt"/>
              </a:rPr>
              <a:t>在构造函数遍历。通常是在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OnContentRendered</a:t>
            </a:r>
            <a:r>
              <a:rPr lang="zh-CN" altLang="en-US" sz="1200">
                <a:latin typeface="+mn-lt"/>
                <a:ea typeface="+mn-lt"/>
                <a:cs typeface="+mn-lt"/>
              </a:rPr>
              <a:t>进行，这个函数为在布局发生后被调用。</a:t>
            </a:r>
            <a:endParaRPr lang="zh-CN" altLang="en-US" sz="12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09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并不是</a:t>
            </a:r>
            <a:r>
              <a:rPr lang="zh-CN" altLang="en-US" sz="1400">
                <a:latin typeface="+mn-lt"/>
                <a:ea typeface="+mn-lt"/>
                <a:cs typeface="+mn-lt"/>
              </a:rPr>
              <a:t>所有的逻辑树结点都可以扩展为可视树结点。只有从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</a:t>
            </a:r>
            <a:r>
              <a:rPr lang="zh-CN" altLang="en-US" sz="1400">
                <a:latin typeface="+mn-lt"/>
                <a:ea typeface="+mn-lt"/>
                <a:cs typeface="+mn-lt"/>
              </a:rPr>
              <a:t>l和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System.Windows.Media.Visual3D</a:t>
            </a:r>
            <a:r>
              <a:rPr lang="zh-CN" altLang="en-US" sz="1400">
                <a:latin typeface="+mn-lt"/>
                <a:ea typeface="+mn-lt"/>
                <a:cs typeface="+mn-lt"/>
              </a:rPr>
              <a:t>继承的元素才能被可视树包含。其他的元素不能包含是因为它们本身没有自己的提交（Rendering）行为。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模板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——具有一定规格的样板</a:t>
            </a:r>
            <a:r>
              <a:rPr lang="zh-CN" altLang="en-US" sz="1400">
                <a:latin typeface="+mn-lt"/>
                <a:ea typeface="+mn-lt"/>
                <a:cs typeface="+mn-lt"/>
              </a:rPr>
              <a:t>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表现形式）</a:t>
            </a:r>
            <a:r>
              <a:rPr lang="zh-CN" altLang="en-US" sz="1400">
                <a:latin typeface="+mn-lt"/>
                <a:ea typeface="+mn-lt"/>
                <a:cs typeface="+mn-lt"/>
              </a:rPr>
              <a:t>。WPF中的模板同样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latin typeface="+mn-lt"/>
                <a:ea typeface="+mn-lt"/>
                <a:cs typeface="+mn-lt"/>
              </a:rPr>
              <a:t>表现形式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在WPF中包括三种模板：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它们都继承于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FrameworkTemplate</a:t>
            </a:r>
            <a:r>
              <a:rPr lang="zh-CN" altLang="en-US" sz="1400">
                <a:latin typeface="+mn-lt"/>
                <a:ea typeface="+mn-lt"/>
                <a:cs typeface="+mn-lt"/>
              </a:rPr>
              <a:t>基类，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控件外观外衣</a:t>
            </a:r>
            <a:r>
              <a:rPr lang="zh-CN" altLang="en-US" sz="1400">
                <a:latin typeface="+mn-lt"/>
                <a:ea typeface="+mn-lt"/>
                <a:cs typeface="+mn-lt"/>
              </a:rPr>
              <a:t>，自定义控件的外观表现，决定控件长什么样子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数据的外衣</a:t>
            </a:r>
            <a:r>
              <a:rPr lang="zh-CN" altLang="en-US" sz="1400">
                <a:latin typeface="+mn-lt"/>
                <a:ea typeface="+mn-lt"/>
                <a:cs typeface="+mn-lt"/>
              </a:rPr>
              <a:t>。决定数据内容的呈现方式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latin typeface="+mn-lt"/>
                <a:ea typeface="+mn-lt"/>
                <a:cs typeface="+mn-lt"/>
              </a:rPr>
              <a:t>决定数据显示成什么样子</a:t>
            </a:r>
            <a:r>
              <a:rPr lang="zh-CN" altLang="en-US" sz="1400">
                <a:latin typeface="+mn-lt"/>
                <a:ea typeface="+mn-lt"/>
                <a:cs typeface="+mn-lt"/>
              </a:rPr>
              <a:t>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,  即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面板的外衣</a:t>
            </a:r>
            <a:r>
              <a:rPr lang="zh-CN" altLang="en-US" sz="1400">
                <a:latin typeface="+mn-lt"/>
                <a:ea typeface="+mn-lt"/>
                <a:cs typeface="+mn-lt"/>
              </a:rPr>
              <a:t>，而面板又用于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进行布局</a:t>
            </a:r>
            <a:r>
              <a:rPr lang="zh-CN" altLang="en-US" sz="1400">
                <a:latin typeface="+mn-lt"/>
                <a:ea typeface="+mn-lt"/>
                <a:cs typeface="+mn-lt"/>
              </a:rPr>
              <a:t>的，所以面板的外衣也就是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布局的外衣</a:t>
            </a:r>
            <a:r>
              <a:rPr lang="zh-CN" altLang="en-US" sz="1400">
                <a:latin typeface="+mn-lt"/>
                <a:ea typeface="+mn-lt"/>
                <a:cs typeface="+mn-lt"/>
              </a:rPr>
              <a:t>，通过修改面板模板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latin typeface="+mn-lt"/>
                <a:ea typeface="+mn-lt"/>
                <a:cs typeface="+mn-lt"/>
              </a:rPr>
              <a:t>自定义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lang="zh-CN" altLang="en-US" sz="1400">
                <a:latin typeface="+mn-lt"/>
                <a:ea typeface="+mn-lt"/>
                <a:cs typeface="+mn-lt"/>
              </a:rPr>
              <a:t>。用于指定项的布局，一般用于条目控件中。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837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3065" y="638810"/>
            <a:ext cx="85725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+mn-lt"/>
                <a:ea typeface="+mn-lt"/>
                <a:cs typeface="+mn-lt"/>
              </a:rPr>
              <a:t>WPF模板其实都是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外观的表现形式</a:t>
            </a:r>
            <a:r>
              <a:rPr sz="1400">
                <a:latin typeface="+mn-lt"/>
                <a:ea typeface="+mn-lt"/>
                <a:cs typeface="+mn-lt"/>
              </a:rPr>
              <a:t>，不管是控件模板、数据模板还是面板模板，其都是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改变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的表现形式</a:t>
            </a:r>
            <a:r>
              <a:rPr sz="1400">
                <a:latin typeface="+mn-lt"/>
                <a:ea typeface="+mn-lt"/>
                <a:cs typeface="+mn-lt"/>
              </a:rPr>
              <a:t>。只不过这三种控件的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作用点不一样</a:t>
            </a:r>
            <a:r>
              <a:rPr sz="1400">
                <a:latin typeface="+mn-lt"/>
                <a:ea typeface="+mn-lt"/>
                <a:cs typeface="+mn-lt"/>
              </a:rPr>
              <a:t>罢了。</a:t>
            </a:r>
            <a:endParaRPr sz="14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sz="1400">
                <a:latin typeface="+mn-lt"/>
                <a:ea typeface="+mn-lt"/>
                <a:cs typeface="+mn-lt"/>
              </a:rPr>
              <a:t>：</a:t>
            </a:r>
            <a:r>
              <a:rPr sz="1400">
                <a:latin typeface="+mn-lt"/>
                <a:ea typeface="+mn-lt"/>
                <a:cs typeface="+mn-lt"/>
              </a:rPr>
              <a:t>针对于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</a:t>
            </a:r>
            <a:r>
              <a:rPr sz="1400">
                <a:latin typeface="+mn-lt"/>
                <a:ea typeface="+mn-lt"/>
                <a:cs typeface="+mn-lt"/>
              </a:rPr>
              <a:t>，修改它可以改变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控件本身表现</a:t>
            </a:r>
            <a:r>
              <a:rPr sz="1400">
                <a:latin typeface="+mn-lt"/>
                <a:ea typeface="+mn-lt"/>
                <a:cs typeface="+mn-lt"/>
              </a:rPr>
              <a:t>的样子；</a:t>
            </a:r>
            <a:endParaRPr sz="14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sz="1400">
                <a:latin typeface="+mn-lt"/>
                <a:ea typeface="+mn-lt"/>
                <a:cs typeface="+mn-lt"/>
              </a:rPr>
              <a:t>针对控件的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</a:t>
            </a:r>
            <a:r>
              <a:rPr sz="1400">
                <a:latin typeface="+mn-lt"/>
                <a:ea typeface="+mn-lt"/>
                <a:cs typeface="+mn-lt"/>
              </a:rPr>
              <a:t>，修改它可以改变控件绑定的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数据表现</a:t>
            </a:r>
            <a:r>
              <a:rPr sz="1400">
                <a:latin typeface="+mn-lt"/>
                <a:ea typeface="+mn-lt"/>
                <a:cs typeface="+mn-lt"/>
              </a:rPr>
              <a:t>样子。既然是决定数据的表现，从而决定其一般应用于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数据绑定控件</a:t>
            </a:r>
            <a:r>
              <a:rPr sz="1400">
                <a:latin typeface="+mn-lt"/>
                <a:ea typeface="+mn-lt"/>
                <a:cs typeface="+mn-lt"/>
              </a:rPr>
              <a:t>，如ListBox、ListView等控件。</a:t>
            </a:r>
            <a:endParaRPr sz="14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sz="1400">
                <a:latin typeface="+mn-lt"/>
                <a:ea typeface="+mn-lt"/>
                <a:cs typeface="+mn-lt"/>
              </a:rPr>
              <a:t>则针对于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sz="1400">
                <a:latin typeface="+mn-lt"/>
                <a:ea typeface="+mn-lt"/>
                <a:cs typeface="+mn-lt"/>
              </a:rPr>
              <a:t>，修改它可以影响控件的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布局方式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3065" y="698500"/>
            <a:ext cx="8750935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控件的组成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。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下面以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Button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控件为例来分析：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边框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(由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Border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内部的容器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ContentPresenter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endParaRPr lang="zh-CN"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表示)。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使用控件模板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非常简单：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1.</a:t>
            </a:r>
            <a:r>
              <a:rPr lang="zh-CN" altLang="en-US" sz="1600">
                <a:latin typeface="+mn-lt"/>
                <a:ea typeface="+mn-lt"/>
                <a:cs typeface="+mn-lt"/>
              </a:rPr>
              <a:t> 首先在资源集合中创建一个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ControlTemplate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，并指定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key</a:t>
            </a:r>
            <a:r>
              <a:rPr lang="zh-CN" altLang="en-US" sz="1600">
                <a:latin typeface="+mn-lt"/>
                <a:ea typeface="+mn-lt"/>
                <a:cs typeface="+mn-lt"/>
              </a:rPr>
              <a:t>标记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2.</a:t>
            </a:r>
            <a:r>
              <a:rPr lang="zh-CN" altLang="en-US" sz="1600">
                <a:latin typeface="+mn-lt"/>
                <a:ea typeface="+mn-lt"/>
                <a:cs typeface="+mn-lt"/>
              </a:rPr>
              <a:t> 然后赋值到控件的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属性中。</a:t>
            </a:r>
            <a:r>
              <a:rPr lang="zh-CN" altLang="en-US" sz="1400">
                <a:latin typeface="+mn-lt"/>
                <a:ea typeface="+mn-lt"/>
                <a:cs typeface="+mn-lt"/>
              </a:rPr>
              <a:t>　　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2265" y="3337560"/>
            <a:ext cx="22002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还可以直接在控件内部以标签的方式直接定义控件的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ControlTemplate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3065" y="698500"/>
            <a:ext cx="875093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1400">
                <a:latin typeface="+mn-lt"/>
                <a:ea typeface="+mn-lt"/>
                <a:cs typeface="+mn-lt"/>
              </a:rPr>
              <a:t>ControlTemplate</a:t>
            </a:r>
            <a:r>
              <a:rPr lang="zh-CN" altLang="en-US" sz="1400">
                <a:latin typeface="+mn-lt"/>
                <a:ea typeface="+mn-lt"/>
                <a:cs typeface="+mn-lt"/>
              </a:rPr>
              <a:t>模板主要有两个属性：</a:t>
            </a:r>
            <a:r>
              <a:rPr lang="en-US" altLang="zh-CN" sz="1400">
                <a:latin typeface="+mn-lt"/>
                <a:ea typeface="+mn-lt"/>
                <a:cs typeface="+mn-lt"/>
              </a:rPr>
              <a:t>VisualTree</a:t>
            </a:r>
            <a:r>
              <a:rPr lang="zh-CN" altLang="en-US" sz="1400">
                <a:latin typeface="+mn-lt"/>
                <a:ea typeface="+mn-lt"/>
                <a:cs typeface="+mn-lt"/>
              </a:rPr>
              <a:t>（视觉树）</a:t>
            </a:r>
            <a:r>
              <a:rPr lang="en-US" altLang="zh-CN" sz="1400">
                <a:latin typeface="+mn-lt"/>
                <a:ea typeface="+mn-lt"/>
                <a:cs typeface="+mn-lt"/>
              </a:rPr>
              <a:t> </a:t>
            </a:r>
            <a:r>
              <a:rPr lang="zh-CN" altLang="en-US" sz="1400">
                <a:latin typeface="+mn-lt"/>
                <a:ea typeface="+mn-lt"/>
                <a:cs typeface="+mn-lt"/>
              </a:rPr>
              <a:t>和 </a:t>
            </a:r>
            <a:r>
              <a:rPr lang="en-US" altLang="zh-CN" sz="1400">
                <a:latin typeface="+mn-lt"/>
                <a:ea typeface="+mn-lt"/>
                <a:cs typeface="+mn-lt"/>
              </a:rPr>
              <a:t>Triggers </a:t>
            </a:r>
            <a:r>
              <a:rPr lang="zh-CN" altLang="en-US" sz="1400">
                <a:latin typeface="+mn-lt"/>
                <a:ea typeface="+mn-lt"/>
                <a:cs typeface="+mn-lt"/>
              </a:rPr>
              <a:t>（触发器）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VisualTree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：用于呈现所画的控件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---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定义如何画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Triggers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：用于对视觉树上的元素进行一些变化 </a:t>
            </a:r>
            <a:r>
              <a:rPr lang="zh-CN" altLang="en-US" sz="1400">
                <a:latin typeface="+mn-lt"/>
                <a:ea typeface="+mn-lt"/>
                <a:cs typeface="+mn-lt"/>
              </a:rPr>
              <a:t>　</a:t>
            </a:r>
            <a:r>
              <a:rPr lang="en-US" altLang="zh-CN" sz="1400">
                <a:latin typeface="+mn-lt"/>
                <a:ea typeface="+mn-lt"/>
                <a:cs typeface="+mn-lt"/>
              </a:rPr>
              <a:t>---</a:t>
            </a:r>
            <a:r>
              <a:rPr lang="zh-CN" altLang="en-US" sz="1400">
                <a:latin typeface="+mn-lt"/>
                <a:ea typeface="+mn-lt"/>
                <a:cs typeface="+mn-lt"/>
              </a:rPr>
              <a:t>效果</a:t>
            </a:r>
            <a:r>
              <a:rPr lang="zh-CN" altLang="en-US" sz="1400">
                <a:latin typeface="+mn-lt"/>
                <a:ea typeface="+mn-lt"/>
                <a:cs typeface="+mn-lt"/>
              </a:rPr>
              <a:t>　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控件模板定义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1200" y="638175"/>
            <a:ext cx="47739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以下定义一个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Button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3910965"/>
            <a:ext cx="3314700" cy="21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19245" y="3782695"/>
            <a:ext cx="27571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应用控件模板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3065" y="1106170"/>
            <a:ext cx="891603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+mn-lt"/>
                <a:ea typeface="+mn-lt"/>
              </a:rPr>
              <a:t>  &lt;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ControlTemplate </a:t>
            </a:r>
            <a:r>
              <a:rPr lang="zh-CN" altLang="en-US" sz="1200">
                <a:latin typeface="+mn-lt"/>
                <a:ea typeface="+mn-lt"/>
              </a:rPr>
              <a:t>x:Key="btnCTemp" TargetType="Button"&gt;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&lt;Grid&gt;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  &lt;Rectangle x:Name="br" Width="{TemplateBinding Width}" Height="{TemplateBinding Height}" Stroke="Red" StrokeThickness="2" Fill="LightBlue" RadiusX="12" RadiusY="5"/&gt;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&lt;ContentPresenter HorizontalAlignment="Center" VerticalAlignment="Center"/&gt;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</a:t>
            </a:r>
            <a:r>
              <a:rPr lang="zh-CN" altLang="en-US" sz="1200">
                <a:latin typeface="+mn-lt"/>
                <a:ea typeface="+mn-lt"/>
                <a:sym typeface="+mn-ea"/>
              </a:rPr>
              <a:t>&lt;/Grid&gt;</a:t>
            </a:r>
            <a:endParaRPr lang="zh-CN" altLang="en-US" sz="1200">
              <a:latin typeface="+mn-lt"/>
              <a:ea typeface="+mn-lt"/>
            </a:endParaRPr>
          </a:p>
          <a:p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&lt;ControlTemplate.Triggers&gt;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   &lt;Trigger Property="IsMouseOver" Value="True"&gt;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          &lt;Setter Property="Fill" TargetName="br" Value="LightGray"/&gt;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   &lt;/Trigger&gt;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&lt;/ControlTemplate.Triggers&gt;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&lt;/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ControlTemplate</a:t>
            </a:r>
            <a:r>
              <a:rPr lang="zh-CN" altLang="en-US" sz="1200">
                <a:latin typeface="+mn-lt"/>
                <a:ea typeface="+mn-lt"/>
              </a:rPr>
              <a:t>&gt;</a:t>
            </a:r>
            <a:endParaRPr lang="zh-CN" altLang="en-US" sz="12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2720</Words>
  <Application>WPS 演示</Application>
  <PresentationFormat>全屏显示(16:9)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1333</cp:revision>
  <dcterms:created xsi:type="dcterms:W3CDTF">2014-02-20T03:23:00Z</dcterms:created>
  <dcterms:modified xsi:type="dcterms:W3CDTF">2022-02-24T03:04:46Z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