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79" r:id="rId3"/>
    <p:sldId id="1033" r:id="rId4"/>
    <p:sldId id="1034" r:id="rId5"/>
    <p:sldId id="1035" r:id="rId6"/>
    <p:sldId id="1036" r:id="rId7"/>
    <p:sldId id="1037" r:id="rId8"/>
    <p:sldId id="1038" r:id="rId9"/>
    <p:sldId id="1040" r:id="rId10"/>
    <p:sldId id="1039" r:id="rId11"/>
    <p:sldId id="1043" r:id="rId12"/>
    <p:sldId id="1044" r:id="rId13"/>
    <p:sldId id="1045" r:id="rId14"/>
    <p:sldId id="1046" r:id="rId15"/>
    <p:sldId id="1047" r:id="rId16"/>
    <p:sldId id="1048" r:id="rId17"/>
    <p:sldId id="1049" r:id="rId18"/>
    <p:sldId id="289" r:id="rId19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3" d="100"/>
          <a:sy n="123" d="100"/>
        </p:scale>
        <p:origin x="298" y="91"/>
      </p:cViewPr>
      <p:guideLst>
        <p:guide orient="horz" pos="165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黑色底纹"/>
          <p:cNvSpPr/>
          <p:nvPr/>
        </p:nvSpPr>
        <p:spPr>
          <a:xfrm>
            <a:off x="-6350" y="-305435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075" name="组合 3074"/>
          <p:cNvGrpSpPr/>
          <p:nvPr/>
        </p:nvGrpSpPr>
        <p:grpSpPr>
          <a:xfrm>
            <a:off x="-635" y="-2529522"/>
            <a:ext cx="9144000" cy="6480175"/>
            <a:chOff x="0" y="0"/>
            <a:chExt cx="9144000" cy="6482614"/>
          </a:xfrm>
        </p:grpSpPr>
        <p:grpSp>
          <p:nvGrpSpPr>
            <p:cNvPr id="3076" name="组合 3075"/>
            <p:cNvGrpSpPr/>
            <p:nvPr/>
          </p:nvGrpSpPr>
          <p:grpSpPr>
            <a:xfrm>
              <a:off x="0" y="2522646"/>
              <a:ext cx="9144000" cy="3959968"/>
              <a:chOff x="0" y="0"/>
              <a:chExt cx="9144000" cy="3959968"/>
            </a:xfrm>
          </p:grpSpPr>
          <p:sp>
            <p:nvSpPr>
              <p:cNvPr id="3077" name="矩形 254"/>
              <p:cNvSpPr/>
              <p:nvPr/>
            </p:nvSpPr>
            <p:spPr>
              <a:xfrm>
                <a:off x="0" y="113953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000000">
                  <a:alpha val="59999"/>
                </a:srgbClr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  <p:sp>
            <p:nvSpPr>
              <p:cNvPr id="3078" name="矩形 254"/>
              <p:cNvSpPr/>
              <p:nvPr/>
            </p:nvSpPr>
            <p:spPr>
              <a:xfrm>
                <a:off x="0" y="0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FF8607"/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</p:grpSp>
        <p:sp>
          <p:nvSpPr>
            <p:cNvPr id="3079" name="任意多边形 62"/>
            <p:cNvSpPr/>
            <p:nvPr/>
          </p:nvSpPr>
          <p:spPr>
            <a:xfrm rot="18900000">
              <a:off x="2043905" y="0"/>
              <a:ext cx="5045292" cy="5045292"/>
            </a:xfrm>
            <a:custGeom>
              <a:avLst/>
              <a:gdLst>
                <a:gd name="txL" fmla="*/ 0 w 4624012"/>
                <a:gd name="txT" fmla="*/ 0 h 4624012"/>
                <a:gd name="txR" fmla="*/ 4624012 w 4624012"/>
                <a:gd name="txB" fmla="*/ 4624012 h 4624012"/>
              </a:gdLst>
              <a:ahLst/>
              <a:cxnLst>
                <a:cxn ang="0">
                  <a:pos x="0" y="0"/>
                </a:cxn>
                <a:cxn ang="0">
                  <a:pos x="4624012" y="4624012"/>
                </a:cxn>
                <a:cxn ang="0">
                  <a:pos x="0" y="4624012"/>
                </a:cxn>
              </a:cxnLst>
              <a:rect l="txL" t="txT" r="txR" b="txB"/>
              <a:pathLst>
                <a:path w="4624012" h="4624012">
                  <a:moveTo>
                    <a:pt x="0" y="0"/>
                  </a:moveTo>
                  <a:lnTo>
                    <a:pt x="4624012" y="4624012"/>
                  </a:lnTo>
                  <a:lnTo>
                    <a:pt x="0" y="4624012"/>
                  </a:lnTo>
                  <a:close/>
                </a:path>
              </a:pathLst>
            </a:custGeom>
            <a:solidFill>
              <a:srgbClr val="FF9725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080" name="矩形 258"/>
          <p:cNvSpPr/>
          <p:nvPr/>
        </p:nvSpPr>
        <p:spPr>
          <a:xfrm>
            <a:off x="0" y="1314450"/>
            <a:ext cx="914400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WPF</a:t>
            </a:r>
            <a:r>
              <a:rPr lang="zh-CN" altLang="en-US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模板</a:t>
            </a:r>
            <a:endParaRPr lang="zh-CN" altLang="en-US" sz="6000" dirty="0">
              <a:solidFill>
                <a:schemeClr val="bg1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grpSp>
        <p:nvGrpSpPr>
          <p:cNvPr id="3082" name="组合 3081"/>
          <p:cNvGrpSpPr/>
          <p:nvPr/>
        </p:nvGrpSpPr>
        <p:grpSpPr>
          <a:xfrm>
            <a:off x="1433513" y="2627630"/>
            <a:ext cx="6264275" cy="431800"/>
            <a:chOff x="0" y="0"/>
            <a:chExt cx="6264696" cy="432048"/>
          </a:xfrm>
        </p:grpSpPr>
        <p:sp>
          <p:nvSpPr>
            <p:cNvPr id="3083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084" name="矩形 9"/>
            <p:cNvSpPr/>
            <p:nvPr/>
          </p:nvSpPr>
          <p:spPr>
            <a:xfrm>
              <a:off x="0" y="31358"/>
              <a:ext cx="6264696" cy="3685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两棵树、模板</a:t>
              </a:r>
              <a:endParaRPr 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086" name="落款标题"/>
          <p:cNvSpPr/>
          <p:nvPr/>
        </p:nvSpPr>
        <p:spPr>
          <a:xfrm>
            <a:off x="0" y="42195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Leah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6025" y="491490"/>
            <a:ext cx="1620520" cy="4533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数据模板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97180" y="698500"/>
            <a:ext cx="865441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数据模板</a:t>
            </a:r>
            <a:r>
              <a:rPr lang="en-US" altLang="zh-CN" sz="1400">
                <a:latin typeface="+mn-lt"/>
                <a:ea typeface="+mn-lt"/>
                <a:cs typeface="+mn-lt"/>
              </a:rPr>
              <a:t>——</a:t>
            </a:r>
            <a:r>
              <a:rPr lang="zh-CN" altLang="en-US" sz="1400">
                <a:latin typeface="+mn-lt"/>
                <a:ea typeface="+mn-lt"/>
                <a:cs typeface="+mn-lt"/>
              </a:rPr>
              <a:t>数据的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外衣</a:t>
            </a:r>
            <a:r>
              <a:rPr lang="zh-CN" altLang="en-US" sz="1400">
                <a:latin typeface="+mn-lt"/>
                <a:ea typeface="+mn-lt"/>
                <a:cs typeface="+mn-lt"/>
              </a:rPr>
              <a:t>，数据模板是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一段定义如何绑定数据对象</a:t>
            </a:r>
            <a:r>
              <a:rPr lang="zh-CN" altLang="en-US" sz="1400">
                <a:latin typeface="+mn-lt"/>
                <a:ea typeface="+mn-lt"/>
                <a:cs typeface="+mn-lt"/>
              </a:rPr>
              <a:t>的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XAML标记</a:t>
            </a:r>
            <a:r>
              <a:rPr lang="zh-CN" altLang="en-US" sz="1400">
                <a:latin typeface="+mn-lt"/>
                <a:ea typeface="+mn-lt"/>
                <a:cs typeface="+mn-lt"/>
              </a:rPr>
              <a:t>，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+mn-lt"/>
                <a:ea typeface="+mn-lt"/>
                <a:cs typeface="+mn-lt"/>
              </a:rPr>
              <a:t>有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三种</a:t>
            </a:r>
            <a:r>
              <a:rPr lang="zh-CN" altLang="en-US" sz="1400">
                <a:latin typeface="+mn-lt"/>
                <a:ea typeface="+mn-lt"/>
                <a:cs typeface="+mn-lt"/>
              </a:rPr>
              <a:t>类型的控件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支持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数据模板</a:t>
            </a:r>
            <a:r>
              <a:rPr lang="zh-CN" altLang="en-US" sz="1400">
                <a:latin typeface="+mn-lt"/>
                <a:ea typeface="+mn-lt"/>
                <a:cs typeface="+mn-lt"/>
              </a:rPr>
              <a:t>：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内容控件</a:t>
            </a:r>
            <a:r>
              <a:rPr lang="en-US" altLang="zh-CN" sz="1400">
                <a:latin typeface="+mn-lt"/>
                <a:ea typeface="+mn-lt"/>
                <a:cs typeface="+mn-lt"/>
              </a:rPr>
              <a:t>——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ContentTemplate</a:t>
            </a:r>
            <a:r>
              <a:rPr lang="zh-CN" altLang="en-US" sz="1400">
                <a:latin typeface="+mn-lt"/>
                <a:ea typeface="+mn-lt"/>
                <a:cs typeface="+mn-lt"/>
              </a:rPr>
              <a:t>属性支持数据模板。内容模板用于显示任何放在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Content</a:t>
            </a:r>
            <a:r>
              <a:rPr lang="zh-CN" altLang="en-US" sz="1400">
                <a:latin typeface="+mn-lt"/>
                <a:ea typeface="+mn-lt"/>
                <a:cs typeface="+mn-lt"/>
              </a:rPr>
              <a:t>属性中的内容。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列表控件</a:t>
            </a:r>
            <a:r>
              <a:rPr lang="zh-CN" altLang="en-US" sz="1400">
                <a:latin typeface="+mn-lt"/>
                <a:ea typeface="+mn-lt"/>
                <a:cs typeface="+mn-lt"/>
              </a:rPr>
              <a:t>，即继承自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ItemsControl</a:t>
            </a:r>
            <a:r>
              <a:rPr lang="zh-CN" altLang="en-US" sz="1400">
                <a:latin typeface="+mn-lt"/>
                <a:ea typeface="+mn-lt"/>
                <a:cs typeface="+mn-lt"/>
              </a:rPr>
              <a:t>类的控件，通过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Item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Template</a:t>
            </a:r>
            <a:r>
              <a:rPr lang="zh-CN" altLang="en-US" sz="1400">
                <a:latin typeface="+mn-lt"/>
                <a:ea typeface="+mn-lt"/>
                <a:cs typeface="+mn-lt"/>
              </a:rPr>
              <a:t>属性支持数据模板。该模板用于显示由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Item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s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Source</a:t>
            </a:r>
            <a:r>
              <a:rPr lang="zh-CN" altLang="en-US" sz="1400">
                <a:latin typeface="+mn-lt"/>
                <a:ea typeface="+mn-lt"/>
                <a:cs typeface="+mn-lt"/>
              </a:rPr>
              <a:t>提供集合中的每一项。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Menu/TreeView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控件 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——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ItemTemplate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属性支持</a:t>
            </a:r>
            <a:r>
              <a:rPr lang="zh-CN" alt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分层数据模板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（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HierarchicalDataTemplate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）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+mn-lt"/>
                <a:ea typeface="+mn-lt"/>
                <a:cs typeface="+mn-lt"/>
              </a:rPr>
              <a:t>　　基于列表的模板实际上是以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内容控件</a:t>
            </a:r>
            <a:r>
              <a:rPr lang="zh-CN" altLang="en-US" sz="1400">
                <a:latin typeface="+mn-lt"/>
                <a:ea typeface="+mn-lt"/>
                <a:cs typeface="+mn-lt"/>
              </a:rPr>
              <a:t>模板为基础的，因为列表中的每一项由一个内容控件包装的。如ListBox控件的ListBoxItem元素是一个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ContentControl</a:t>
            </a:r>
            <a:r>
              <a:rPr lang="zh-CN" altLang="en-US" sz="1400">
                <a:latin typeface="+mn-lt"/>
                <a:ea typeface="+mn-lt"/>
                <a:cs typeface="+mn-lt"/>
              </a:rPr>
              <a:t>。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+mn-lt"/>
                <a:ea typeface="+mn-lt"/>
                <a:cs typeface="+mn-lt"/>
              </a:rPr>
              <a:t>     </a:t>
            </a:r>
            <a:r>
              <a:rPr lang="en-US" altLang="zh-CN" sz="1400">
                <a:latin typeface="+mn-lt"/>
                <a:ea typeface="+mn-lt"/>
                <a:cs typeface="+mn-lt"/>
              </a:rPr>
              <a:t>Menu/TreeView</a:t>
            </a:r>
            <a:r>
              <a:rPr lang="zh-CN" altLang="en-US" sz="1400">
                <a:latin typeface="+mn-lt"/>
                <a:ea typeface="+mn-lt"/>
                <a:cs typeface="+mn-lt"/>
              </a:rPr>
              <a:t>的项是带标题的条目控件（</a:t>
            </a:r>
            <a:r>
              <a:rPr lang="en-US" altLang="zh-CN" sz="1400">
                <a:latin typeface="+mn-lt"/>
                <a:ea typeface="+mn-lt"/>
                <a:cs typeface="+mn-lt"/>
              </a:rPr>
              <a:t>HeaderedItemsControl</a:t>
            </a:r>
            <a:r>
              <a:rPr lang="zh-CN" altLang="en-US" sz="1400">
                <a:latin typeface="+mn-lt"/>
                <a:ea typeface="+mn-lt"/>
                <a:cs typeface="+mn-lt"/>
              </a:rPr>
              <a:t>）</a:t>
            </a:r>
            <a:r>
              <a:rPr lang="en-US" altLang="zh-CN" sz="1400">
                <a:latin typeface="+mn-lt"/>
                <a:ea typeface="+mn-lt"/>
                <a:cs typeface="+mn-lt"/>
              </a:rPr>
              <a:t>,</a:t>
            </a:r>
            <a:r>
              <a:rPr lang="zh-CN" altLang="en-US" sz="1400">
                <a:latin typeface="+mn-lt"/>
                <a:ea typeface="+mn-lt"/>
                <a:cs typeface="+mn-lt"/>
              </a:rPr>
              <a:t>可应用分层数据模板来定义分层数据样式。</a:t>
            </a:r>
            <a:endParaRPr lang="zh-CN" altLang="en-US" sz="14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230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内容模板定义与使用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1015" y="3644900"/>
            <a:ext cx="81191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使用DataTemplate：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r>
              <a:rPr lang="en-US" altLang="zh-CN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1.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首先在资源集合中创建一个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数据模板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，并设置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key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标签。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r>
              <a:rPr lang="en-US" altLang="zh-CN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2.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通过内容控件的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ContentTemplate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属性引用 </a:t>
            </a:r>
            <a:r>
              <a:rPr lang="en-US" altLang="zh-CN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key 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即可。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1650" y="835025"/>
            <a:ext cx="8457565" cy="2461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&lt;DataTemplate x:Key="btnDTemp"&gt;</a:t>
            </a:r>
            <a:endParaRPr lang="zh-CN" altLang="en-US" sz="1400"/>
          </a:p>
          <a:p>
            <a:r>
              <a:rPr lang="zh-CN" altLang="en-US" sz="1400"/>
              <a:t>      </a:t>
            </a:r>
            <a:r>
              <a:rPr lang="zh-CN" altLang="en-US" sz="1400">
                <a:sym typeface="+mn-ea"/>
              </a:rPr>
              <a:t>&lt;TextBlock x:Name="txt" Text="{Binding }" Margin="5,0" /&gt;</a:t>
            </a:r>
            <a:endParaRPr lang="zh-CN" altLang="en-US" sz="1400">
              <a:sym typeface="+mn-ea"/>
            </a:endParaRPr>
          </a:p>
          <a:p>
            <a:r>
              <a:rPr lang="zh-CN" altLang="en-US" sz="1400"/>
              <a:t>      &lt;DataTemplate.Triggers&gt;</a:t>
            </a:r>
            <a:endParaRPr lang="zh-CN" altLang="en-US" sz="1400"/>
          </a:p>
          <a:p>
            <a:r>
              <a:rPr lang="zh-CN" altLang="en-US" sz="1400"/>
              <a:t>        &lt;DataTrigger Binding="{Binding}" Value="确定"&gt;</a:t>
            </a:r>
            <a:endParaRPr lang="zh-CN" altLang="en-US" sz="1400"/>
          </a:p>
          <a:p>
            <a:r>
              <a:rPr lang="zh-CN" altLang="en-US" sz="1400"/>
              <a:t>              &lt;Setter Property="Foreground" TargetName="txt" Value="Red"/&gt;</a:t>
            </a:r>
            <a:endParaRPr lang="zh-CN" altLang="en-US" sz="1400"/>
          </a:p>
          <a:p>
            <a:r>
              <a:rPr lang="zh-CN" altLang="en-US" sz="1400"/>
              <a:t>          &lt;/DataTrigger&gt;</a:t>
            </a:r>
            <a:endParaRPr lang="zh-CN" altLang="en-US" sz="1400"/>
          </a:p>
          <a:p>
            <a:r>
              <a:rPr lang="zh-CN" altLang="en-US" sz="1400"/>
              <a:t>         &lt;DataTrigger Binding="{Binding}" Value="取消"&gt;</a:t>
            </a:r>
            <a:endParaRPr lang="zh-CN" altLang="en-US" sz="1400"/>
          </a:p>
          <a:p>
            <a:r>
              <a:rPr lang="zh-CN" altLang="en-US" sz="1400"/>
              <a:t>               &lt;Setter Property="Foreground" TargetName="txt" Value="Gray"/&gt;</a:t>
            </a:r>
            <a:endParaRPr lang="zh-CN" altLang="en-US" sz="1400"/>
          </a:p>
          <a:p>
            <a:r>
              <a:rPr lang="zh-CN" altLang="en-US" sz="1400"/>
              <a:t>         &lt;/DataTrigger&gt;</a:t>
            </a:r>
            <a:endParaRPr lang="zh-CN" altLang="en-US" sz="1400"/>
          </a:p>
          <a:p>
            <a:r>
              <a:rPr lang="zh-CN" altLang="en-US" sz="1400"/>
              <a:t>   &lt;/DataTemplate.Triggers&gt;</a:t>
            </a:r>
            <a:endParaRPr lang="zh-CN" altLang="en-US" sz="1400"/>
          </a:p>
          <a:p>
            <a:r>
              <a:rPr lang="zh-CN" altLang="en-US" sz="1400"/>
              <a:t> &lt;/DataTemplate&gt;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501650" y="3241040"/>
            <a:ext cx="68980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/>
              <a:t>ContentTemplate</a:t>
            </a:r>
            <a:r>
              <a:rPr lang="zh-CN" altLang="en-US" sz="1400"/>
              <a:t>="{StaticResource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btnDTemp</a:t>
            </a:r>
            <a:r>
              <a:rPr lang="zh-CN" altLang="en-US" sz="1400"/>
              <a:t>}"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6505575" y="125539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内容模板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26915" y="523240"/>
            <a:ext cx="3891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Label,Button,RadioButton,CheckBox</a:t>
            </a:r>
            <a:endParaRPr lang="en-US" altLang="zh-CN"/>
          </a:p>
          <a:p>
            <a:r>
              <a:rPr lang="en-US" altLang="zh-CN"/>
              <a:t>ComboBoxItem ListBoxItem ...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9260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sz="2400" b="1" dirty="0">
                <a:latin typeface="+mj-lt"/>
                <a:ea typeface="+mj-lt"/>
                <a:cs typeface="+mj-lt"/>
              </a:rPr>
              <a:t>项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模板定义与使用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1015" y="3644900"/>
            <a:ext cx="81191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使用DataTemplate：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通过条目控件的</a:t>
            </a: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Item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Template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属性引用 </a:t>
            </a:r>
            <a:r>
              <a:rPr lang="en-US" altLang="zh-CN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key 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即可。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3535" y="1018540"/>
            <a:ext cx="845756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/>
              <a:t>       </a:t>
            </a:r>
            <a:r>
              <a:rPr lang="zh-CN" altLang="en-US" sz="1400"/>
              <a:t>&lt;DataTemplate x:Key="itemTemp1" DataType="{x:Type local:ClassInfo}"&gt;</a:t>
            </a:r>
            <a:endParaRPr lang="zh-CN" altLang="en-US" sz="1400"/>
          </a:p>
          <a:p>
            <a:r>
              <a:rPr lang="zh-CN" altLang="en-US" sz="1400"/>
              <a:t>            &lt;StackPanel Orientation="Horizontal"&gt;</a:t>
            </a:r>
            <a:endParaRPr lang="zh-CN" altLang="en-US" sz="1400"/>
          </a:p>
          <a:p>
            <a:r>
              <a:rPr lang="zh-CN" altLang="en-US" sz="1400"/>
              <a:t>                &lt;TextBlock Text="{Binding ClassId}" Foreground="Green" Margin="5,0"/&gt;</a:t>
            </a:r>
            <a:endParaRPr lang="zh-CN" altLang="en-US" sz="1400"/>
          </a:p>
          <a:p>
            <a:r>
              <a:rPr lang="zh-CN" altLang="en-US" sz="1400"/>
              <a:t>                &lt;TextBlock Text="{Binding ClassName}" Foreground="Purple" Margin="0"/&gt;</a:t>
            </a:r>
            <a:endParaRPr lang="zh-CN" altLang="en-US" sz="1400"/>
          </a:p>
          <a:p>
            <a:r>
              <a:rPr lang="zh-CN" altLang="en-US" sz="1400"/>
              <a:t>            &lt;/StackPanel&gt;</a:t>
            </a:r>
            <a:endParaRPr lang="zh-CN" altLang="en-US" sz="1400"/>
          </a:p>
          <a:p>
            <a:r>
              <a:rPr lang="zh-CN" altLang="en-US" sz="1400"/>
              <a:t>           &lt;DataTrigger Binding="{Binding ClassName}" Value="八班"&gt;</a:t>
            </a:r>
            <a:endParaRPr lang="zh-CN" altLang="en-US" sz="1400"/>
          </a:p>
          <a:p>
            <a:r>
              <a:rPr lang="zh-CN" altLang="en-US" sz="1400"/>
              <a:t>                    &lt;Setter TargetName="tbName" Property="Background" Value="Red"/&gt;</a:t>
            </a:r>
            <a:endParaRPr lang="zh-CN" altLang="en-US" sz="1400"/>
          </a:p>
          <a:p>
            <a:r>
              <a:rPr lang="zh-CN" altLang="en-US" sz="1400"/>
              <a:t>                &lt;/DataTrigger&gt;</a:t>
            </a:r>
            <a:endParaRPr lang="zh-CN" altLang="en-US" sz="1400"/>
          </a:p>
          <a:p>
            <a:r>
              <a:rPr lang="zh-CN" altLang="en-US" sz="1400"/>
              <a:t>        &lt;/DataTemplate&gt;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501650" y="3098165"/>
            <a:ext cx="68980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/>
              <a:t>Item</a:t>
            </a:r>
            <a:r>
              <a:rPr lang="zh-CN" altLang="en-US" sz="1400" b="1"/>
              <a:t>Template</a:t>
            </a:r>
            <a:r>
              <a:rPr lang="zh-CN" altLang="en-US" sz="1400"/>
              <a:t>="{StaticResource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itemTemp1</a:t>
            </a:r>
            <a:r>
              <a:rPr lang="zh-CN" altLang="en-US" sz="1400"/>
              <a:t>}"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6900545" y="46672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条目控件项模板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16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分层数据模板：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961390"/>
            <a:ext cx="89725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HierarchicalDataTemplate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（分层数据模板）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: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支持HeaderedItemsControl的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数据模板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，就是用来定义</a:t>
            </a:r>
            <a:r>
              <a:rPr lang="zh-CN" altLang="en-US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分层数据样式的模板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一般应用在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MenuItem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或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TreeViewItem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DataTemplate</a:t>
            </a:r>
            <a:endParaRPr lang="en-US" altLang="zh-CN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ItemsSource  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数据模板的绑定   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ItemTemplate  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以指示如何显示数据层次结构中的下一个级别中的项目 </a:t>
            </a:r>
            <a:endParaRPr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ItemContainerStyle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应用于每个子项的项容器   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AlternationCount 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交替项的子项目的容器的数量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(DateTemplate)DataType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: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DataTemplate 所针对的类型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205" y="2614295"/>
            <a:ext cx="7419975" cy="1397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8856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TreeView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绑定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" y="929005"/>
            <a:ext cx="7947025" cy="23818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面板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模板：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2285" y="698500"/>
            <a:ext cx="8058150" cy="1706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　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ItemsPanelTemplate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用于指定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项的布局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 ItemsControl 类型具有一个类型为ItemsPanelTemplate 的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ItemsPanel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属性。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　　每种ItemsControl都有其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默认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的ItemsPanelTemplate。对于 ListBox，默认值使用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VirtualizingStackPanel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 对于 MenuItem，默认值使用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WrapPanel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 对于 StatusBar，默认值使用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DockPanel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6115" y="2636520"/>
            <a:ext cx="78943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自定义面板模板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与自定义数据模板和控件面板一样简单，一样只需要首先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定义一个面板模板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在资源集合中，然后将其Key指定给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ItemsPanel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属性即可。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929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面板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模板定义与使用：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7800" y="1141095"/>
            <a:ext cx="772858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     &lt;ItemsPanelTemplate x:Key="ItemsPanelTemplate1"&gt;</a:t>
            </a:r>
            <a:endParaRPr lang="zh-CN" altLang="en-US" sz="1400"/>
          </a:p>
          <a:p>
            <a:r>
              <a:rPr lang="zh-CN" altLang="en-US" sz="1400"/>
              <a:t>            &lt;StackPanel Orientation="Horizontal" IsItemsHost="True"/&gt;</a:t>
            </a:r>
            <a:endParaRPr lang="zh-CN" altLang="en-US" sz="1400"/>
          </a:p>
          <a:p>
            <a:r>
              <a:rPr lang="zh-CN" altLang="en-US" sz="1400"/>
              <a:t>        &lt;/ItemsPanelTemplate&gt;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588010" y="772795"/>
            <a:ext cx="4079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定义面板模板：</a:t>
            </a:r>
            <a:endParaRPr lang="zh-CN" altLang="en-US" sz="1400" b="1"/>
          </a:p>
        </p:txBody>
      </p:sp>
      <p:sp>
        <p:nvSpPr>
          <p:cNvPr id="7" name="文本框 6"/>
          <p:cNvSpPr txBox="1"/>
          <p:nvPr/>
        </p:nvSpPr>
        <p:spPr>
          <a:xfrm>
            <a:off x="502285" y="1972310"/>
            <a:ext cx="71050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 应用模板</a:t>
            </a:r>
            <a:r>
              <a:rPr lang="zh-CN" altLang="en-US" sz="1400"/>
              <a:t>：ItemsPanel="{StaticResource ItemsPanelTemplate1}"</a:t>
            </a:r>
            <a:endParaRPr lang="zh-CN" altLang="en-US" sz="1400"/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8607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5843" name="组合 35842"/>
          <p:cNvGrpSpPr/>
          <p:nvPr/>
        </p:nvGrpSpPr>
        <p:grpSpPr>
          <a:xfrm>
            <a:off x="0" y="0"/>
            <a:ext cx="9144000" cy="3959225"/>
            <a:chOff x="0" y="0"/>
            <a:chExt cx="9144000" cy="3959968"/>
          </a:xfrm>
        </p:grpSpPr>
        <p:sp>
          <p:nvSpPr>
            <p:cNvPr id="35844" name="矩形 254"/>
            <p:cNvSpPr/>
            <p:nvPr/>
          </p:nvSpPr>
          <p:spPr>
            <a:xfrm>
              <a:off x="0" y="113953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5845" name="矩形 254"/>
            <p:cNvSpPr/>
            <p:nvPr/>
          </p:nvSpPr>
          <p:spPr>
            <a:xfrm>
              <a:off x="0" y="0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5846" name="矩形 258"/>
          <p:cNvSpPr/>
          <p:nvPr/>
        </p:nvSpPr>
        <p:spPr>
          <a:xfrm>
            <a:off x="0" y="177165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rgbClr val="000000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000000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7" name="矩形 259"/>
          <p:cNvSpPr/>
          <p:nvPr/>
        </p:nvSpPr>
        <p:spPr>
          <a:xfrm>
            <a:off x="0" y="156486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2" indent="0" algn="ctr">
              <a:lnSpc>
                <a:spcPct val="100000"/>
              </a:lnSpc>
            </a:pPr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9" name="矩形 29"/>
          <p:cNvSpPr/>
          <p:nvPr/>
        </p:nvSpPr>
        <p:spPr>
          <a:xfrm>
            <a:off x="0" y="42195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8C430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Leah</a:t>
            </a:r>
            <a:endParaRPr lang="en-US" altLang="zh-CN" dirty="0">
              <a:solidFill>
                <a:srgbClr val="8C4306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" name="图片 9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7940" y="548684"/>
            <a:ext cx="1620520" cy="45339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386062" y="2738391"/>
            <a:ext cx="6264275" cy="431800"/>
            <a:chOff x="0" y="0"/>
            <a:chExt cx="6264696" cy="432048"/>
          </a:xfrm>
        </p:grpSpPr>
        <p:sp>
          <p:nvSpPr>
            <p:cNvPr id="12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3" name="矩形 9"/>
            <p:cNvSpPr/>
            <p:nvPr/>
          </p:nvSpPr>
          <p:spPr>
            <a:xfrm>
              <a:off x="0" y="31358"/>
              <a:ext cx="6264696" cy="3685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升职加薪，只争朝夕 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,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不负韶华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！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005" y="1114425"/>
            <a:ext cx="1381760" cy="13760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3197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视觉树与逻辑树：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06400" y="638175"/>
            <a:ext cx="84772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r>
              <a:rPr sz="1600">
                <a:latin typeface="+mn-lt"/>
                <a:ea typeface="+mn-lt"/>
                <a:cs typeface="+mn-lt"/>
              </a:rPr>
              <a:t>WPF 有两棵树</a:t>
            </a:r>
            <a:r>
              <a:rPr lang="zh-CN" sz="1600">
                <a:latin typeface="+mn-lt"/>
                <a:ea typeface="+mn-lt"/>
                <a:cs typeface="+mn-lt"/>
              </a:rPr>
              <a:t>的概念</a:t>
            </a:r>
            <a:r>
              <a:rPr sz="1600">
                <a:latin typeface="+mn-lt"/>
                <a:ea typeface="+mn-lt"/>
                <a:cs typeface="+mn-lt"/>
              </a:rPr>
              <a:t>：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 </a:t>
            </a:r>
            <a:r>
              <a:rPr sz="1600">
                <a:latin typeface="+mn-lt"/>
                <a:ea typeface="+mn-lt"/>
                <a:cs typeface="+mn-lt"/>
              </a:rPr>
              <a:t>  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可视树  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逻辑树</a:t>
            </a:r>
            <a:r>
              <a:rPr 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，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    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在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运行时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会维护这两棵树</a:t>
            </a:r>
            <a:r>
              <a:rPr 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。</a:t>
            </a:r>
            <a:endParaRPr 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1650" y="1017905"/>
            <a:ext cx="818388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可视树</a:t>
            </a:r>
            <a:r>
              <a:rPr lang="zh-CN" altLang="en-US" sz="1400">
                <a:latin typeface="+mn-lt"/>
                <a:ea typeface="+mn-lt"/>
              </a:rPr>
              <a:t>：界面上所有的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渲染</a:t>
            </a:r>
            <a:r>
              <a:rPr lang="zh-CN" altLang="en-US" sz="1400">
                <a:latin typeface="+mn-lt"/>
                <a:ea typeface="+mn-lt"/>
              </a:rPr>
              <a:t>在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屏幕上</a:t>
            </a:r>
            <a:r>
              <a:rPr lang="zh-CN" altLang="en-US" sz="1400">
                <a:latin typeface="+mn-lt"/>
                <a:ea typeface="+mn-lt"/>
              </a:rPr>
              <a:t>的元素。</a:t>
            </a:r>
            <a:endParaRPr lang="zh-CN" altLang="en-US" sz="1400">
              <a:latin typeface="+mn-lt"/>
              <a:ea typeface="+mn-lt"/>
            </a:endParaRPr>
          </a:p>
          <a:p>
            <a:endParaRPr lang="zh-CN" altLang="en-US" sz="1400">
              <a:latin typeface="+mn-lt"/>
              <a:ea typeface="+mn-lt"/>
            </a:endParaRPr>
          </a:p>
          <a:p>
            <a:r>
              <a:rPr lang="zh-CN" altLang="en-US" sz="1400">
                <a:latin typeface="+mn-lt"/>
                <a:ea typeface="+mn-lt"/>
              </a:rPr>
              <a:t>可视树用于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渲染，事件路由，定位资源</a:t>
            </a:r>
            <a:r>
              <a:rPr lang="zh-CN" altLang="en-US" sz="1400">
                <a:latin typeface="+mn-lt"/>
                <a:ea typeface="+mn-lt"/>
              </a:rPr>
              <a:t>（如果该元素没有逻辑父元素）等等等等。</a:t>
            </a:r>
            <a:endParaRPr lang="zh-CN" altLang="en-US" sz="1400">
              <a:latin typeface="+mn-lt"/>
              <a:ea typeface="+mn-lt"/>
            </a:endParaRPr>
          </a:p>
          <a:p>
            <a:r>
              <a:rPr lang="zh-CN" altLang="en-US" sz="1400">
                <a:latin typeface="+mn-lt"/>
                <a:ea typeface="+mn-lt"/>
              </a:rPr>
              <a:t>可视树能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看到控件内部的元素</a:t>
            </a:r>
            <a:r>
              <a:rPr lang="zh-CN" altLang="en-US" sz="1400">
                <a:latin typeface="+mn-lt"/>
                <a:ea typeface="+mn-lt"/>
              </a:rPr>
              <a:t>，这些元素一般继承自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Visual</a:t>
            </a:r>
            <a:r>
              <a:rPr lang="zh-CN" altLang="en-US" sz="1400">
                <a:latin typeface="+mn-lt"/>
                <a:ea typeface="+mn-lt"/>
              </a:rPr>
              <a:t>类</a:t>
            </a:r>
            <a:endParaRPr lang="zh-CN" altLang="en-US" sz="1400">
              <a:latin typeface="+mn-lt"/>
              <a:ea typeface="+mn-lt"/>
            </a:endParaRPr>
          </a:p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向上</a:t>
            </a:r>
            <a:r>
              <a:rPr lang="zh-CN" altLang="en-US" sz="1400">
                <a:latin typeface="+mn-lt"/>
                <a:ea typeface="+mn-lt"/>
              </a:rPr>
              <a:t>或者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向下</a:t>
            </a:r>
            <a:r>
              <a:rPr lang="zh-CN" altLang="en-US" sz="1400">
                <a:latin typeface="+mn-lt"/>
                <a:ea typeface="+mn-lt"/>
              </a:rPr>
              <a:t>遍历可视化树可以简单的使用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VisualTreeHelper类</a:t>
            </a:r>
            <a:r>
              <a:rPr lang="zh-CN" altLang="en-US" sz="1400">
                <a:latin typeface="+mn-lt"/>
                <a:ea typeface="+mn-lt"/>
              </a:rPr>
              <a:t>和简单的递归方法。</a:t>
            </a:r>
            <a:endParaRPr lang="zh-CN" altLang="en-US" sz="1400">
              <a:latin typeface="+mn-lt"/>
              <a:ea typeface="+mn-lt"/>
            </a:endParaRPr>
          </a:p>
          <a:p>
            <a:r>
              <a:rPr lang="zh-CN" altLang="en-US" sz="1400">
                <a:latin typeface="+mn-lt"/>
                <a:ea typeface="+mn-lt"/>
              </a:rPr>
              <a:t>任何承继自</a:t>
            </a: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ContentElement</a:t>
            </a:r>
            <a:r>
              <a:rPr lang="zh-CN" altLang="en-US" sz="1400">
                <a:latin typeface="+mn-lt"/>
                <a:ea typeface="+mn-lt"/>
              </a:rPr>
              <a:t>的东西都可以在UI上显示，但</a:t>
            </a:r>
            <a:r>
              <a:rPr lang="zh-CN" altLang="en-US" sz="1400" b="1">
                <a:latin typeface="+mn-lt"/>
                <a:ea typeface="+mn-lt"/>
              </a:rPr>
              <a:t>其实并不在可视化树中</a:t>
            </a:r>
            <a:r>
              <a:rPr lang="zh-CN" altLang="en-US" sz="1400">
                <a:latin typeface="+mn-lt"/>
                <a:ea typeface="+mn-lt"/>
              </a:rPr>
              <a:t>。 </a:t>
            </a:r>
            <a:endParaRPr lang="zh-CN" altLang="en-US" sz="1400">
              <a:latin typeface="+mn-lt"/>
              <a:ea typeface="+mn-lt"/>
            </a:endParaRPr>
          </a:p>
          <a:p>
            <a:r>
              <a:rPr lang="zh-CN" altLang="en-US" sz="1400">
                <a:latin typeface="+mn-lt"/>
                <a:ea typeface="+mn-lt"/>
              </a:rPr>
              <a:t>内容元素(继承自</a:t>
            </a: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ContentElement</a:t>
            </a:r>
            <a:r>
              <a:rPr lang="zh-CN" altLang="en-US" sz="1400">
                <a:latin typeface="+mn-lt"/>
                <a:ea typeface="+mn-lt"/>
              </a:rPr>
              <a:t>的类)</a:t>
            </a:r>
            <a:r>
              <a:rPr lang="zh-CN" altLang="en-US" sz="1400" b="1">
                <a:latin typeface="+mn-lt"/>
                <a:ea typeface="+mn-lt"/>
              </a:rPr>
              <a:t>不是可视化树的一部分</a:t>
            </a:r>
            <a:r>
              <a:rPr lang="zh-CN" altLang="en-US" sz="1400">
                <a:latin typeface="+mn-lt"/>
                <a:ea typeface="+mn-lt"/>
              </a:rPr>
              <a:t>；他们不是继承自Visual而且没有可视化表示。为了显示在UI上，ContentElement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必须寄宿在一个Visual主体上</a:t>
            </a:r>
            <a:r>
              <a:rPr lang="zh-CN" altLang="en-US" sz="1400">
                <a:latin typeface="+mn-lt"/>
                <a:ea typeface="+mn-lt"/>
              </a:rPr>
              <a:t>，通常是一个FrameworkElement。你可以认为主体类似于一个可以选择如何展示该ContentElement的浏览器。</a:t>
            </a:r>
            <a:endParaRPr lang="zh-CN" altLang="en-US" sz="1400">
              <a:latin typeface="+mn-lt"/>
              <a:ea typeface="+mn-lt"/>
            </a:endParaRPr>
          </a:p>
          <a:p>
            <a:endParaRPr lang="zh-CN" altLang="en-US" sz="1400">
              <a:latin typeface="+mn-lt"/>
              <a:ea typeface="+mn-lt"/>
            </a:endParaRPr>
          </a:p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逻辑树</a:t>
            </a:r>
            <a:r>
              <a:rPr lang="zh-CN" altLang="en-US" sz="1400">
                <a:latin typeface="+mn-lt"/>
                <a:ea typeface="+mn-lt"/>
              </a:rPr>
              <a:t>表示UI的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核心结构，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就是我们看到的节点</a:t>
            </a:r>
            <a:r>
              <a:rPr lang="zh-CN" altLang="en-US" sz="1400">
                <a:latin typeface="+mn-lt"/>
                <a:ea typeface="+mn-lt"/>
              </a:rPr>
              <a:t>。和XAML文件中定义的元素近乎相等，排除掉内部生成的那些用来帮助渲染的可视化元素。</a:t>
            </a:r>
            <a:endParaRPr lang="zh-CN" altLang="en-US" sz="1400">
              <a:latin typeface="+mn-lt"/>
              <a:ea typeface="+mn-lt"/>
            </a:endParaRPr>
          </a:p>
          <a:p>
            <a:r>
              <a:rPr lang="zh-CN" altLang="en-US" sz="1400">
                <a:latin typeface="+mn-lt"/>
                <a:ea typeface="+mn-lt"/>
              </a:rPr>
              <a:t>WPF用逻辑树来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决定依赖属性</a:t>
            </a:r>
            <a:r>
              <a:rPr lang="zh-CN" altLang="en-US" sz="1400">
                <a:latin typeface="+mn-lt"/>
                <a:ea typeface="+mn-lt"/>
              </a:rPr>
              <a:t>，值继承，资源解决方案等。可以使用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LogicTreeHelper类遍历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逻辑树，但它</a:t>
            </a:r>
            <a:r>
              <a:rPr lang="zh-CN" altLang="en-US" sz="1400">
                <a:latin typeface="+mn-lt"/>
                <a:ea typeface="+mn-lt"/>
              </a:rPr>
              <a:t>只对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DependencyObject</a:t>
            </a:r>
            <a:r>
              <a:rPr lang="zh-CN" altLang="en-US" sz="1400">
                <a:latin typeface="+mn-lt"/>
                <a:ea typeface="+mn-lt"/>
              </a:rPr>
              <a:t>有效，遍历逻辑树时需要非常小心，最好做类型检查。</a:t>
            </a:r>
            <a:endParaRPr lang="zh-CN" altLang="en-US" sz="1400">
              <a:latin typeface="+mn-lt"/>
              <a:ea typeface="+mn-lt"/>
            </a:endParaRPr>
          </a:p>
          <a:p>
            <a:endParaRPr lang="zh-CN" altLang="en-US" sz="1400">
              <a:latin typeface="+mn-lt"/>
              <a:ea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212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逻辑树与视觉树：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4010" y="698500"/>
            <a:ext cx="845375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逻辑树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始终存在于</a:t>
            </a:r>
            <a:r>
              <a:rPr lang="zh-CN" altLang="en-US" sz="1200">
                <a:latin typeface="+mn-lt"/>
                <a:ea typeface="+mn-lt"/>
                <a:cs typeface="+mn-lt"/>
              </a:rPr>
              <a:t>WPF的</a:t>
            </a:r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UI</a:t>
            </a:r>
            <a:r>
              <a:rPr lang="zh-CN" altLang="en-US" sz="1200">
                <a:latin typeface="+mn-lt"/>
                <a:ea typeface="+mn-lt"/>
                <a:cs typeface="+mn-lt"/>
              </a:rPr>
              <a:t>中，不管UI是用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XAML编写</a:t>
            </a:r>
            <a:r>
              <a:rPr lang="zh-CN" altLang="en-US" sz="1200">
                <a:latin typeface="+mn-lt"/>
                <a:ea typeface="+mn-lt"/>
                <a:cs typeface="+mn-lt"/>
              </a:rPr>
              <a:t>还是用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代码编写</a:t>
            </a:r>
            <a:r>
              <a:rPr lang="zh-CN" altLang="en-US" sz="1200">
                <a:latin typeface="+mn-lt"/>
                <a:ea typeface="+mn-lt"/>
                <a:cs typeface="+mn-lt"/>
              </a:rPr>
              <a:t>。</a:t>
            </a:r>
            <a:endParaRPr lang="zh-CN" altLang="en-US" sz="12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latin typeface="+mn-lt"/>
                <a:ea typeface="+mn-lt"/>
                <a:cs typeface="+mn-lt"/>
              </a:rPr>
              <a:t>WPF的每个方面（属性、资源等等）都是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依赖于</a:t>
            </a:r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逻辑树</a:t>
            </a:r>
            <a:r>
              <a:rPr lang="zh-CN" altLang="en-US" sz="1200">
                <a:latin typeface="+mn-lt"/>
                <a:ea typeface="+mn-lt"/>
                <a:cs typeface="+mn-lt"/>
              </a:rPr>
              <a:t>的。</a:t>
            </a:r>
            <a:endParaRPr lang="zh-CN" altLang="en-US" sz="12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latin typeface="+mn-lt"/>
                <a:ea typeface="+mn-lt"/>
                <a:cs typeface="+mn-lt"/>
              </a:rPr>
              <a:t>   </a:t>
            </a:r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 可视树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基本上是</a:t>
            </a:r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逻辑树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的一种扩展</a:t>
            </a:r>
            <a:r>
              <a:rPr lang="zh-CN" altLang="en-US" sz="1200">
                <a:latin typeface="+mn-lt"/>
                <a:ea typeface="+mn-lt"/>
                <a:cs typeface="+mn-lt"/>
              </a:rPr>
              <a:t>。逻辑树的每个结点都被分解为它们的核心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视觉组件</a:t>
            </a:r>
            <a:r>
              <a:rPr lang="zh-CN" altLang="en-US" sz="1200">
                <a:latin typeface="+mn-lt"/>
                <a:ea typeface="+mn-lt"/>
                <a:cs typeface="+mn-lt"/>
              </a:rPr>
              <a:t>。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逻辑树</a:t>
            </a:r>
            <a:r>
              <a:rPr lang="zh-CN" altLang="en-US" sz="1200">
                <a:latin typeface="+mn-lt"/>
                <a:ea typeface="+mn-lt"/>
                <a:cs typeface="+mn-lt"/>
              </a:rPr>
              <a:t>的结点对我们而言基本是一个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黑盒</a:t>
            </a:r>
            <a:r>
              <a:rPr lang="zh-CN" altLang="en-US" sz="1200">
                <a:latin typeface="+mn-lt"/>
                <a:ea typeface="+mn-lt"/>
                <a:cs typeface="+mn-lt"/>
              </a:rPr>
              <a:t>。而可视树不同，它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暴露</a:t>
            </a:r>
            <a:r>
              <a:rPr lang="zh-CN" altLang="en-US" sz="1200">
                <a:latin typeface="+mn-lt"/>
                <a:ea typeface="+mn-lt"/>
                <a:cs typeface="+mn-lt"/>
              </a:rPr>
              <a:t>了</a:t>
            </a:r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视觉</a:t>
            </a:r>
            <a:r>
              <a:rPr lang="zh-CN" altLang="en-US" sz="1200">
                <a:latin typeface="+mn-lt"/>
                <a:ea typeface="+mn-lt"/>
                <a:cs typeface="+mn-lt"/>
              </a:rPr>
              <a:t>的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实现细节</a:t>
            </a:r>
            <a:r>
              <a:rPr lang="zh-CN" altLang="en-US" sz="1200">
                <a:latin typeface="+mn-lt"/>
                <a:ea typeface="+mn-lt"/>
                <a:cs typeface="+mn-lt"/>
              </a:rPr>
              <a:t>。</a:t>
            </a:r>
            <a:endParaRPr lang="zh-CN" altLang="en-US" sz="12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b="1">
                <a:latin typeface="+mn-lt"/>
                <a:ea typeface="+mn-lt"/>
                <a:cs typeface="+mn-lt"/>
              </a:rPr>
              <a:t>逻辑树专注于界面的核心结构，而可视树专注于界面元素的呈现细节。</a:t>
            </a:r>
            <a:endParaRPr lang="zh-CN" altLang="en-US" sz="1200" b="1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latin typeface="+mn-lt"/>
                <a:ea typeface="+mn-lt"/>
                <a:cs typeface="+mn-lt"/>
              </a:rPr>
              <a:t> WPF中提供了遍历逻辑树和可视树的辅助类：System.Windows.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LogicalTreeHelper</a:t>
            </a:r>
            <a:r>
              <a:rPr lang="zh-CN" altLang="en-US" sz="1200">
                <a:latin typeface="+mn-lt"/>
                <a:ea typeface="+mn-lt"/>
                <a:cs typeface="+mn-lt"/>
              </a:rPr>
              <a:t>和System.Windows.Media.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VisualTreeHelper</a:t>
            </a:r>
            <a:r>
              <a:rPr lang="zh-CN" altLang="en-US" sz="1200">
                <a:latin typeface="+mn-lt"/>
                <a:ea typeface="+mn-lt"/>
                <a:cs typeface="+mn-lt"/>
              </a:rPr>
              <a:t>。</a:t>
            </a:r>
            <a:endParaRPr lang="zh-CN" altLang="en-US" sz="12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latin typeface="+mn-lt"/>
                <a:ea typeface="+mn-lt"/>
                <a:cs typeface="+mn-lt"/>
              </a:rPr>
              <a:t>注意遍历的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位置</a:t>
            </a:r>
            <a:r>
              <a:rPr lang="zh-CN" altLang="en-US" sz="1200">
                <a:latin typeface="+mn-lt"/>
                <a:ea typeface="+mn-lt"/>
                <a:cs typeface="+mn-lt"/>
              </a:rPr>
              <a:t>：</a:t>
            </a:r>
            <a:endParaRPr lang="zh-CN" altLang="en-US" sz="12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逻辑树</a:t>
            </a:r>
            <a:r>
              <a:rPr lang="zh-CN" altLang="en-US" sz="1200">
                <a:latin typeface="+mn-lt"/>
                <a:ea typeface="+mn-lt"/>
                <a:cs typeface="+mn-lt"/>
              </a:rPr>
              <a:t>可以在类的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构造函数</a:t>
            </a:r>
            <a:r>
              <a:rPr lang="zh-CN" altLang="en-US" sz="1200">
                <a:latin typeface="+mn-lt"/>
                <a:ea typeface="+mn-lt"/>
                <a:cs typeface="+mn-lt"/>
              </a:rPr>
              <a:t>中遍历。但是，</a:t>
            </a:r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可视树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必须在经过</a:t>
            </a:r>
            <a:r>
              <a:rPr lang="zh-CN" altLang="en-US" sz="1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至少一次的布局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后</a:t>
            </a:r>
            <a:r>
              <a:rPr lang="zh-CN" altLang="en-US" sz="1200">
                <a:latin typeface="+mn-lt"/>
                <a:ea typeface="+mn-lt"/>
                <a:cs typeface="+mn-lt"/>
              </a:rPr>
              <a:t>才能形成。所以它</a:t>
            </a:r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不能</a:t>
            </a:r>
            <a:r>
              <a:rPr lang="zh-CN" altLang="en-US" sz="1200">
                <a:latin typeface="+mn-lt"/>
                <a:ea typeface="+mn-lt"/>
                <a:cs typeface="+mn-lt"/>
              </a:rPr>
              <a:t>在构造函数遍历。通常是在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OnContentRendered</a:t>
            </a:r>
            <a:r>
              <a:rPr lang="zh-CN" altLang="en-US" sz="1200">
                <a:latin typeface="+mn-lt"/>
                <a:ea typeface="+mn-lt"/>
                <a:cs typeface="+mn-lt"/>
              </a:rPr>
              <a:t>进行，这个函数为在布局发生后被调用。</a:t>
            </a:r>
            <a:endParaRPr lang="zh-CN" altLang="en-US" sz="12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80924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逻辑树与视觉树</a:t>
            </a:r>
            <a:r>
              <a:rPr lang="en-US" altLang="zh-CN" sz="2400" b="1" dirty="0">
                <a:latin typeface="+mj-lt"/>
                <a:ea typeface="+mj-lt"/>
                <a:cs typeface="+mj-lt"/>
              </a:rPr>
              <a:t>2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4010" y="698500"/>
            <a:ext cx="8453755" cy="1060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>
                <a:latin typeface="+mn-lt"/>
                <a:ea typeface="+mn-lt"/>
                <a:cs typeface="+mn-lt"/>
              </a:rPr>
              <a:t>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并不是</a:t>
            </a:r>
            <a:r>
              <a:rPr lang="zh-CN" altLang="en-US" sz="1400">
                <a:latin typeface="+mn-lt"/>
                <a:ea typeface="+mn-lt"/>
                <a:cs typeface="+mn-lt"/>
              </a:rPr>
              <a:t>所有的逻辑树结点都可以扩展为可视树结点。只有从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System.Windows.Media.Visua</a:t>
            </a:r>
            <a:r>
              <a:rPr lang="zh-CN" altLang="en-US" sz="1400">
                <a:latin typeface="+mn-lt"/>
                <a:ea typeface="+mn-lt"/>
                <a:cs typeface="+mn-lt"/>
              </a:rPr>
              <a:t>l和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System.Windows.Media.Visual3D</a:t>
            </a:r>
            <a:r>
              <a:rPr lang="zh-CN" altLang="en-US" sz="1400">
                <a:latin typeface="+mn-lt"/>
                <a:ea typeface="+mn-lt"/>
                <a:cs typeface="+mn-lt"/>
              </a:rPr>
              <a:t>继承的元素才能被可视树包含。其他的元素不能包含是因为它们本身没有自己的提交（Rendering）行为。</a:t>
            </a:r>
            <a:endParaRPr lang="zh-CN" altLang="en-US" sz="14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957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模板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4010" y="698500"/>
            <a:ext cx="845375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>
                <a:latin typeface="+mn-lt"/>
                <a:ea typeface="+mn-lt"/>
                <a:cs typeface="+mn-lt"/>
              </a:rPr>
              <a:t>模板</a:t>
            </a:r>
            <a:r>
              <a:rPr lang="en-US" altLang="zh-CN" sz="1400">
                <a:latin typeface="+mn-lt"/>
                <a:ea typeface="+mn-lt"/>
                <a:cs typeface="+mn-lt"/>
              </a:rPr>
              <a:t>——具有一定规格的样板</a:t>
            </a:r>
            <a:r>
              <a:rPr lang="zh-CN" altLang="en-US" sz="1400">
                <a:latin typeface="+mn-lt"/>
                <a:ea typeface="+mn-lt"/>
                <a:cs typeface="+mn-lt"/>
              </a:rPr>
              <a:t>（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表现形式）</a:t>
            </a:r>
            <a:r>
              <a:rPr lang="zh-CN" altLang="en-US" sz="1400">
                <a:latin typeface="+mn-lt"/>
                <a:ea typeface="+mn-lt"/>
                <a:cs typeface="+mn-lt"/>
              </a:rPr>
              <a:t>。WPF中的模板同样</a:t>
            </a:r>
            <a:r>
              <a:rPr lang="en-US" altLang="zh-CN" sz="1400">
                <a:latin typeface="+mn-lt"/>
                <a:ea typeface="+mn-lt"/>
                <a:cs typeface="+mn-lt"/>
              </a:rPr>
              <a:t>——</a:t>
            </a:r>
            <a:r>
              <a:rPr lang="zh-CN" altLang="en-US" sz="1400">
                <a:latin typeface="+mn-lt"/>
                <a:ea typeface="+mn-lt"/>
                <a:cs typeface="+mn-lt"/>
              </a:rPr>
              <a:t>表现形式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+mn-lt"/>
                <a:ea typeface="+mn-lt"/>
                <a:cs typeface="+mn-lt"/>
              </a:rPr>
              <a:t>在WPF中包括三种模板：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控件模板</a:t>
            </a:r>
            <a:r>
              <a:rPr lang="zh-CN" altLang="en-US" sz="1400">
                <a:latin typeface="+mn-lt"/>
                <a:ea typeface="+mn-lt"/>
                <a:cs typeface="+mn-lt"/>
              </a:rPr>
              <a:t>、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数据模板</a:t>
            </a:r>
            <a:r>
              <a:rPr lang="zh-CN" altLang="en-US" sz="1400">
                <a:latin typeface="+mn-lt"/>
                <a:ea typeface="+mn-lt"/>
                <a:cs typeface="+mn-lt"/>
              </a:rPr>
              <a:t>和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面板模板</a:t>
            </a:r>
            <a:r>
              <a:rPr lang="zh-CN" altLang="en-US" sz="1400">
                <a:latin typeface="+mn-lt"/>
                <a:ea typeface="+mn-lt"/>
                <a:cs typeface="+mn-lt"/>
              </a:rPr>
              <a:t>。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+mn-lt"/>
                <a:ea typeface="+mn-lt"/>
                <a:cs typeface="+mn-lt"/>
              </a:rPr>
              <a:t>它们都继承于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FrameworkTemplate</a:t>
            </a:r>
            <a:r>
              <a:rPr lang="zh-CN" altLang="en-US" sz="1400">
                <a:latin typeface="+mn-lt"/>
                <a:ea typeface="+mn-lt"/>
                <a:cs typeface="+mn-lt"/>
              </a:rPr>
              <a:t>基类，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zh-CN" altLang="en-US"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控件模板</a:t>
            </a:r>
            <a:r>
              <a:rPr lang="zh-CN" altLang="en-US" sz="1400">
                <a:latin typeface="+mn-lt"/>
                <a:ea typeface="+mn-lt"/>
                <a:cs typeface="+mn-lt"/>
              </a:rPr>
              <a:t>，即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控件外观外衣</a:t>
            </a:r>
            <a:r>
              <a:rPr lang="zh-CN" altLang="en-US" sz="1400">
                <a:latin typeface="+mn-lt"/>
                <a:ea typeface="+mn-lt"/>
                <a:cs typeface="+mn-lt"/>
              </a:rPr>
              <a:t>，自定义控件的外观表现，决定控件长什么样子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数据模板</a:t>
            </a:r>
            <a:r>
              <a:rPr lang="zh-CN" altLang="en-US" sz="1400">
                <a:latin typeface="+mn-lt"/>
                <a:ea typeface="+mn-lt"/>
                <a:cs typeface="+mn-lt"/>
              </a:rPr>
              <a:t>，即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数据的外衣</a:t>
            </a:r>
            <a:r>
              <a:rPr lang="zh-CN" altLang="en-US" sz="1400">
                <a:latin typeface="+mn-lt"/>
                <a:ea typeface="+mn-lt"/>
                <a:cs typeface="+mn-lt"/>
              </a:rPr>
              <a:t>。决定数据内容的呈现方式</a:t>
            </a:r>
            <a:r>
              <a:rPr lang="en-US" altLang="zh-CN" sz="1400">
                <a:latin typeface="+mn-lt"/>
                <a:ea typeface="+mn-lt"/>
                <a:cs typeface="+mn-lt"/>
              </a:rPr>
              <a:t>——</a:t>
            </a:r>
            <a:r>
              <a:rPr lang="zh-CN" altLang="en-US" sz="1400">
                <a:latin typeface="+mn-lt"/>
                <a:ea typeface="+mn-lt"/>
                <a:cs typeface="+mn-lt"/>
              </a:rPr>
              <a:t>决定数据显示成什么样子</a:t>
            </a:r>
            <a:r>
              <a:rPr lang="zh-CN" altLang="en-US" sz="1400">
                <a:latin typeface="+mn-lt"/>
                <a:ea typeface="+mn-lt"/>
                <a:cs typeface="+mn-lt"/>
              </a:rPr>
              <a:t>。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面板模板</a:t>
            </a:r>
            <a:r>
              <a:rPr lang="zh-CN" altLang="en-US" sz="1400">
                <a:latin typeface="+mn-lt"/>
                <a:ea typeface="+mn-lt"/>
                <a:cs typeface="+mn-lt"/>
              </a:rPr>
              <a:t>,  即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面板的外衣</a:t>
            </a:r>
            <a:r>
              <a:rPr lang="zh-CN" altLang="en-US" sz="1400">
                <a:latin typeface="+mn-lt"/>
                <a:ea typeface="+mn-lt"/>
                <a:cs typeface="+mn-lt"/>
              </a:rPr>
              <a:t>，而面板又用于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进行布局</a:t>
            </a:r>
            <a:r>
              <a:rPr lang="zh-CN" altLang="en-US" sz="1400">
                <a:latin typeface="+mn-lt"/>
                <a:ea typeface="+mn-lt"/>
                <a:cs typeface="+mn-lt"/>
              </a:rPr>
              <a:t>的，所以面板的外衣也就是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布局的外衣</a:t>
            </a:r>
            <a:r>
              <a:rPr lang="zh-CN" altLang="en-US" sz="1400">
                <a:latin typeface="+mn-lt"/>
                <a:ea typeface="+mn-lt"/>
                <a:cs typeface="+mn-lt"/>
              </a:rPr>
              <a:t>，通过修改面板模板</a:t>
            </a:r>
            <a:r>
              <a:rPr lang="en-US" altLang="zh-CN" sz="1400">
                <a:latin typeface="+mn-lt"/>
                <a:ea typeface="+mn-lt"/>
                <a:cs typeface="+mn-lt"/>
              </a:rPr>
              <a:t>——</a:t>
            </a:r>
            <a:r>
              <a:rPr lang="zh-CN" altLang="en-US" sz="1400">
                <a:latin typeface="+mn-lt"/>
                <a:ea typeface="+mn-lt"/>
                <a:cs typeface="+mn-lt"/>
              </a:rPr>
              <a:t>自定义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控件的布局</a:t>
            </a:r>
            <a:r>
              <a:rPr lang="zh-CN" altLang="en-US" sz="1400">
                <a:latin typeface="+mn-lt"/>
                <a:ea typeface="+mn-lt"/>
                <a:cs typeface="+mn-lt"/>
              </a:rPr>
              <a:t>。用于指定项的布局，一般用于条目控件中。</a:t>
            </a:r>
            <a:endParaRPr lang="zh-CN" altLang="en-US" sz="14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98374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模板</a:t>
            </a:r>
            <a:r>
              <a:rPr lang="en-US" altLang="zh-CN" sz="2400" b="1" dirty="0">
                <a:latin typeface="+mj-lt"/>
                <a:ea typeface="+mj-lt"/>
                <a:cs typeface="+mj-lt"/>
              </a:rPr>
              <a:t>2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3065" y="638810"/>
            <a:ext cx="85725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sz="1400">
                <a:latin typeface="+mn-lt"/>
                <a:ea typeface="+mn-lt"/>
                <a:cs typeface="+mn-lt"/>
              </a:rPr>
              <a:t>WPF模板其实都是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外观的表现形式</a:t>
            </a:r>
            <a:r>
              <a:rPr sz="1400">
                <a:latin typeface="+mn-lt"/>
                <a:ea typeface="+mn-lt"/>
                <a:cs typeface="+mn-lt"/>
              </a:rPr>
              <a:t>，不管是控件模板、数据模板还是面板模板，其都是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改变</a:t>
            </a:r>
            <a:r>
              <a:rPr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控件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的表现形式</a:t>
            </a:r>
            <a:r>
              <a:rPr sz="1400">
                <a:latin typeface="+mn-lt"/>
                <a:ea typeface="+mn-lt"/>
                <a:cs typeface="+mn-lt"/>
              </a:rPr>
              <a:t>。只不过这三种控件的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作用点不一样</a:t>
            </a:r>
            <a:r>
              <a:rPr sz="1400">
                <a:latin typeface="+mn-lt"/>
                <a:ea typeface="+mn-lt"/>
                <a:cs typeface="+mn-lt"/>
              </a:rPr>
              <a:t>罢了。</a:t>
            </a:r>
            <a:endParaRPr sz="1400">
              <a:latin typeface="+mn-lt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控件模板</a:t>
            </a:r>
            <a:r>
              <a:rPr lang="zh-CN" sz="1400">
                <a:latin typeface="+mn-lt"/>
                <a:ea typeface="+mn-lt"/>
                <a:cs typeface="+mn-lt"/>
              </a:rPr>
              <a:t>：</a:t>
            </a:r>
            <a:r>
              <a:rPr sz="1400">
                <a:latin typeface="+mn-lt"/>
                <a:ea typeface="+mn-lt"/>
                <a:cs typeface="+mn-lt"/>
              </a:rPr>
              <a:t>针对于 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控件本身</a:t>
            </a:r>
            <a:r>
              <a:rPr sz="1400">
                <a:latin typeface="+mn-lt"/>
                <a:ea typeface="+mn-lt"/>
                <a:cs typeface="+mn-lt"/>
              </a:rPr>
              <a:t>，修改它可以改变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控件本身表现</a:t>
            </a:r>
            <a:r>
              <a:rPr sz="1400">
                <a:latin typeface="+mn-lt"/>
                <a:ea typeface="+mn-lt"/>
                <a:cs typeface="+mn-lt"/>
              </a:rPr>
              <a:t>的样子；</a:t>
            </a:r>
            <a:endParaRPr sz="1400">
              <a:latin typeface="+mn-lt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数据模板</a:t>
            </a:r>
            <a:r>
              <a:rPr sz="1400">
                <a:latin typeface="+mn-lt"/>
                <a:ea typeface="+mn-lt"/>
                <a:cs typeface="+mn-lt"/>
              </a:rPr>
              <a:t>针对控件的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数据</a:t>
            </a:r>
            <a:r>
              <a:rPr sz="1400">
                <a:latin typeface="+mn-lt"/>
                <a:ea typeface="+mn-lt"/>
                <a:cs typeface="+mn-lt"/>
              </a:rPr>
              <a:t>，修改它可以改变控件绑定的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数据表现</a:t>
            </a:r>
            <a:r>
              <a:rPr sz="1400">
                <a:latin typeface="+mn-lt"/>
                <a:ea typeface="+mn-lt"/>
                <a:cs typeface="+mn-lt"/>
              </a:rPr>
              <a:t>样子。既然是决定数据的表现，从而决定其一般应用于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数据绑定控件</a:t>
            </a:r>
            <a:r>
              <a:rPr sz="1400">
                <a:latin typeface="+mn-lt"/>
                <a:ea typeface="+mn-lt"/>
                <a:cs typeface="+mn-lt"/>
              </a:rPr>
              <a:t>，如ListBox、ListView等控件。</a:t>
            </a:r>
            <a:endParaRPr sz="1400">
              <a:latin typeface="+mn-lt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面板模板</a:t>
            </a:r>
            <a:r>
              <a:rPr sz="1400">
                <a:latin typeface="+mn-lt"/>
                <a:ea typeface="+mn-lt"/>
                <a:cs typeface="+mn-lt"/>
              </a:rPr>
              <a:t>则针对于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控件的布局</a:t>
            </a:r>
            <a:r>
              <a:rPr sz="1400">
                <a:latin typeface="+mn-lt"/>
                <a:ea typeface="+mn-lt"/>
                <a:cs typeface="+mn-lt"/>
              </a:rPr>
              <a:t>，修改它可以影响控件的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布局方式</a:t>
            </a:r>
            <a:r>
              <a:rPr sz="1400">
                <a:latin typeface="+mn-lt"/>
                <a:ea typeface="+mn-lt"/>
                <a:cs typeface="+mn-lt"/>
              </a:rPr>
              <a:t>。</a:t>
            </a:r>
            <a:endParaRPr sz="14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模板：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93065" y="698500"/>
            <a:ext cx="8750935" cy="3461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buNone/>
            </a:pPr>
            <a:r>
              <a:rPr sz="1400">
                <a:latin typeface="+mn-lt"/>
                <a:ea typeface="+mn-lt"/>
                <a:cs typeface="+mn-lt"/>
                <a:sym typeface="+mn-ea"/>
              </a:rPr>
              <a:t>要修改控件模板，则首先需要了解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控件的组成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。</a:t>
            </a:r>
            <a:endParaRPr sz="14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zh-CN" sz="1400">
                <a:latin typeface="+mn-lt"/>
                <a:ea typeface="+mn-lt"/>
                <a:cs typeface="+mn-lt"/>
                <a:sym typeface="+mn-ea"/>
              </a:rPr>
              <a:t>下面以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Button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控件为例来分析：</a:t>
            </a: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None/>
            </a:pPr>
            <a:r>
              <a:rPr sz="1400">
                <a:latin typeface="+mn-lt"/>
                <a:ea typeface="+mn-lt"/>
                <a:cs typeface="+mn-lt"/>
                <a:sym typeface="+mn-ea"/>
              </a:rPr>
              <a:t>Button由多个可视化元素组成——</a:t>
            </a:r>
            <a:endParaRPr sz="1400">
              <a:latin typeface="+mn-lt"/>
              <a:ea typeface="+mn-lt"/>
              <a:cs typeface="+mn-lt"/>
              <a:sym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边框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(由</a:t>
            </a:r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Border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类表示)、</a:t>
            </a:r>
            <a:endParaRPr sz="1400">
              <a:latin typeface="+mn-lt"/>
              <a:ea typeface="+mn-lt"/>
              <a:cs typeface="+mn-lt"/>
              <a:sym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内部的容器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(一个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ContentPresenter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对象)</a:t>
            </a:r>
            <a:r>
              <a:rPr lang="zh-CN" sz="1400">
                <a:latin typeface="+mn-lt"/>
                <a:ea typeface="+mn-lt"/>
                <a:cs typeface="+mn-lt"/>
                <a:sym typeface="+mn-ea"/>
              </a:rPr>
              <a:t>、</a:t>
            </a:r>
            <a:endParaRPr lang="zh-CN" sz="1400">
              <a:latin typeface="+mn-lt"/>
              <a:ea typeface="+mn-lt"/>
              <a:cs typeface="+mn-lt"/>
              <a:sym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sz="1400">
                <a:latin typeface="+mn-lt"/>
                <a:ea typeface="+mn-lt"/>
                <a:cs typeface="+mn-lt"/>
                <a:sym typeface="+mn-ea"/>
              </a:rPr>
              <a:t>存储按钮文本的文本块控件(由T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extBlock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表示)。</a:t>
            </a:r>
            <a:endParaRPr sz="1400">
              <a:latin typeface="+mn-lt"/>
              <a:ea typeface="+mn-lt"/>
              <a:cs typeface="+mn-lt"/>
              <a:sym typeface="+mn-ea"/>
            </a:endParaRPr>
          </a:p>
          <a:p>
            <a:pPr marL="342900" indent="-342900">
              <a:lnSpc>
                <a:spcPct val="150000"/>
              </a:lnSpc>
              <a:buNone/>
            </a:pP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使用控件模板</a:t>
            </a:r>
            <a:r>
              <a:rPr lang="zh-CN" altLang="en-US" sz="1600">
                <a:latin typeface="+mn-lt"/>
                <a:ea typeface="+mn-lt"/>
                <a:cs typeface="+mn-lt"/>
              </a:rPr>
              <a:t>非常简单：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600">
                <a:latin typeface="+mn-lt"/>
                <a:ea typeface="+mn-lt"/>
                <a:cs typeface="+mn-lt"/>
              </a:rPr>
              <a:t>  </a:t>
            </a:r>
            <a:r>
              <a:rPr lang="en-US" altLang="zh-CN" sz="1600">
                <a:latin typeface="+mn-lt"/>
                <a:ea typeface="+mn-lt"/>
                <a:cs typeface="+mn-lt"/>
              </a:rPr>
              <a:t>1.</a:t>
            </a:r>
            <a:r>
              <a:rPr lang="zh-CN" altLang="en-US" sz="1600">
                <a:latin typeface="+mn-lt"/>
                <a:ea typeface="+mn-lt"/>
                <a:cs typeface="+mn-lt"/>
              </a:rPr>
              <a:t> 首先在资源集合中创建一个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ControlTemplate</a:t>
            </a:r>
            <a:r>
              <a:rPr lang="zh-CN" altLang="en-US" sz="1600">
                <a:latin typeface="+mn-lt"/>
                <a:ea typeface="+mn-lt"/>
                <a:cs typeface="+mn-lt"/>
              </a:rPr>
              <a:t>，并指定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key</a:t>
            </a:r>
            <a:r>
              <a:rPr lang="zh-CN" altLang="en-US" sz="1600">
                <a:latin typeface="+mn-lt"/>
                <a:ea typeface="+mn-lt"/>
                <a:cs typeface="+mn-lt"/>
              </a:rPr>
              <a:t>标记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600">
                <a:latin typeface="+mn-lt"/>
                <a:ea typeface="+mn-lt"/>
                <a:cs typeface="+mn-lt"/>
              </a:rPr>
              <a:t>  </a:t>
            </a:r>
            <a:r>
              <a:rPr lang="en-US" altLang="zh-CN" sz="1600">
                <a:latin typeface="+mn-lt"/>
                <a:ea typeface="+mn-lt"/>
                <a:cs typeface="+mn-lt"/>
              </a:rPr>
              <a:t>2.</a:t>
            </a:r>
            <a:r>
              <a:rPr lang="zh-CN" altLang="en-US" sz="1600">
                <a:latin typeface="+mn-lt"/>
                <a:ea typeface="+mn-lt"/>
                <a:cs typeface="+mn-lt"/>
              </a:rPr>
              <a:t> 然后赋值到控件的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Template</a:t>
            </a:r>
            <a:r>
              <a:rPr lang="zh-CN" altLang="en-US" sz="1600">
                <a:latin typeface="+mn-lt"/>
                <a:ea typeface="+mn-lt"/>
                <a:cs typeface="+mn-lt"/>
              </a:rPr>
              <a:t>属性中。</a:t>
            </a:r>
            <a:r>
              <a:rPr lang="zh-CN" altLang="en-US" sz="1400">
                <a:latin typeface="+mn-lt"/>
                <a:ea typeface="+mn-lt"/>
                <a:cs typeface="+mn-lt"/>
              </a:rPr>
              <a:t>　　</a:t>
            </a:r>
            <a:endParaRPr lang="zh-CN" altLang="en-US" sz="1400">
              <a:latin typeface="+mn-lt"/>
              <a:ea typeface="+mn-lt"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92265" y="3337560"/>
            <a:ext cx="22002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+mn-lt"/>
                <a:ea typeface="+mn-lt"/>
                <a:cs typeface="+mn-lt"/>
              </a:rPr>
              <a:t>还可以直接在控件内部以标签的方式直接定义控件的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ControlTemplate</a:t>
            </a:r>
            <a:endParaRPr lang="zh-CN" altLang="en-US" sz="14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模板：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93065" y="698500"/>
            <a:ext cx="875093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buNone/>
            </a:pPr>
            <a:r>
              <a:rPr lang="en-US" altLang="zh-CN" sz="1400">
                <a:latin typeface="+mn-lt"/>
                <a:ea typeface="+mn-lt"/>
                <a:cs typeface="+mn-lt"/>
              </a:rPr>
              <a:t>ControlTemplate</a:t>
            </a:r>
            <a:r>
              <a:rPr lang="zh-CN" altLang="en-US" sz="1400">
                <a:latin typeface="+mn-lt"/>
                <a:ea typeface="+mn-lt"/>
                <a:cs typeface="+mn-lt"/>
              </a:rPr>
              <a:t>模板主要有两个属性：</a:t>
            </a:r>
            <a:r>
              <a:rPr lang="en-US" altLang="zh-CN" sz="1400">
                <a:latin typeface="+mn-lt"/>
                <a:ea typeface="+mn-lt"/>
                <a:cs typeface="+mn-lt"/>
              </a:rPr>
              <a:t>VisualTree</a:t>
            </a:r>
            <a:r>
              <a:rPr lang="zh-CN" altLang="en-US" sz="1400">
                <a:latin typeface="+mn-lt"/>
                <a:ea typeface="+mn-lt"/>
                <a:cs typeface="+mn-lt"/>
              </a:rPr>
              <a:t>（视觉树）</a:t>
            </a:r>
            <a:r>
              <a:rPr lang="en-US" altLang="zh-CN" sz="1400">
                <a:latin typeface="+mn-lt"/>
                <a:ea typeface="+mn-lt"/>
                <a:cs typeface="+mn-lt"/>
              </a:rPr>
              <a:t> </a:t>
            </a:r>
            <a:r>
              <a:rPr lang="zh-CN" altLang="en-US" sz="1400">
                <a:latin typeface="+mn-lt"/>
                <a:ea typeface="+mn-lt"/>
                <a:cs typeface="+mn-lt"/>
              </a:rPr>
              <a:t>和 </a:t>
            </a:r>
            <a:r>
              <a:rPr lang="en-US" altLang="zh-CN" sz="1400">
                <a:latin typeface="+mn-lt"/>
                <a:ea typeface="+mn-lt"/>
                <a:cs typeface="+mn-lt"/>
              </a:rPr>
              <a:t>Triggers </a:t>
            </a:r>
            <a:r>
              <a:rPr lang="zh-CN" altLang="en-US" sz="1400">
                <a:latin typeface="+mn-lt"/>
                <a:ea typeface="+mn-lt"/>
                <a:cs typeface="+mn-lt"/>
              </a:rPr>
              <a:t>（触发器）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400">
                <a:latin typeface="+mn-lt"/>
                <a:ea typeface="+mn-lt"/>
                <a:cs typeface="+mn-lt"/>
                <a:sym typeface="+mn-ea"/>
              </a:rPr>
              <a:t>VisualTree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：用于呈现所画的控件</a:t>
            </a:r>
            <a:r>
              <a:rPr lang="en-US" altLang="zh-CN" sz="1400">
                <a:latin typeface="+mn-lt"/>
                <a:ea typeface="+mn-lt"/>
                <a:cs typeface="+mn-lt"/>
                <a:sym typeface="+mn-ea"/>
              </a:rPr>
              <a:t>---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定义如何画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400">
                <a:latin typeface="+mn-lt"/>
                <a:ea typeface="+mn-lt"/>
                <a:cs typeface="+mn-lt"/>
                <a:sym typeface="+mn-ea"/>
              </a:rPr>
              <a:t>Triggers 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：用于对视觉树上的元素进行一些变化 </a:t>
            </a:r>
            <a:r>
              <a:rPr lang="zh-CN" altLang="en-US" sz="1400">
                <a:latin typeface="+mn-lt"/>
                <a:ea typeface="+mn-lt"/>
                <a:cs typeface="+mn-lt"/>
              </a:rPr>
              <a:t>　</a:t>
            </a:r>
            <a:r>
              <a:rPr lang="en-US" altLang="zh-CN" sz="1400">
                <a:latin typeface="+mn-lt"/>
                <a:ea typeface="+mn-lt"/>
                <a:cs typeface="+mn-lt"/>
              </a:rPr>
              <a:t>---</a:t>
            </a:r>
            <a:r>
              <a:rPr lang="zh-CN" altLang="en-US" sz="1400">
                <a:latin typeface="+mn-lt"/>
                <a:ea typeface="+mn-lt"/>
                <a:cs typeface="+mn-lt"/>
              </a:rPr>
              <a:t>效果</a:t>
            </a:r>
            <a:r>
              <a:rPr lang="zh-CN" altLang="en-US" sz="1400">
                <a:latin typeface="+mn-lt"/>
                <a:ea typeface="+mn-lt"/>
                <a:cs typeface="+mn-lt"/>
              </a:rPr>
              <a:t>　</a:t>
            </a:r>
            <a:endParaRPr lang="zh-CN" altLang="en-US" sz="14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0149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控件模板定义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11200" y="638175"/>
            <a:ext cx="477393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以下定义一个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Button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</a:t>
            </a: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控件模板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950" y="3910965"/>
            <a:ext cx="3314700" cy="2190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119245" y="3782695"/>
            <a:ext cx="275717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应用控件模板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1960" y="944880"/>
            <a:ext cx="8916035" cy="2491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+mn-lt"/>
                <a:ea typeface="+mn-lt"/>
              </a:rPr>
              <a:t>  &lt;</a:t>
            </a:r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ControlTemplate </a:t>
            </a:r>
            <a:r>
              <a:rPr lang="zh-CN" altLang="en-US" sz="1200">
                <a:latin typeface="+mn-lt"/>
                <a:ea typeface="+mn-lt"/>
              </a:rPr>
              <a:t>x:Key="btnCTemp" TargetType="Button"&gt;</a:t>
            </a:r>
            <a:endParaRPr lang="zh-CN" altLang="en-US" sz="1200">
              <a:latin typeface="+mn-lt"/>
              <a:ea typeface="+mn-lt"/>
            </a:endParaRPr>
          </a:p>
          <a:p>
            <a:r>
              <a:rPr lang="zh-CN" altLang="en-US" sz="1200">
                <a:latin typeface="+mn-lt"/>
                <a:ea typeface="+mn-lt"/>
              </a:rPr>
              <a:t>         &lt;Grid&gt;</a:t>
            </a:r>
            <a:endParaRPr lang="zh-CN" altLang="en-US" sz="1200">
              <a:latin typeface="+mn-lt"/>
              <a:ea typeface="+mn-lt"/>
            </a:endParaRPr>
          </a:p>
          <a:p>
            <a:r>
              <a:rPr lang="zh-CN" altLang="en-US" sz="1200">
                <a:latin typeface="+mn-lt"/>
                <a:ea typeface="+mn-lt"/>
              </a:rPr>
              <a:t>              &lt;Rectangle x:Name="br" Width="{TemplateBinding Width}" Height="{TemplateBinding Height}" Stroke="Red" StrokeThickness="2" Fill="LightBlue" RadiusX="12" RadiusY="5"/&gt;</a:t>
            </a:r>
            <a:endParaRPr lang="zh-CN" altLang="en-US" sz="1200">
              <a:latin typeface="+mn-lt"/>
              <a:ea typeface="+mn-lt"/>
            </a:endParaRPr>
          </a:p>
          <a:p>
            <a:r>
              <a:rPr lang="zh-CN" altLang="en-US" sz="1200">
                <a:latin typeface="+mn-lt"/>
                <a:ea typeface="+mn-lt"/>
              </a:rPr>
              <a:t>            &lt;ContentPresenter HorizontalAlignment="Center" VerticalAlignment="Center"/&gt;</a:t>
            </a:r>
            <a:endParaRPr lang="zh-CN" altLang="en-US" sz="1200">
              <a:latin typeface="+mn-lt"/>
              <a:ea typeface="+mn-lt"/>
            </a:endParaRPr>
          </a:p>
          <a:p>
            <a:r>
              <a:rPr lang="zh-CN" altLang="en-US" sz="1200">
                <a:latin typeface="+mn-lt"/>
                <a:ea typeface="+mn-lt"/>
              </a:rPr>
              <a:t>        </a:t>
            </a:r>
            <a:r>
              <a:rPr lang="zh-CN" altLang="en-US" sz="1200">
                <a:latin typeface="+mn-lt"/>
                <a:ea typeface="+mn-lt"/>
                <a:sym typeface="+mn-ea"/>
              </a:rPr>
              <a:t>&lt;/Grid&gt;</a:t>
            </a:r>
            <a:endParaRPr lang="zh-CN" altLang="en-US" sz="1200">
              <a:latin typeface="+mn-lt"/>
              <a:ea typeface="+mn-lt"/>
            </a:endParaRPr>
          </a:p>
          <a:p>
            <a:endParaRPr lang="zh-CN" altLang="en-US" sz="1200">
              <a:latin typeface="+mn-lt"/>
              <a:ea typeface="+mn-lt"/>
            </a:endParaRPr>
          </a:p>
          <a:p>
            <a:r>
              <a:rPr lang="zh-CN" altLang="en-US" sz="1200">
                <a:latin typeface="+mn-lt"/>
                <a:ea typeface="+mn-lt"/>
              </a:rPr>
              <a:t>          &lt;ControlTemplate.Triggers&gt;</a:t>
            </a:r>
            <a:endParaRPr lang="zh-CN" altLang="en-US" sz="1200">
              <a:latin typeface="+mn-lt"/>
              <a:ea typeface="+mn-lt"/>
            </a:endParaRPr>
          </a:p>
          <a:p>
            <a:r>
              <a:rPr lang="zh-CN" altLang="en-US" sz="1200">
                <a:latin typeface="+mn-lt"/>
                <a:ea typeface="+mn-lt"/>
              </a:rPr>
              <a:t>               &lt;Trigger Property="IsMouseOver" Value="True"&gt;</a:t>
            </a:r>
            <a:endParaRPr lang="zh-CN" altLang="en-US" sz="1200">
              <a:latin typeface="+mn-lt"/>
              <a:ea typeface="+mn-lt"/>
            </a:endParaRPr>
          </a:p>
          <a:p>
            <a:r>
              <a:rPr lang="zh-CN" altLang="en-US" sz="1200">
                <a:latin typeface="+mn-lt"/>
                <a:ea typeface="+mn-lt"/>
              </a:rPr>
              <a:t>                      &lt;Setter Property="Fill" TargetName="br" Value="LightGray"/&gt;</a:t>
            </a:r>
            <a:endParaRPr lang="zh-CN" altLang="en-US" sz="1200">
              <a:latin typeface="+mn-lt"/>
              <a:ea typeface="+mn-lt"/>
            </a:endParaRPr>
          </a:p>
          <a:p>
            <a:r>
              <a:rPr lang="zh-CN" altLang="en-US" sz="1200">
                <a:latin typeface="+mn-lt"/>
                <a:ea typeface="+mn-lt"/>
              </a:rPr>
              <a:t>               &lt;/Trigger&gt;</a:t>
            </a:r>
            <a:endParaRPr lang="zh-CN" altLang="en-US" sz="1200">
              <a:latin typeface="+mn-lt"/>
              <a:ea typeface="+mn-lt"/>
            </a:endParaRPr>
          </a:p>
          <a:p>
            <a:r>
              <a:rPr lang="zh-CN" altLang="en-US" sz="1200">
                <a:latin typeface="+mn-lt"/>
                <a:ea typeface="+mn-lt"/>
              </a:rPr>
              <a:t>          &lt;/ControlTemplate.Triggers&gt;</a:t>
            </a:r>
            <a:endParaRPr lang="zh-CN" altLang="en-US" sz="1200">
              <a:latin typeface="+mn-lt"/>
              <a:ea typeface="+mn-lt"/>
            </a:endParaRPr>
          </a:p>
          <a:p>
            <a:r>
              <a:rPr lang="zh-CN" altLang="en-US" sz="1200">
                <a:latin typeface="+mn-lt"/>
                <a:ea typeface="+mn-lt"/>
              </a:rPr>
              <a:t>    &lt;/</a:t>
            </a:r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ControlTemplate</a:t>
            </a:r>
            <a:r>
              <a:rPr lang="zh-CN" altLang="en-US" sz="1200">
                <a:latin typeface="+mn-lt"/>
                <a:ea typeface="+mn-lt"/>
              </a:rPr>
              <a:t>&gt;</a:t>
            </a:r>
            <a:endParaRPr lang="zh-CN" altLang="en-US" sz="1200">
              <a:latin typeface="+mn-lt"/>
              <a:ea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5366</Words>
  <Application>WPS 演示</Application>
  <PresentationFormat>全屏显示(16:9)</PresentationFormat>
  <Paragraphs>213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Impact</vt:lpstr>
      <vt:lpstr>Verdana</vt:lpstr>
      <vt:lpstr>Wingdings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Administrator</cp:lastModifiedBy>
  <cp:revision>1337</cp:revision>
  <dcterms:created xsi:type="dcterms:W3CDTF">2014-02-20T03:23:00Z</dcterms:created>
  <dcterms:modified xsi:type="dcterms:W3CDTF">2022-02-25T13:26:09Z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</Properties>
</file>