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79" r:id="rId3"/>
    <p:sldId id="465" r:id="rId4"/>
    <p:sldId id="466" r:id="rId5"/>
    <p:sldId id="467" r:id="rId6"/>
    <p:sldId id="468" r:id="rId7"/>
    <p:sldId id="469" r:id="rId8"/>
    <p:sldId id="470" r:id="rId9"/>
    <p:sldId id="471" r:id="rId10"/>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3" d="100"/>
          <a:sy n="123" d="100"/>
        </p:scale>
        <p:origin x="298" y="91"/>
      </p:cViewPr>
      <p:guideLst>
        <p:guide orient="horz" pos="1611"/>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黑色底纹"/>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075" name="组合 3074"/>
          <p:cNvGrpSpPr/>
          <p:nvPr/>
        </p:nvGrpSpPr>
        <p:grpSpPr>
          <a:xfrm>
            <a:off x="635" y="-2521902"/>
            <a:ext cx="9144000" cy="6480175"/>
            <a:chOff x="0" y="0"/>
            <a:chExt cx="9144000" cy="6482614"/>
          </a:xfrm>
        </p:grpSpPr>
        <p:grpSp>
          <p:nvGrpSpPr>
            <p:cNvPr id="3076" name="组合 3075"/>
            <p:cNvGrpSpPr/>
            <p:nvPr/>
          </p:nvGrpSpPr>
          <p:grpSpPr>
            <a:xfrm>
              <a:off x="0" y="2522646"/>
              <a:ext cx="9144000" cy="3959968"/>
              <a:chOff x="0" y="0"/>
              <a:chExt cx="9144000" cy="3959968"/>
            </a:xfrm>
          </p:grpSpPr>
          <p:sp>
            <p:nvSpPr>
              <p:cNvPr id="3077"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000000">
                  <a:alpha val="5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8"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079" name="任意多边形 62"/>
            <p:cNvSpPr/>
            <p:nvPr/>
          </p:nvSpPr>
          <p:spPr>
            <a:xfrm rot="18900000">
              <a:off x="2043905" y="0"/>
              <a:ext cx="5045292" cy="5045292"/>
            </a:xfrm>
            <a:custGeom>
              <a:avLst/>
              <a:gdLst>
                <a:gd name="txL" fmla="*/ 0 w 4624012"/>
                <a:gd name="txT" fmla="*/ 0 h 4624012"/>
                <a:gd name="txR" fmla="*/ 4624012 w 4624012"/>
                <a:gd name="txB" fmla="*/ 4624012 h 4624012"/>
              </a:gdLst>
              <a:ahLst/>
              <a:cxnLst>
                <a:cxn ang="0">
                  <a:pos x="0" y="0"/>
                </a:cxn>
                <a:cxn ang="0">
                  <a:pos x="4624012" y="4624012"/>
                </a:cxn>
                <a:cxn ang="0">
                  <a:pos x="0" y="4624012"/>
                </a:cxn>
              </a:cxnLst>
              <a:rect l="txL" t="txT" r="txR" b="txB"/>
              <a:pathLst>
                <a:path w="4624012" h="4624012">
                  <a:moveTo>
                    <a:pt x="0" y="0"/>
                  </a:moveTo>
                  <a:lnTo>
                    <a:pt x="4624012" y="4624012"/>
                  </a:lnTo>
                  <a:lnTo>
                    <a:pt x="0" y="4624012"/>
                  </a:lnTo>
                  <a:close/>
                </a:path>
              </a:pathLst>
            </a:custGeom>
            <a:solidFill>
              <a:srgbClr val="FF972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080" name="矩形 258"/>
          <p:cNvSpPr/>
          <p:nvPr/>
        </p:nvSpPr>
        <p:spPr>
          <a:xfrm>
            <a:off x="0" y="1314450"/>
            <a:ext cx="9144000" cy="1014730"/>
          </a:xfrm>
          <a:prstGeom prst="rect">
            <a:avLst/>
          </a:prstGeom>
          <a:noFill/>
          <a:ln w="9525">
            <a:noFill/>
          </a:ln>
        </p:spPr>
        <p:txBody>
          <a:bodyPr wrap="square">
            <a:spAutoFit/>
          </a:bodyPr>
          <a:lstStyle/>
          <a:p>
            <a:pPr algn="ctr"/>
            <a:r>
              <a:rPr lang="zh-CN" altLang="en-US" sz="6000" dirty="0">
                <a:solidFill>
                  <a:schemeClr val="bg1"/>
                </a:solidFill>
                <a:latin typeface="Impact" panose="020B0806030902050204" pitchFamily="2" charset="0"/>
                <a:ea typeface="微软雅黑" panose="020B0503020204020204" pitchFamily="2" charset="-122"/>
                <a:sym typeface="Impact" panose="020B0806030902050204" pitchFamily="2" charset="0"/>
              </a:rPr>
              <a:t>数据绑定</a:t>
            </a:r>
            <a:endParaRPr lang="zh-CN" altLang="en-US" sz="6000" dirty="0">
              <a:solidFill>
                <a:schemeClr val="bg1"/>
              </a:solidFill>
              <a:latin typeface="Impact" panose="020B0806030902050204" pitchFamily="2" charset="0"/>
              <a:ea typeface="微软雅黑" panose="020B0503020204020204" pitchFamily="2" charset="-122"/>
              <a:sym typeface="Impact" panose="020B0806030902050204" pitchFamily="2" charset="0"/>
            </a:endParaRPr>
          </a:p>
        </p:txBody>
      </p:sp>
      <p:grpSp>
        <p:nvGrpSpPr>
          <p:cNvPr id="3082" name="组合 3081"/>
          <p:cNvGrpSpPr/>
          <p:nvPr/>
        </p:nvGrpSpPr>
        <p:grpSpPr>
          <a:xfrm>
            <a:off x="1433513" y="2627630"/>
            <a:ext cx="6264275" cy="431800"/>
            <a:chOff x="0" y="0"/>
            <a:chExt cx="6264696" cy="432048"/>
          </a:xfrm>
        </p:grpSpPr>
        <p:sp>
          <p:nvSpPr>
            <p:cNvPr id="3083" name="矩形 1"/>
            <p:cNvSpPr/>
            <p:nvPr/>
          </p:nvSpPr>
          <p:spPr>
            <a:xfrm>
              <a:off x="0" y="0"/>
              <a:ext cx="6264696" cy="432048"/>
            </a:xfrm>
            <a:prstGeom prst="rect">
              <a:avLst/>
            </a:prstGeom>
            <a:solidFill>
              <a:srgbClr val="9A5100"/>
            </a:solidFill>
            <a:ln w="9525">
              <a:noFill/>
            </a:ln>
          </p:spPr>
          <p:txBody>
            <a:bodyPr anchor="ctr"/>
            <a:lstStyle/>
            <a:p>
              <a:pPr algn="ctr"/>
              <a:r>
                <a:rPr lang="zh-CN">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对象绑定、集合绑定、数据模板、关联绑定</a:t>
              </a:r>
              <a:endParaRPr lang="zh-CN">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4" name="矩形 9"/>
            <p:cNvSpPr/>
            <p:nvPr/>
          </p:nvSpPr>
          <p:spPr>
            <a:xfrm>
              <a:off x="0" y="31358"/>
              <a:ext cx="6264696" cy="368512"/>
            </a:xfrm>
            <a:prstGeom prst="rect">
              <a:avLst/>
            </a:prstGeom>
            <a:noFill/>
            <a:ln w="9525">
              <a:noFill/>
            </a:ln>
          </p:spPr>
          <p:txBody>
            <a:bodyPr wrap="square">
              <a:spAutoFit/>
            </a:bodyPr>
            <a:lstStyle/>
            <a:p>
              <a:pPr algn="ctr"/>
              <a:endPar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086" name="落款标题"/>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Leah</a:t>
            </a:r>
            <a:endParaRPr lang="en-US" altLang="zh-CN"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logo"/>
          <p:cNvPicPr>
            <a:picLocks noChangeAspect="1"/>
          </p:cNvPicPr>
          <p:nvPr/>
        </p:nvPicPr>
        <p:blipFill>
          <a:blip r:embed="rId1"/>
          <a:stretch>
            <a:fillRect/>
          </a:stretch>
        </p:blipFill>
        <p:spPr>
          <a:xfrm>
            <a:off x="3756025" y="491490"/>
            <a:ext cx="1620520" cy="453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706880" cy="460375"/>
          </a:xfrm>
          <a:prstGeom prst="rect">
            <a:avLst/>
          </a:prstGeom>
          <a:noFill/>
          <a:ln w="9525">
            <a:noFill/>
          </a:ln>
        </p:spPr>
        <p:txBody>
          <a:bodyPr wrap="none">
            <a:spAutoFit/>
          </a:bodyPr>
          <a:lstStyle/>
          <a:p>
            <a:pPr algn="l"/>
            <a:r>
              <a:rPr lang="zh-CN" altLang="en-US" sz="2400" b="1" dirty="0">
                <a:latin typeface="+mj-lt"/>
                <a:ea typeface="+mj-lt"/>
                <a:cs typeface="+mj-lt"/>
              </a:rPr>
              <a:t>数据绑定：</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3969385"/>
          </a:xfrm>
          <a:prstGeom prst="rect">
            <a:avLst/>
          </a:prstGeom>
          <a:noFill/>
        </p:spPr>
        <p:txBody>
          <a:bodyPr wrap="square" rtlCol="0">
            <a:spAutoFit/>
          </a:bodyPr>
          <a:p>
            <a:pPr>
              <a:lnSpc>
                <a:spcPct val="150000"/>
              </a:lnSpc>
            </a:pPr>
            <a:r>
              <a:rPr sz="1400">
                <a:latin typeface="+mn-lt"/>
                <a:ea typeface="+mn-lt"/>
                <a:cs typeface="+mn-lt"/>
              </a:rPr>
              <a:t>      WPF中的</a:t>
            </a:r>
            <a:r>
              <a:rPr sz="1400">
                <a:ln w="22225">
                  <a:solidFill>
                    <a:schemeClr val="accent2"/>
                  </a:solidFill>
                  <a:prstDash val="solid"/>
                </a:ln>
                <a:solidFill>
                  <a:schemeClr val="accent2">
                    <a:lumMod val="40000"/>
                    <a:lumOff val="60000"/>
                  </a:schemeClr>
                </a:solidFill>
                <a:effectLst/>
                <a:latin typeface="+mn-lt"/>
                <a:ea typeface="+mn-lt"/>
                <a:cs typeface="+mn-lt"/>
              </a:rPr>
              <a:t>数据绑定</a:t>
            </a:r>
            <a:r>
              <a:rPr sz="1400">
                <a:latin typeface="+mn-lt"/>
                <a:ea typeface="+mn-lt"/>
                <a:cs typeface="+mn-lt"/>
              </a:rPr>
              <a:t>提供了很强大的功能。与普通的WinForm程序相比，其绑定功能为我们</a:t>
            </a:r>
            <a:r>
              <a:rPr sz="1400">
                <a:solidFill>
                  <a:schemeClr val="accent1"/>
                </a:solidFill>
                <a:effectLst>
                  <a:outerShdw blurRad="38100" dist="25400" dir="5400000" algn="ctr" rotWithShape="0">
                    <a:srgbClr val="6E747A">
                      <a:alpha val="43000"/>
                    </a:srgbClr>
                  </a:outerShdw>
                </a:effectLst>
                <a:latin typeface="+mn-lt"/>
                <a:ea typeface="+mn-lt"/>
                <a:cs typeface="+mn-lt"/>
              </a:rPr>
              <a:t>提供了很多便利.省去了很多维护的繁琐工作</a:t>
            </a:r>
            <a:r>
              <a:rPr sz="1400">
                <a:latin typeface="+mn-lt"/>
                <a:ea typeface="+mn-lt"/>
                <a:cs typeface="+mn-lt"/>
              </a:rPr>
              <a:t>.</a:t>
            </a:r>
            <a:endParaRPr sz="1400">
              <a:latin typeface="+mn-lt"/>
              <a:ea typeface="+mn-lt"/>
              <a:cs typeface="+mn-lt"/>
            </a:endParaRPr>
          </a:p>
          <a:p>
            <a:pPr>
              <a:lnSpc>
                <a:spcPct val="150000"/>
              </a:lnSpc>
            </a:pPr>
            <a:endParaRPr sz="1400">
              <a:latin typeface="+mn-lt"/>
              <a:ea typeface="+mn-lt"/>
              <a:cs typeface="+mn-lt"/>
            </a:endParaRPr>
          </a:p>
          <a:p>
            <a:pPr>
              <a:lnSpc>
                <a:spcPct val="150000"/>
              </a:lnSpc>
            </a:pPr>
            <a:r>
              <a:rPr sz="1400">
                <a:latin typeface="+mn-lt"/>
                <a:ea typeface="+mn-lt"/>
                <a:cs typeface="+mn-lt"/>
              </a:rPr>
              <a:t>       数据绑定的关键是System.Windows.Data.</a:t>
            </a:r>
            <a:r>
              <a:rPr sz="1400">
                <a:ln w="22225">
                  <a:solidFill>
                    <a:schemeClr val="accent2"/>
                  </a:solidFill>
                  <a:prstDash val="solid"/>
                </a:ln>
                <a:solidFill>
                  <a:schemeClr val="accent2">
                    <a:lumMod val="40000"/>
                    <a:lumOff val="60000"/>
                  </a:schemeClr>
                </a:solidFill>
                <a:effectLst/>
                <a:latin typeface="+mn-lt"/>
                <a:ea typeface="+mn-lt"/>
                <a:cs typeface="+mn-lt"/>
              </a:rPr>
              <a:t>Binding</a:t>
            </a:r>
            <a:r>
              <a:rPr sz="1400">
                <a:latin typeface="+mn-lt"/>
                <a:ea typeface="+mn-lt"/>
                <a:cs typeface="+mn-lt"/>
              </a:rPr>
              <a:t>对象，它会把两个对象(</a:t>
            </a:r>
            <a:r>
              <a:rPr sz="1400">
                <a:solidFill>
                  <a:schemeClr val="accent1"/>
                </a:solidFill>
                <a:effectLst>
                  <a:outerShdw blurRad="38100" dist="25400" dir="5400000" algn="ctr" rotWithShape="0">
                    <a:srgbClr val="6E747A">
                      <a:alpha val="43000"/>
                    </a:srgbClr>
                  </a:outerShdw>
                </a:effectLst>
                <a:latin typeface="+mn-lt"/>
                <a:ea typeface="+mn-lt"/>
                <a:cs typeface="+mn-lt"/>
              </a:rPr>
              <a:t>UI对象与UI对象之间，UI对象与.NET数据对象之间</a:t>
            </a:r>
            <a:r>
              <a:rPr sz="1400">
                <a:latin typeface="+mn-lt"/>
                <a:ea typeface="+mn-lt"/>
                <a:cs typeface="+mn-lt"/>
              </a:rPr>
              <a:t>)按照指定的方式</a:t>
            </a:r>
            <a:r>
              <a:rPr sz="1400">
                <a:ln w="22225">
                  <a:solidFill>
                    <a:schemeClr val="accent2"/>
                  </a:solidFill>
                  <a:prstDash val="solid"/>
                </a:ln>
                <a:solidFill>
                  <a:schemeClr val="accent2">
                    <a:lumMod val="40000"/>
                    <a:lumOff val="60000"/>
                  </a:schemeClr>
                </a:solidFill>
                <a:effectLst/>
                <a:latin typeface="+mn-lt"/>
                <a:ea typeface="+mn-lt"/>
                <a:cs typeface="+mn-lt"/>
              </a:rPr>
              <a:t>粘合</a:t>
            </a:r>
            <a:r>
              <a:rPr sz="1400">
                <a:latin typeface="+mn-lt"/>
                <a:ea typeface="+mn-lt"/>
                <a:cs typeface="+mn-lt"/>
              </a:rPr>
              <a:t>在一起，并在他们之间</a:t>
            </a:r>
            <a:r>
              <a:rPr sz="1400">
                <a:ln w="22225">
                  <a:solidFill>
                    <a:schemeClr val="accent2"/>
                  </a:solidFill>
                  <a:prstDash val="solid"/>
                </a:ln>
                <a:solidFill>
                  <a:schemeClr val="accent2">
                    <a:lumMod val="40000"/>
                    <a:lumOff val="60000"/>
                  </a:schemeClr>
                </a:solidFill>
                <a:effectLst/>
                <a:latin typeface="+mn-lt"/>
                <a:ea typeface="+mn-lt"/>
                <a:cs typeface="+mn-lt"/>
              </a:rPr>
              <a:t>建立一条通信通道</a:t>
            </a:r>
            <a:r>
              <a:rPr sz="1400">
                <a:latin typeface="+mn-lt"/>
                <a:ea typeface="+mn-lt"/>
                <a:cs typeface="+mn-lt"/>
              </a:rPr>
              <a:t>，</a:t>
            </a:r>
            <a:r>
              <a:rPr sz="1400">
                <a:solidFill>
                  <a:schemeClr val="accent1"/>
                </a:solidFill>
                <a:effectLst>
                  <a:outerShdw blurRad="38100" dist="25400" dir="5400000" algn="ctr" rotWithShape="0">
                    <a:srgbClr val="6E747A">
                      <a:alpha val="43000"/>
                    </a:srgbClr>
                  </a:outerShdw>
                </a:effectLst>
                <a:latin typeface="+mn-lt"/>
                <a:ea typeface="+mn-lt"/>
                <a:cs typeface="+mn-lt"/>
              </a:rPr>
              <a:t>绑定一旦建立，接下来的应用生命周期中它可以自己独立完成所有的同步工作</a:t>
            </a:r>
            <a:r>
              <a:rPr sz="1400">
                <a:latin typeface="+mn-lt"/>
                <a:ea typeface="+mn-lt"/>
                <a:cs typeface="+mn-lt"/>
              </a:rPr>
              <a:t>。</a:t>
            </a:r>
            <a:endParaRPr sz="1400">
              <a:latin typeface="+mn-lt"/>
              <a:ea typeface="+mn-lt"/>
              <a:cs typeface="+mn-lt"/>
            </a:endParaRPr>
          </a:p>
          <a:p>
            <a:pPr>
              <a:lnSpc>
                <a:spcPct val="150000"/>
              </a:lnSpc>
            </a:pPr>
            <a:r>
              <a:rPr sz="1400">
                <a:latin typeface="+mn-lt"/>
                <a:ea typeface="+mn-lt"/>
                <a:cs typeface="+mn-lt"/>
              </a:rPr>
              <a:t>根据其应用场合的不同</a:t>
            </a:r>
            <a:r>
              <a:rPr lang="zh-CN" sz="1400">
                <a:latin typeface="+mn-lt"/>
                <a:ea typeface="+mn-lt"/>
                <a:cs typeface="+mn-lt"/>
              </a:rPr>
              <a:t>，绑定可以分为以下几种</a:t>
            </a:r>
            <a:r>
              <a:rPr sz="1400">
                <a:latin typeface="+mn-lt"/>
                <a:ea typeface="+mn-lt"/>
                <a:cs typeface="+mn-lt"/>
              </a:rPr>
              <a:t>：</a:t>
            </a:r>
            <a:endParaRPr sz="1400">
              <a:latin typeface="+mn-lt"/>
              <a:ea typeface="+mn-lt"/>
              <a:cs typeface="+mn-lt"/>
            </a:endParaRPr>
          </a:p>
          <a:p>
            <a:pPr marL="800100" lvl="1" indent="-342900">
              <a:lnSpc>
                <a:spcPct val="150000"/>
              </a:lnSpc>
              <a:buAutoNum type="arabicPeriod"/>
            </a:pPr>
            <a:r>
              <a:rPr sz="1400">
                <a:ln w="22225">
                  <a:solidFill>
                    <a:schemeClr val="accent2"/>
                  </a:solidFill>
                  <a:prstDash val="solid"/>
                </a:ln>
                <a:solidFill>
                  <a:schemeClr val="accent2">
                    <a:lumMod val="40000"/>
                    <a:lumOff val="60000"/>
                  </a:schemeClr>
                </a:solidFill>
                <a:effectLst/>
                <a:latin typeface="+mn-lt"/>
                <a:ea typeface="+mn-lt"/>
                <a:cs typeface="+mn-lt"/>
              </a:rPr>
              <a:t>对象间的绑定  </a:t>
            </a:r>
            <a:r>
              <a:rPr lang="en-US" sz="1400">
                <a:ln w="22225">
                  <a:solidFill>
                    <a:schemeClr val="accent2"/>
                  </a:solidFill>
                  <a:prstDash val="solid"/>
                </a:ln>
                <a:solidFill>
                  <a:schemeClr val="accent2">
                    <a:lumMod val="40000"/>
                    <a:lumOff val="60000"/>
                  </a:schemeClr>
                </a:solidFill>
                <a:effectLst/>
                <a:latin typeface="+mn-lt"/>
                <a:ea typeface="+mn-lt"/>
                <a:cs typeface="+mn-lt"/>
              </a:rPr>
              <a:t>UI</a:t>
            </a:r>
            <a:r>
              <a:rPr lang="zh-CN" altLang="en-US" sz="1400">
                <a:ln w="22225">
                  <a:solidFill>
                    <a:schemeClr val="accent2"/>
                  </a:solidFill>
                  <a:prstDash val="solid"/>
                </a:ln>
                <a:solidFill>
                  <a:schemeClr val="accent2">
                    <a:lumMod val="40000"/>
                    <a:lumOff val="60000"/>
                  </a:schemeClr>
                </a:solidFill>
                <a:effectLst/>
                <a:latin typeface="+mn-lt"/>
                <a:ea typeface="+mn-lt"/>
                <a:cs typeface="+mn-lt"/>
              </a:rPr>
              <a:t>与</a:t>
            </a:r>
            <a:r>
              <a:rPr lang="en-US" altLang="zh-CN" sz="1400">
                <a:ln w="22225">
                  <a:solidFill>
                    <a:schemeClr val="accent2"/>
                  </a:solidFill>
                  <a:prstDash val="solid"/>
                </a:ln>
                <a:solidFill>
                  <a:schemeClr val="accent2">
                    <a:lumMod val="40000"/>
                    <a:lumOff val="60000"/>
                  </a:schemeClr>
                </a:solidFill>
                <a:effectLst/>
                <a:latin typeface="+mn-lt"/>
                <a:ea typeface="+mn-lt"/>
                <a:cs typeface="+mn-lt"/>
              </a:rPr>
              <a:t>UI   UI</a:t>
            </a:r>
            <a:r>
              <a:rPr lang="zh-CN" altLang="en-US" sz="1400">
                <a:ln w="22225">
                  <a:solidFill>
                    <a:schemeClr val="accent2"/>
                  </a:solidFill>
                  <a:prstDash val="solid"/>
                </a:ln>
                <a:solidFill>
                  <a:schemeClr val="accent2">
                    <a:lumMod val="40000"/>
                    <a:lumOff val="60000"/>
                  </a:schemeClr>
                </a:solidFill>
                <a:effectLst/>
                <a:latin typeface="+mn-lt"/>
                <a:ea typeface="+mn-lt"/>
                <a:cs typeface="+mn-lt"/>
              </a:rPr>
              <a:t>与</a:t>
            </a:r>
            <a:r>
              <a:rPr lang="en-US" altLang="zh-CN" sz="1400">
                <a:ln w="22225">
                  <a:solidFill>
                    <a:schemeClr val="accent2"/>
                  </a:solidFill>
                  <a:prstDash val="solid"/>
                </a:ln>
                <a:solidFill>
                  <a:schemeClr val="accent2">
                    <a:lumMod val="40000"/>
                    <a:lumOff val="60000"/>
                  </a:schemeClr>
                </a:solidFill>
                <a:effectLst/>
                <a:latin typeface="+mn-lt"/>
                <a:ea typeface="+mn-lt"/>
                <a:cs typeface="+mn-lt"/>
              </a:rPr>
              <a:t>.net</a:t>
            </a:r>
            <a:r>
              <a:rPr lang="zh-CN" altLang="en-US" sz="1400">
                <a:ln w="22225">
                  <a:solidFill>
                    <a:schemeClr val="accent2"/>
                  </a:solidFill>
                  <a:prstDash val="solid"/>
                </a:ln>
                <a:solidFill>
                  <a:schemeClr val="accent2">
                    <a:lumMod val="40000"/>
                    <a:lumOff val="60000"/>
                  </a:schemeClr>
                </a:solidFill>
                <a:effectLst/>
                <a:latin typeface="+mn-lt"/>
                <a:ea typeface="+mn-lt"/>
                <a:cs typeface="+mn-lt"/>
              </a:rPr>
              <a:t>对象</a:t>
            </a:r>
            <a:endParaRPr sz="1400">
              <a:ln w="22225">
                <a:solidFill>
                  <a:schemeClr val="accent2"/>
                </a:solidFill>
                <a:prstDash val="solid"/>
              </a:ln>
              <a:solidFill>
                <a:schemeClr val="accent2">
                  <a:lumMod val="40000"/>
                  <a:lumOff val="60000"/>
                </a:schemeClr>
              </a:solidFill>
              <a:effectLst/>
              <a:latin typeface="+mn-lt"/>
              <a:ea typeface="+mn-lt"/>
              <a:cs typeface="+mn-lt"/>
            </a:endParaRPr>
          </a:p>
          <a:p>
            <a:pPr marL="800100" lvl="1" indent="-342900">
              <a:lnSpc>
                <a:spcPct val="150000"/>
              </a:lnSpc>
              <a:buAutoNum type="arabicPeriod"/>
            </a:pPr>
            <a:r>
              <a:rPr sz="1400">
                <a:ln w="22225">
                  <a:solidFill>
                    <a:schemeClr val="accent2"/>
                  </a:solidFill>
                  <a:prstDash val="solid"/>
                </a:ln>
                <a:solidFill>
                  <a:schemeClr val="accent2">
                    <a:lumMod val="40000"/>
                    <a:lumOff val="60000"/>
                  </a:schemeClr>
                </a:solidFill>
                <a:effectLst/>
                <a:latin typeface="+mn-lt"/>
                <a:ea typeface="+mn-lt"/>
                <a:cs typeface="+mn-lt"/>
              </a:rPr>
              <a:t>绑定到集合 </a:t>
            </a:r>
            <a:r>
              <a:rPr lang="en-US" sz="1400">
                <a:ln w="22225">
                  <a:solidFill>
                    <a:schemeClr val="accent2"/>
                  </a:solidFill>
                  <a:prstDash val="solid"/>
                </a:ln>
                <a:solidFill>
                  <a:schemeClr val="accent2">
                    <a:lumMod val="40000"/>
                    <a:lumOff val="60000"/>
                  </a:schemeClr>
                </a:solidFill>
                <a:effectLst/>
                <a:latin typeface="+mn-lt"/>
                <a:ea typeface="+mn-lt"/>
                <a:cs typeface="+mn-lt"/>
              </a:rPr>
              <a:t>ItemsSource</a:t>
            </a:r>
            <a:endParaRPr sz="1400">
              <a:ln w="22225">
                <a:solidFill>
                  <a:schemeClr val="accent2"/>
                </a:solidFill>
                <a:prstDash val="solid"/>
              </a:ln>
              <a:solidFill>
                <a:schemeClr val="accent2">
                  <a:lumMod val="40000"/>
                  <a:lumOff val="60000"/>
                </a:schemeClr>
              </a:solidFill>
              <a:effectLst/>
              <a:latin typeface="+mn-lt"/>
              <a:ea typeface="+mn-lt"/>
              <a:cs typeface="+mn-lt"/>
            </a:endParaRPr>
          </a:p>
          <a:p>
            <a:pPr marL="800100" lvl="1" indent="-342900">
              <a:lnSpc>
                <a:spcPct val="150000"/>
              </a:lnSpc>
              <a:buAutoNum type="arabicPeriod"/>
            </a:pPr>
            <a:r>
              <a:rPr sz="1400">
                <a:ln w="22225">
                  <a:solidFill>
                    <a:schemeClr val="accent2"/>
                  </a:solidFill>
                  <a:prstDash val="solid"/>
                </a:ln>
                <a:solidFill>
                  <a:schemeClr val="accent2">
                    <a:lumMod val="40000"/>
                    <a:lumOff val="60000"/>
                  </a:schemeClr>
                </a:solidFill>
                <a:effectLst/>
                <a:latin typeface="+mn-lt"/>
                <a:ea typeface="+mn-lt"/>
                <a:cs typeface="+mn-lt"/>
              </a:rPr>
              <a:t>数据模板  </a:t>
            </a:r>
            <a:r>
              <a:rPr lang="en-US" sz="1400">
                <a:ln w="22225">
                  <a:solidFill>
                    <a:schemeClr val="accent2"/>
                  </a:solidFill>
                  <a:prstDash val="solid"/>
                </a:ln>
                <a:solidFill>
                  <a:schemeClr val="accent2">
                    <a:lumMod val="40000"/>
                    <a:lumOff val="60000"/>
                  </a:schemeClr>
                </a:solidFill>
                <a:effectLst/>
                <a:latin typeface="+mn-lt"/>
                <a:ea typeface="+mn-lt"/>
                <a:cs typeface="+mn-lt"/>
              </a:rPr>
              <a:t>Binding</a:t>
            </a:r>
            <a:endParaRPr lang="en-US" sz="1400">
              <a:ln w="22225">
                <a:solidFill>
                  <a:schemeClr val="accent2"/>
                </a:solidFill>
                <a:prstDash val="solid"/>
              </a:ln>
              <a:solidFill>
                <a:schemeClr val="accent2">
                  <a:lumMod val="40000"/>
                  <a:lumOff val="60000"/>
                </a:schemeClr>
              </a:solidFill>
              <a:effectLst/>
              <a:latin typeface="+mn-lt"/>
              <a:ea typeface="+mn-lt"/>
              <a:cs typeface="+mn-lt"/>
            </a:endParaRPr>
          </a:p>
          <a:p>
            <a:pPr marL="800100" lvl="1" indent="-342900">
              <a:lnSpc>
                <a:spcPct val="150000"/>
              </a:lnSpc>
              <a:buAutoNum type="arabicPeriod"/>
            </a:pPr>
            <a:r>
              <a:rPr lang="zh-CN" altLang="en-US" sz="1400">
                <a:ln w="22225">
                  <a:solidFill>
                    <a:schemeClr val="accent2"/>
                  </a:solidFill>
                  <a:prstDash val="solid"/>
                </a:ln>
                <a:solidFill>
                  <a:schemeClr val="accent2">
                    <a:lumMod val="40000"/>
                    <a:lumOff val="60000"/>
                  </a:schemeClr>
                </a:solidFill>
                <a:effectLst/>
                <a:latin typeface="+mn-lt"/>
                <a:ea typeface="+mn-lt"/>
                <a:cs typeface="+mn-lt"/>
                <a:sym typeface="+mn-ea"/>
              </a:rPr>
              <a:t>相对绑定 </a:t>
            </a:r>
            <a:r>
              <a:rPr lang="en-US" altLang="zh-CN" sz="1400" b="1" dirty="0">
                <a:ln w="22225">
                  <a:solidFill>
                    <a:schemeClr val="accent2"/>
                  </a:solidFill>
                  <a:prstDash val="solid"/>
                </a:ln>
                <a:solidFill>
                  <a:schemeClr val="accent2">
                    <a:lumMod val="40000"/>
                    <a:lumOff val="60000"/>
                  </a:schemeClr>
                </a:solidFill>
                <a:effectLst/>
                <a:latin typeface="+mj-lt"/>
                <a:ea typeface="+mj-lt"/>
                <a:cs typeface="+mj-lt"/>
                <a:sym typeface="+mn-ea"/>
              </a:rPr>
              <a:t>RelativeSource</a:t>
            </a:r>
            <a:endParaRPr lang="en-US" altLang="zh-CN" sz="1400" b="1" dirty="0">
              <a:ln w="22225">
                <a:solidFill>
                  <a:schemeClr val="accent2"/>
                </a:solidFill>
                <a:prstDash val="solid"/>
              </a:ln>
              <a:solidFill>
                <a:schemeClr val="accent2">
                  <a:lumMod val="40000"/>
                  <a:lumOff val="60000"/>
                </a:schemeClr>
              </a:solidFill>
              <a:effectLst/>
              <a:latin typeface="+mj-lt"/>
              <a:ea typeface="+mj-lt"/>
              <a:cs typeface="+mj-lt"/>
              <a:sym typeface="+mn-ea"/>
            </a:endParaRPr>
          </a:p>
          <a:p>
            <a:pPr lvl="1">
              <a:lnSpc>
                <a:spcPct val="150000"/>
              </a:lnSpc>
              <a:buNone/>
            </a:pPr>
            <a:endParaRPr lang="en-US" sz="1400">
              <a:ln w="22225">
                <a:solidFill>
                  <a:schemeClr val="accent2"/>
                </a:solidFill>
                <a:prstDash val="solid"/>
              </a:ln>
              <a:solidFill>
                <a:schemeClr val="accent2">
                  <a:lumMod val="40000"/>
                  <a:lumOff val="60000"/>
                </a:schemeClr>
              </a:solidFill>
              <a:effectLst/>
              <a:latin typeface="+mn-lt"/>
              <a:ea typeface="+mn-lt"/>
              <a:cs typeface="+mn-l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235325" cy="460375"/>
          </a:xfrm>
          <a:prstGeom prst="rect">
            <a:avLst/>
          </a:prstGeom>
          <a:noFill/>
          <a:ln w="9525">
            <a:noFill/>
          </a:ln>
        </p:spPr>
        <p:txBody>
          <a:bodyPr wrap="none">
            <a:spAutoFit/>
          </a:bodyPr>
          <a:lstStyle/>
          <a:p>
            <a:pPr algn="l"/>
            <a:r>
              <a:rPr lang="en-US" altLang="zh-CN" sz="2400" b="1" dirty="0">
                <a:latin typeface="+mj-lt"/>
                <a:ea typeface="+mj-lt"/>
                <a:cs typeface="+mj-lt"/>
              </a:rPr>
              <a:t>1.UI</a:t>
            </a:r>
            <a:r>
              <a:rPr lang="zh-CN" altLang="en-US" sz="2400" b="1" dirty="0">
                <a:latin typeface="+mj-lt"/>
                <a:ea typeface="+mj-lt"/>
                <a:cs typeface="+mj-lt"/>
              </a:rPr>
              <a:t>对象之间的绑定：</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2999740"/>
          </a:xfrm>
          <a:prstGeom prst="rect">
            <a:avLst/>
          </a:prstGeom>
          <a:noFill/>
        </p:spPr>
        <p:txBody>
          <a:bodyPr wrap="square" rtlCol="0">
            <a:spAutoFit/>
          </a:bodyPr>
          <a:p>
            <a:pPr>
              <a:lnSpc>
                <a:spcPct val="150000"/>
              </a:lnSpc>
            </a:pPr>
            <a:r>
              <a:rPr sz="1400">
                <a:latin typeface="+mn-lt"/>
                <a:ea typeface="+mn-lt"/>
                <a:cs typeface="+mn-lt"/>
              </a:rPr>
              <a:t>    </a:t>
            </a:r>
            <a:endParaRPr sz="1400">
              <a:latin typeface="+mn-lt"/>
              <a:ea typeface="+mn-lt"/>
              <a:cs typeface="+mn-lt"/>
            </a:endParaRPr>
          </a:p>
          <a:p>
            <a:pPr>
              <a:lnSpc>
                <a:spcPct val="150000"/>
              </a:lnSpc>
            </a:pPr>
            <a:r>
              <a:rPr sz="1400">
                <a:latin typeface="+mn-lt"/>
                <a:ea typeface="+mn-lt"/>
                <a:cs typeface="+mn-lt"/>
              </a:rPr>
              <a:t>  </a:t>
            </a:r>
            <a:r>
              <a:rPr sz="1400">
                <a:ln w="22225">
                  <a:solidFill>
                    <a:schemeClr val="accent2"/>
                  </a:solidFill>
                  <a:prstDash val="solid"/>
                </a:ln>
                <a:solidFill>
                  <a:schemeClr val="accent2">
                    <a:lumMod val="40000"/>
                    <a:lumOff val="60000"/>
                  </a:schemeClr>
                </a:solidFill>
                <a:effectLst/>
                <a:latin typeface="+mn-lt"/>
                <a:ea typeface="+mn-lt"/>
                <a:cs typeface="+mn-lt"/>
              </a:rPr>
              <a:t>源对象</a:t>
            </a:r>
            <a:r>
              <a:rPr sz="1400">
                <a:latin typeface="+mn-lt"/>
                <a:ea typeface="+mn-lt"/>
                <a:cs typeface="+mn-lt"/>
              </a:rPr>
              <a:t>的某个</a:t>
            </a:r>
            <a:r>
              <a:rPr sz="1400">
                <a:solidFill>
                  <a:schemeClr val="accent1"/>
                </a:solidFill>
                <a:effectLst>
                  <a:outerShdw blurRad="38100" dist="25400" dir="5400000" algn="ctr" rotWithShape="0">
                    <a:srgbClr val="6E747A">
                      <a:alpha val="43000"/>
                    </a:srgbClr>
                  </a:outerShdw>
                </a:effectLst>
                <a:latin typeface="+mn-lt"/>
                <a:ea typeface="+mn-lt"/>
                <a:cs typeface="+mn-lt"/>
              </a:rPr>
              <a:t>属性值                      </a:t>
            </a:r>
            <a:r>
              <a:rPr sz="1400">
                <a:ln w="22225">
                  <a:solidFill>
                    <a:schemeClr val="accent2"/>
                  </a:solidFill>
                  <a:prstDash val="solid"/>
                </a:ln>
                <a:solidFill>
                  <a:schemeClr val="accent2">
                    <a:lumMod val="40000"/>
                    <a:lumOff val="60000"/>
                  </a:schemeClr>
                </a:solidFill>
                <a:effectLst/>
                <a:latin typeface="+mn-lt"/>
                <a:ea typeface="+mn-lt"/>
                <a:cs typeface="+mn-lt"/>
              </a:rPr>
              <a:t> 目标对象</a:t>
            </a:r>
            <a:r>
              <a:rPr sz="1400">
                <a:latin typeface="+mn-lt"/>
                <a:ea typeface="+mn-lt"/>
                <a:cs typeface="+mn-lt"/>
              </a:rPr>
              <a:t>的</a:t>
            </a:r>
            <a:r>
              <a:rPr sz="1400">
                <a:solidFill>
                  <a:schemeClr val="accent1"/>
                </a:solidFill>
                <a:effectLst>
                  <a:outerShdw blurRad="38100" dist="25400" dir="5400000" algn="ctr" rotWithShape="0">
                    <a:srgbClr val="6E747A">
                      <a:alpha val="43000"/>
                    </a:srgbClr>
                  </a:outerShdw>
                </a:effectLst>
                <a:latin typeface="+mn-lt"/>
                <a:ea typeface="+mn-lt"/>
                <a:cs typeface="+mn-lt"/>
              </a:rPr>
              <a:t>某个属性</a:t>
            </a:r>
            <a:r>
              <a:rPr sz="1400">
                <a:latin typeface="+mn-lt"/>
                <a:ea typeface="+mn-lt"/>
                <a:cs typeface="+mn-lt"/>
              </a:rPr>
              <a:t>上。</a:t>
            </a:r>
            <a:endParaRPr sz="1400">
              <a:latin typeface="+mn-lt"/>
              <a:ea typeface="+mn-lt"/>
              <a:cs typeface="+mn-lt"/>
            </a:endParaRPr>
          </a:p>
          <a:p>
            <a:pPr>
              <a:lnSpc>
                <a:spcPct val="150000"/>
              </a:lnSpc>
            </a:pPr>
            <a:r>
              <a:rPr sz="1400">
                <a:latin typeface="+mn-lt"/>
                <a:ea typeface="+mn-lt"/>
                <a:cs typeface="+mn-lt"/>
              </a:rPr>
              <a:t>  </a:t>
            </a:r>
            <a:r>
              <a:rPr sz="1400">
                <a:solidFill>
                  <a:schemeClr val="tx1"/>
                </a:solidFill>
                <a:effectLst>
                  <a:outerShdw blurRad="38100" dist="19050" dir="2700000" algn="tl" rotWithShape="0">
                    <a:schemeClr val="dk1">
                      <a:alpha val="40000"/>
                    </a:schemeClr>
                  </a:outerShdw>
                </a:effectLst>
                <a:latin typeface="+mn-lt"/>
                <a:ea typeface="+mn-lt"/>
                <a:cs typeface="+mn-lt"/>
              </a:rPr>
              <a:t>源属性</a:t>
            </a:r>
            <a:r>
              <a:rPr lang="en-US" sz="1400">
                <a:latin typeface="+mn-lt"/>
                <a:ea typeface="+mn-lt"/>
                <a:cs typeface="+mn-lt"/>
              </a:rPr>
              <a:t>——</a:t>
            </a:r>
            <a:r>
              <a:rPr sz="1400">
                <a:ln w="22225">
                  <a:solidFill>
                    <a:schemeClr val="accent2"/>
                  </a:solidFill>
                  <a:prstDash val="solid"/>
                </a:ln>
                <a:solidFill>
                  <a:schemeClr val="accent2">
                    <a:lumMod val="40000"/>
                    <a:lumOff val="60000"/>
                  </a:schemeClr>
                </a:solidFill>
                <a:effectLst/>
                <a:latin typeface="+mn-lt"/>
                <a:ea typeface="+mn-lt"/>
                <a:cs typeface="+mn-lt"/>
              </a:rPr>
              <a:t>任意</a:t>
            </a:r>
            <a:r>
              <a:rPr sz="1400">
                <a:latin typeface="+mn-lt"/>
                <a:ea typeface="+mn-lt"/>
                <a:cs typeface="+mn-lt"/>
              </a:rPr>
              <a:t>类型，</a:t>
            </a:r>
            <a:r>
              <a:rPr sz="1400">
                <a:solidFill>
                  <a:schemeClr val="tx1"/>
                </a:solidFill>
                <a:effectLst>
                  <a:outerShdw blurRad="38100" dist="19050" dir="2700000" algn="tl" rotWithShape="0">
                    <a:schemeClr val="dk1">
                      <a:alpha val="40000"/>
                    </a:schemeClr>
                  </a:outerShdw>
                </a:effectLst>
                <a:latin typeface="+mn-lt"/>
                <a:ea typeface="+mn-lt"/>
                <a:cs typeface="+mn-lt"/>
              </a:rPr>
              <a:t>目标属性</a:t>
            </a:r>
            <a:r>
              <a:rPr lang="en-US" sz="1400">
                <a:latin typeface="+mn-lt"/>
                <a:ea typeface="+mn-lt"/>
                <a:cs typeface="+mn-lt"/>
              </a:rPr>
              <a:t>——</a:t>
            </a:r>
            <a:r>
              <a:rPr sz="1400">
                <a:ln w="22225">
                  <a:solidFill>
                    <a:schemeClr val="accent2"/>
                  </a:solidFill>
                  <a:prstDash val="solid"/>
                </a:ln>
                <a:solidFill>
                  <a:schemeClr val="accent2">
                    <a:lumMod val="40000"/>
                    <a:lumOff val="60000"/>
                  </a:schemeClr>
                </a:solidFill>
                <a:effectLst/>
                <a:latin typeface="+mn-lt"/>
                <a:ea typeface="+mn-lt"/>
                <a:cs typeface="+mn-lt"/>
              </a:rPr>
              <a:t>必须</a:t>
            </a:r>
            <a:r>
              <a:rPr sz="1400">
                <a:latin typeface="+mn-lt"/>
                <a:ea typeface="+mn-lt"/>
                <a:cs typeface="+mn-lt"/>
              </a:rPr>
              <a:t>是</a:t>
            </a:r>
            <a:r>
              <a:rPr sz="1400">
                <a:ln w="22225">
                  <a:solidFill>
                    <a:schemeClr val="accent2"/>
                  </a:solidFill>
                  <a:prstDash val="solid"/>
                </a:ln>
                <a:solidFill>
                  <a:schemeClr val="accent2">
                    <a:lumMod val="40000"/>
                    <a:lumOff val="60000"/>
                  </a:schemeClr>
                </a:solidFill>
                <a:effectLst/>
                <a:latin typeface="+mn-lt"/>
                <a:ea typeface="+mn-lt"/>
                <a:cs typeface="+mn-lt"/>
              </a:rPr>
              <a:t>依赖属性</a:t>
            </a:r>
            <a:r>
              <a:rPr sz="1400">
                <a:latin typeface="+mn-lt"/>
                <a:ea typeface="+mn-lt"/>
                <a:cs typeface="+mn-lt"/>
              </a:rPr>
              <a:t>(Dependency Property)。</a:t>
            </a:r>
            <a:endParaRPr sz="1400">
              <a:latin typeface="+mn-lt"/>
              <a:ea typeface="+mn-lt"/>
              <a:cs typeface="+mn-lt"/>
            </a:endParaRPr>
          </a:p>
          <a:p>
            <a:pPr>
              <a:lnSpc>
                <a:spcPct val="150000"/>
              </a:lnSpc>
            </a:pPr>
            <a:r>
              <a:rPr sz="1400">
                <a:solidFill>
                  <a:schemeClr val="accent1"/>
                </a:solidFill>
                <a:effectLst>
                  <a:outerShdw blurRad="38100" dist="25400" dir="5400000" algn="ctr" rotWithShape="0">
                    <a:srgbClr val="6E747A">
                      <a:alpha val="43000"/>
                    </a:srgbClr>
                  </a:outerShdw>
                </a:effectLst>
                <a:latin typeface="+mn-lt"/>
                <a:ea typeface="+mn-lt"/>
                <a:cs typeface="+mn-lt"/>
              </a:rPr>
              <a:t>通常情况下</a:t>
            </a:r>
            <a:r>
              <a:rPr sz="1400">
                <a:latin typeface="+mn-lt"/>
                <a:ea typeface="+mn-lt"/>
                <a:cs typeface="+mn-lt"/>
              </a:rPr>
              <a:t>我们对于UI对象间的绑定源属性和目标属性</a:t>
            </a:r>
            <a:r>
              <a:rPr sz="1400">
                <a:solidFill>
                  <a:schemeClr val="accent1"/>
                </a:solidFill>
                <a:effectLst>
                  <a:outerShdw blurRad="38100" dist="25400" dir="5400000" algn="ctr" rotWithShape="0">
                    <a:srgbClr val="6E747A">
                      <a:alpha val="43000"/>
                    </a:srgbClr>
                  </a:outerShdw>
                </a:effectLst>
                <a:latin typeface="+mn-lt"/>
                <a:ea typeface="+mn-lt"/>
                <a:cs typeface="+mn-lt"/>
              </a:rPr>
              <a:t>都是依赖属性 (有些属性不是) </a:t>
            </a:r>
            <a:r>
              <a:rPr sz="1400">
                <a:latin typeface="+mn-lt"/>
                <a:ea typeface="+mn-lt"/>
                <a:cs typeface="+mn-lt"/>
              </a:rPr>
              <a:t>，因为依赖属性有垂直的</a:t>
            </a:r>
            <a:r>
              <a:rPr sz="1400">
                <a:ln w="22225">
                  <a:solidFill>
                    <a:schemeClr val="accent2"/>
                  </a:solidFill>
                  <a:prstDash val="solid"/>
                </a:ln>
                <a:solidFill>
                  <a:schemeClr val="accent2">
                    <a:lumMod val="40000"/>
                    <a:lumOff val="60000"/>
                  </a:schemeClr>
                </a:solidFill>
                <a:effectLst/>
                <a:latin typeface="+mn-lt"/>
                <a:ea typeface="+mn-lt"/>
                <a:cs typeface="+mn-lt"/>
              </a:rPr>
              <a:t>内嵌变更通知机制</a:t>
            </a:r>
            <a:r>
              <a:rPr sz="1400">
                <a:latin typeface="+mn-lt"/>
                <a:ea typeface="+mn-lt"/>
                <a:cs typeface="+mn-lt"/>
              </a:rPr>
              <a:t>，WPF可以保持目标属性和源属性的</a:t>
            </a:r>
            <a:r>
              <a:rPr sz="1400">
                <a:ln w="22225">
                  <a:solidFill>
                    <a:schemeClr val="accent2"/>
                  </a:solidFill>
                  <a:prstDash val="solid"/>
                </a:ln>
                <a:solidFill>
                  <a:schemeClr val="accent2">
                    <a:lumMod val="40000"/>
                    <a:lumOff val="60000"/>
                  </a:schemeClr>
                </a:solidFill>
                <a:effectLst/>
                <a:latin typeface="+mn-lt"/>
                <a:ea typeface="+mn-lt"/>
                <a:cs typeface="+mn-lt"/>
              </a:rPr>
              <a:t>同步</a:t>
            </a:r>
            <a:r>
              <a:rPr sz="1400">
                <a:latin typeface="+mn-lt"/>
                <a:ea typeface="+mn-lt"/>
                <a:cs typeface="+mn-lt"/>
              </a:rPr>
              <a:t>。</a:t>
            </a:r>
            <a:endParaRPr sz="1400">
              <a:latin typeface="+mn-lt"/>
              <a:ea typeface="+mn-lt"/>
              <a:cs typeface="+mn-lt"/>
            </a:endParaRPr>
          </a:p>
          <a:p>
            <a:pPr>
              <a:lnSpc>
                <a:spcPct val="150000"/>
              </a:lnSpc>
            </a:pPr>
            <a:r>
              <a:rPr sz="1400">
                <a:latin typeface="+mn-lt"/>
                <a:ea typeface="+mn-lt"/>
                <a:cs typeface="+mn-lt"/>
              </a:rPr>
              <a:t>            </a:t>
            </a:r>
            <a:r>
              <a:rPr sz="1400">
                <a:solidFill>
                  <a:schemeClr val="accent1"/>
                </a:solidFill>
                <a:effectLst>
                  <a:outerShdw blurRad="38100" dist="25400" dir="5400000" algn="ctr" rotWithShape="0">
                    <a:srgbClr val="6E747A">
                      <a:alpha val="43000"/>
                    </a:srgbClr>
                  </a:outerShdw>
                </a:effectLst>
                <a:latin typeface="+mn-lt"/>
                <a:ea typeface="+mn-lt"/>
                <a:cs typeface="+mn-lt"/>
              </a:rPr>
              <a:t> 绑定语法</a:t>
            </a:r>
            <a:r>
              <a:rPr sz="1400">
                <a:latin typeface="+mn-lt"/>
                <a:ea typeface="+mn-lt"/>
                <a:cs typeface="+mn-lt"/>
              </a:rPr>
              <a:t>："{Binding </a:t>
            </a:r>
            <a:r>
              <a:rPr sz="1400">
                <a:ln w="22225">
                  <a:solidFill>
                    <a:schemeClr val="accent2"/>
                  </a:solidFill>
                  <a:prstDash val="solid"/>
                </a:ln>
                <a:solidFill>
                  <a:schemeClr val="accent2">
                    <a:lumMod val="40000"/>
                    <a:lumOff val="60000"/>
                  </a:schemeClr>
                </a:solidFill>
                <a:effectLst/>
                <a:latin typeface="+mn-lt"/>
                <a:ea typeface="+mn-lt"/>
                <a:cs typeface="+mn-lt"/>
              </a:rPr>
              <a:t>ElementName</a:t>
            </a:r>
            <a:r>
              <a:rPr sz="1400">
                <a:latin typeface="+mn-lt"/>
                <a:ea typeface="+mn-lt"/>
                <a:cs typeface="+mn-lt"/>
              </a:rPr>
              <a:t>=txtBox,</a:t>
            </a:r>
            <a:r>
              <a:rPr sz="1400">
                <a:ln w="22225">
                  <a:solidFill>
                    <a:schemeClr val="accent2"/>
                  </a:solidFill>
                  <a:prstDash val="solid"/>
                </a:ln>
                <a:solidFill>
                  <a:schemeClr val="accent2">
                    <a:lumMod val="40000"/>
                    <a:lumOff val="60000"/>
                  </a:schemeClr>
                </a:solidFill>
                <a:effectLst/>
                <a:latin typeface="+mn-lt"/>
                <a:ea typeface="+mn-lt"/>
                <a:cs typeface="+mn-lt"/>
              </a:rPr>
              <a:t>Path</a:t>
            </a:r>
            <a:r>
              <a:rPr sz="1400">
                <a:latin typeface="+mn-lt"/>
                <a:ea typeface="+mn-lt"/>
                <a:cs typeface="+mn-lt"/>
              </a:rPr>
              <a:t>=Text}"   </a:t>
            </a:r>
            <a:r>
              <a:rPr lang="en-US" sz="1400">
                <a:latin typeface="+mn-lt"/>
                <a:ea typeface="+mn-lt"/>
                <a:cs typeface="+mn-lt"/>
              </a:rPr>
              <a:t>TextBox  Checkbox </a:t>
            </a:r>
            <a:endParaRPr sz="1400">
              <a:latin typeface="+mn-lt"/>
              <a:ea typeface="+mn-lt"/>
              <a:cs typeface="+mn-lt"/>
            </a:endParaRPr>
          </a:p>
          <a:p>
            <a:pPr>
              <a:lnSpc>
                <a:spcPct val="150000"/>
              </a:lnSpc>
            </a:pPr>
            <a:r>
              <a:rPr sz="1400">
                <a:latin typeface="+mn-lt"/>
                <a:ea typeface="+mn-lt"/>
                <a:cs typeface="+mn-lt"/>
              </a:rPr>
              <a:t>            </a:t>
            </a:r>
            <a:r>
              <a:rPr sz="1400">
                <a:solidFill>
                  <a:schemeClr val="accent1"/>
                </a:solidFill>
                <a:effectLst>
                  <a:outerShdw blurRad="38100" dist="25400" dir="5400000" algn="ctr" rotWithShape="0">
                    <a:srgbClr val="6E747A">
                      <a:alpha val="43000"/>
                    </a:srgbClr>
                  </a:outerShdw>
                </a:effectLst>
                <a:latin typeface="+mn-lt"/>
                <a:ea typeface="+mn-lt"/>
                <a:cs typeface="+mn-lt"/>
              </a:rPr>
              <a:t>ElementName</a:t>
            </a:r>
            <a:r>
              <a:rPr sz="1400">
                <a:latin typeface="+mn-lt"/>
                <a:ea typeface="+mn-lt"/>
                <a:cs typeface="+mn-lt"/>
              </a:rPr>
              <a:t>：源对象   </a:t>
            </a:r>
            <a:r>
              <a:rPr sz="1400">
                <a:solidFill>
                  <a:schemeClr val="accent1"/>
                </a:solidFill>
                <a:effectLst>
                  <a:outerShdw blurRad="38100" dist="25400" dir="5400000" algn="ctr" rotWithShape="0">
                    <a:srgbClr val="6E747A">
                      <a:alpha val="43000"/>
                    </a:srgbClr>
                  </a:outerShdw>
                </a:effectLst>
                <a:latin typeface="+mn-lt"/>
                <a:ea typeface="+mn-lt"/>
                <a:cs typeface="+mn-lt"/>
              </a:rPr>
              <a:t>Path </a:t>
            </a:r>
            <a:r>
              <a:rPr sz="1400">
                <a:latin typeface="+mn-lt"/>
                <a:ea typeface="+mn-lt"/>
                <a:cs typeface="+mn-lt"/>
              </a:rPr>
              <a:t>源属性 </a:t>
            </a:r>
            <a:r>
              <a:rPr sz="1400">
                <a:solidFill>
                  <a:schemeClr val="accent1"/>
                </a:solidFill>
                <a:effectLst>
                  <a:outerShdw blurRad="38100" dist="25400" dir="5400000" algn="ctr" rotWithShape="0">
                    <a:srgbClr val="6E747A">
                      <a:alpha val="43000"/>
                    </a:srgbClr>
                  </a:outerShdw>
                </a:effectLst>
                <a:latin typeface="+mn-lt"/>
                <a:ea typeface="+mn-lt"/>
                <a:cs typeface="+mn-lt"/>
              </a:rPr>
              <a:t>Mode </a:t>
            </a:r>
            <a:r>
              <a:rPr sz="1400">
                <a:latin typeface="+mn-lt"/>
                <a:ea typeface="+mn-lt"/>
                <a:cs typeface="+mn-lt"/>
              </a:rPr>
              <a:t>绑定</a:t>
            </a:r>
            <a:r>
              <a:rPr lang="zh-CN" sz="1400">
                <a:latin typeface="+mn-lt"/>
                <a:ea typeface="+mn-lt"/>
                <a:cs typeface="+mn-lt"/>
              </a:rPr>
              <a:t>模式</a:t>
            </a:r>
            <a:r>
              <a:rPr lang="en-US" altLang="zh-CN" sz="1400">
                <a:latin typeface="+mn-lt"/>
                <a:ea typeface="+mn-lt"/>
                <a:cs typeface="+mn-lt"/>
              </a:rPr>
              <a:t>:TwoWay  OneWay  OneWaytoSource OneTime</a:t>
            </a:r>
            <a:endParaRPr sz="1400">
              <a:latin typeface="+mn-lt"/>
              <a:ea typeface="+mn-lt"/>
              <a:cs typeface="+mn-lt"/>
            </a:endParaRPr>
          </a:p>
          <a:p>
            <a:pPr>
              <a:lnSpc>
                <a:spcPct val="150000"/>
              </a:lnSpc>
            </a:pPr>
            <a:r>
              <a:rPr sz="1400">
                <a:latin typeface="+mn-lt"/>
                <a:ea typeface="+mn-lt"/>
                <a:cs typeface="+mn-lt"/>
              </a:rPr>
              <a:t>        </a:t>
            </a:r>
            <a:endParaRPr sz="1400">
              <a:latin typeface="+mn-lt"/>
              <a:ea typeface="+mn-lt"/>
              <a:cs typeface="+mn-lt"/>
            </a:endParaRPr>
          </a:p>
        </p:txBody>
      </p:sp>
      <p:sp>
        <p:nvSpPr>
          <p:cNvPr id="3" name="右箭头 2"/>
          <p:cNvSpPr/>
          <p:nvPr/>
        </p:nvSpPr>
        <p:spPr>
          <a:xfrm>
            <a:off x="2327910" y="1165860"/>
            <a:ext cx="912495" cy="18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273300" y="832485"/>
            <a:ext cx="1075055" cy="275590"/>
          </a:xfrm>
          <a:prstGeom prst="rect">
            <a:avLst/>
          </a:prstGeom>
          <a:noFill/>
        </p:spPr>
        <p:txBody>
          <a:bodyPr wrap="square" rtlCol="0">
            <a:spAutoFit/>
          </a:bodyPr>
          <a:p>
            <a:r>
              <a:rPr sz="1200">
                <a:ln w="22225">
                  <a:solidFill>
                    <a:schemeClr val="accent2"/>
                  </a:solidFill>
                  <a:prstDash val="solid"/>
                </a:ln>
                <a:solidFill>
                  <a:schemeClr val="accent2">
                    <a:lumMod val="40000"/>
                    <a:lumOff val="60000"/>
                  </a:schemeClr>
                </a:solidFill>
                <a:effectLst/>
                <a:latin typeface="+mn-lt"/>
                <a:ea typeface="+mn-lt"/>
                <a:cs typeface="+mn-lt"/>
                <a:sym typeface="+mn-ea"/>
              </a:rPr>
              <a:t>绑定 (拷贝)</a:t>
            </a:r>
            <a:endParaRPr lang="zh-CN" altLang="en-US" sz="1200">
              <a:ln w="22225">
                <a:solidFill>
                  <a:schemeClr val="accent2"/>
                </a:solidFill>
                <a:prstDash val="solid"/>
              </a:ln>
              <a:solidFill>
                <a:schemeClr val="accent2">
                  <a:lumMod val="40000"/>
                  <a:lumOff val="60000"/>
                </a:schemeClr>
              </a:solidFill>
              <a:effectLst/>
              <a:latin typeface="+mn-lt"/>
              <a:ea typeface="+mn-lt"/>
              <a:cs typeface="+mn-lt"/>
              <a:sym typeface="+mn-ea"/>
            </a:endParaRPr>
          </a:p>
        </p:txBody>
      </p:sp>
      <p:pic>
        <p:nvPicPr>
          <p:cNvPr id="5" name="图片 4"/>
          <p:cNvPicPr>
            <a:picLocks noChangeAspect="1"/>
          </p:cNvPicPr>
          <p:nvPr/>
        </p:nvPicPr>
        <p:blipFill>
          <a:blip r:embed="rId1"/>
          <a:stretch>
            <a:fillRect/>
          </a:stretch>
        </p:blipFill>
        <p:spPr>
          <a:xfrm>
            <a:off x="501650" y="3495040"/>
            <a:ext cx="7505700" cy="91884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084195" cy="460375"/>
          </a:xfrm>
          <a:prstGeom prst="rect">
            <a:avLst/>
          </a:prstGeom>
          <a:noFill/>
          <a:ln w="9525">
            <a:noFill/>
          </a:ln>
        </p:spPr>
        <p:txBody>
          <a:bodyPr wrap="none">
            <a:spAutoFit/>
          </a:bodyPr>
          <a:lstStyle/>
          <a:p>
            <a:pPr algn="l"/>
            <a:r>
              <a:rPr lang="en-US" altLang="zh-CN" sz="2400" b="1" dirty="0">
                <a:latin typeface="+mj-lt"/>
                <a:ea typeface="+mj-lt"/>
                <a:cs typeface="+mj-lt"/>
              </a:rPr>
              <a:t>2.</a:t>
            </a:r>
            <a:r>
              <a:rPr lang="zh-CN" altLang="en-US" sz="2400" b="1" dirty="0">
                <a:latin typeface="+mj-lt"/>
                <a:ea typeface="+mj-lt"/>
                <a:cs typeface="+mj-lt"/>
              </a:rPr>
              <a:t>绑定到集合（</a:t>
            </a:r>
            <a:r>
              <a:rPr lang="en-US" altLang="zh-CN" sz="2400" b="1" dirty="0">
                <a:latin typeface="+mj-lt"/>
                <a:ea typeface="+mj-lt"/>
                <a:cs typeface="+mj-lt"/>
              </a:rPr>
              <a:t>1</a:t>
            </a:r>
            <a:r>
              <a:rPr lang="zh-CN" altLang="en-US" sz="2400" b="1" dirty="0">
                <a:latin typeface="+mj-lt"/>
                <a:ea typeface="+mj-lt"/>
                <a:cs typeface="+mj-lt"/>
              </a:rPr>
              <a:t>）</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414020"/>
          </a:xfrm>
          <a:prstGeom prst="rect">
            <a:avLst/>
          </a:prstGeom>
          <a:noFill/>
        </p:spPr>
        <p:txBody>
          <a:bodyPr wrap="square" rtlCol="0">
            <a:spAutoFit/>
          </a:bodyPr>
          <a:p>
            <a:pPr>
              <a:lnSpc>
                <a:spcPct val="150000"/>
              </a:lnSpc>
            </a:pPr>
            <a:r>
              <a:rPr sz="1400">
                <a:latin typeface="+mn-lt"/>
                <a:ea typeface="+mn-lt"/>
                <a:cs typeface="+mn-lt"/>
              </a:rPr>
              <a:t> </a:t>
            </a:r>
            <a:endParaRPr sz="1400">
              <a:latin typeface="+mn-lt"/>
              <a:ea typeface="+mn-lt"/>
              <a:cs typeface="+mn-lt"/>
            </a:endParaRPr>
          </a:p>
        </p:txBody>
      </p:sp>
      <p:sp>
        <p:nvSpPr>
          <p:cNvPr id="7" name="文本框 6"/>
          <p:cNvSpPr txBox="1"/>
          <p:nvPr/>
        </p:nvSpPr>
        <p:spPr>
          <a:xfrm>
            <a:off x="704215" y="698500"/>
            <a:ext cx="7943850" cy="1383665"/>
          </a:xfrm>
          <a:prstGeom prst="rect">
            <a:avLst/>
          </a:prstGeom>
          <a:noFill/>
        </p:spPr>
        <p:txBody>
          <a:bodyPr wrap="square" rtlCol="0" anchor="t">
            <a:spAutoFit/>
          </a:bodyPr>
          <a:p>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绑定到集合</a:t>
            </a:r>
            <a:r>
              <a:rPr lang="en-US" altLang="zh-CN" sz="1400">
                <a:latin typeface="微软雅黑" panose="020B0503020204020204" pitchFamily="2" charset="-122"/>
                <a:ea typeface="微软雅黑" panose="020B0503020204020204" pitchFamily="2" charset="-122"/>
                <a:cs typeface="微软雅黑" panose="020B0503020204020204" pitchFamily="2" charset="-122"/>
              </a:rPr>
              <a:t>——</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以</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数据驱动</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为主的应用时</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最经常</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用到的绑定方式。</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WPF支持</a:t>
            </a:r>
            <a:r>
              <a:rPr lang="zh-CN" altLang="en-US" sz="14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任何类型</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的</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.NET对象</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作为</a:t>
            </a:r>
            <a:r>
              <a:rPr lang="zh-CN" altLang="en-US" sz="1400">
                <a:gradFill>
                  <a:gsLst>
                    <a:gs pos="0">
                      <a:srgbClr val="E30000"/>
                    </a:gs>
                    <a:gs pos="100000">
                      <a:srgbClr val="760303"/>
                    </a:gs>
                  </a:gsLst>
                  <a:lin scaled="0"/>
                </a:gradFill>
                <a:latin typeface="微软雅黑" panose="020B0503020204020204" pitchFamily="2" charset="-122"/>
                <a:ea typeface="微软雅黑" panose="020B0503020204020204" pitchFamily="2" charset="-122"/>
                <a:cs typeface="微软雅黑" panose="020B0503020204020204" pitchFamily="2" charset="-122"/>
              </a:rPr>
              <a:t>数据源</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绑定到WPF对象.</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对于所有的</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ItemsControl</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对象都有一个</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ItemsSource</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依赖属性，这是专门为数据绑定而准备的。ItemsSource的类型是</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IEnumerable</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，所以对于我们</a:t>
            </a:r>
            <a:r>
              <a:rPr lang="zh-CN" altLang="en-US" sz="14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几乎所有的集合类型</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我们都可以轻易的改变成ItemsSource的源对象。</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8" name="文本框 7"/>
          <p:cNvSpPr txBox="1"/>
          <p:nvPr/>
        </p:nvSpPr>
        <p:spPr>
          <a:xfrm>
            <a:off x="704215" y="2082165"/>
            <a:ext cx="7234555" cy="337185"/>
          </a:xfrm>
          <a:prstGeom prst="rect">
            <a:avLst/>
          </a:prstGeom>
          <a:noFill/>
        </p:spPr>
        <p:txBody>
          <a:bodyPr wrap="square" rtlCol="0" anchor="t">
            <a:spAutoFit/>
          </a:bodyPr>
          <a:p>
            <a:r>
              <a:rPr lang="zh-CN" altLang="en-US" sz="1600">
                <a:latin typeface="微软雅黑" panose="020B0503020204020204" pitchFamily="2" charset="-122"/>
                <a:ea typeface="微软雅黑" panose="020B0503020204020204" pitchFamily="2" charset="-122"/>
                <a:cs typeface="微软雅黑" panose="020B0503020204020204" pitchFamily="2" charset="-122"/>
              </a:rPr>
              <a:t>（</a:t>
            </a:r>
            <a:r>
              <a:rPr lang="en-US" altLang="zh-CN" sz="1600">
                <a:latin typeface="微软雅黑" panose="020B0503020204020204" pitchFamily="2" charset="-122"/>
                <a:ea typeface="微软雅黑" panose="020B0503020204020204" pitchFamily="2" charset="-122"/>
                <a:cs typeface="微软雅黑" panose="020B0503020204020204" pitchFamily="2" charset="-122"/>
              </a:rPr>
              <a:t>1</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ItemsSource=”</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{Binding Path =</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属性名</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 </a:t>
            </a:r>
            <a:endParaRPr lang="zh-CN" altLang="en-US" sz="16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9" name="文本框 8"/>
          <p:cNvSpPr txBox="1"/>
          <p:nvPr/>
        </p:nvSpPr>
        <p:spPr>
          <a:xfrm>
            <a:off x="704215" y="2553335"/>
            <a:ext cx="8329930" cy="1383665"/>
          </a:xfrm>
          <a:prstGeom prst="rect">
            <a:avLst/>
          </a:prstGeom>
          <a:noFill/>
        </p:spPr>
        <p:txBody>
          <a:bodyPr wrap="square" rtlCol="0">
            <a:spAutoFit/>
          </a:bodyPr>
          <a:p>
            <a:r>
              <a:rPr lang="zh-CN" altLang="en-US" sz="1400" b="1">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注</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：对于.NET集合/对象来讲，它不具备这样的能力</a:t>
            </a:r>
            <a:r>
              <a:rPr lang="en-US" altLang="zh-CN" sz="1400">
                <a:latin typeface="微软雅黑" panose="020B0503020204020204" pitchFamily="2" charset="-122"/>
                <a:ea typeface="微软雅黑" panose="020B0503020204020204" pitchFamily="2" charset="-122"/>
                <a:cs typeface="微软雅黑" panose="020B0503020204020204" pitchFamily="2" charset="-122"/>
              </a:rPr>
              <a:t>——</a:t>
            </a:r>
            <a:r>
              <a:rPr lang="en-US" altLang="zh-CN" sz="140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UI</a:t>
            </a:r>
            <a:r>
              <a:rPr lang="zh-CN" altLang="en-US" sz="140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目标属性与源数据同步</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为了让目标属性与源集合的更改保持同步，源集合必须实现一个叫</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INotifyCollectionChanged</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的接口，但通常我们只需要将集合类继承于</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ObservableCollection</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类即可。因为ObservableCollection实现了</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INotifyPropertyChanged</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和</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INotifyCollectionChanged</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接口。</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en-US" altLang="zh-CN" sz="1400">
                <a:latin typeface="微软雅黑" panose="020B0503020204020204" pitchFamily="2" charset="-122"/>
                <a:ea typeface="微软雅黑" panose="020B0503020204020204" pitchFamily="2" charset="-122"/>
                <a:cs typeface="微软雅黑" panose="020B0503020204020204" pitchFamily="2" charset="-122"/>
                <a:sym typeface="+mn-ea"/>
              </a:rPr>
              <a:t>ListBox  ComBoBox  ListView DataGrid  Menu  TreeView  TabControl.....</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084195" cy="460375"/>
          </a:xfrm>
          <a:prstGeom prst="rect">
            <a:avLst/>
          </a:prstGeom>
          <a:noFill/>
          <a:ln w="9525">
            <a:noFill/>
          </a:ln>
        </p:spPr>
        <p:txBody>
          <a:bodyPr wrap="none">
            <a:spAutoFit/>
          </a:bodyPr>
          <a:lstStyle/>
          <a:p>
            <a:pPr algn="l"/>
            <a:r>
              <a:rPr lang="en-US" altLang="zh-CN" sz="2400" b="1" dirty="0">
                <a:latin typeface="+mj-lt"/>
                <a:ea typeface="+mj-lt"/>
                <a:cs typeface="+mj-lt"/>
              </a:rPr>
              <a:t>2.</a:t>
            </a:r>
            <a:r>
              <a:rPr lang="zh-CN" altLang="en-US" sz="2400" b="1" dirty="0">
                <a:latin typeface="+mj-lt"/>
                <a:ea typeface="+mj-lt"/>
                <a:cs typeface="+mj-lt"/>
              </a:rPr>
              <a:t>绑定到集合（</a:t>
            </a:r>
            <a:r>
              <a:rPr lang="en-US" altLang="zh-CN" sz="2400" b="1" dirty="0">
                <a:latin typeface="+mj-lt"/>
                <a:ea typeface="+mj-lt"/>
                <a:cs typeface="+mj-lt"/>
              </a:rPr>
              <a:t>2</a:t>
            </a:r>
            <a:r>
              <a:rPr lang="zh-CN" altLang="en-US" sz="2400" b="1" dirty="0">
                <a:latin typeface="+mj-lt"/>
                <a:ea typeface="+mj-lt"/>
                <a:cs typeface="+mj-lt"/>
              </a:rPr>
              <a:t>）</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1383665"/>
          </a:xfrm>
          <a:prstGeom prst="rect">
            <a:avLst/>
          </a:prstGeom>
          <a:noFill/>
        </p:spPr>
        <p:txBody>
          <a:bodyPr wrap="square" rtlCol="0">
            <a:spAutoFit/>
          </a:bodyPr>
          <a:p>
            <a:pPr>
              <a:lnSpc>
                <a:spcPct val="150000"/>
              </a:lnSpc>
            </a:pPr>
            <a:r>
              <a:rPr sz="1400">
                <a:ln w="22225">
                  <a:solidFill>
                    <a:schemeClr val="accent2"/>
                  </a:solidFill>
                  <a:prstDash val="solid"/>
                </a:ln>
                <a:solidFill>
                  <a:schemeClr val="accent2">
                    <a:lumMod val="40000"/>
                    <a:lumOff val="60000"/>
                  </a:schemeClr>
                </a:solidFill>
                <a:effectLst/>
                <a:latin typeface="+mn-lt"/>
                <a:ea typeface="+mn-lt"/>
                <a:cs typeface="+mn-lt"/>
              </a:rPr>
              <a:t>DataContext</a:t>
            </a:r>
            <a:r>
              <a:rPr sz="1400">
                <a:latin typeface="+mn-lt"/>
                <a:ea typeface="+mn-lt"/>
                <a:cs typeface="+mn-lt"/>
              </a:rPr>
              <a:t>是</a:t>
            </a:r>
            <a:r>
              <a:rPr sz="1400">
                <a:solidFill>
                  <a:schemeClr val="accent1"/>
                </a:solidFill>
                <a:effectLst>
                  <a:outerShdw blurRad="38100" dist="25400" dir="5400000" algn="ctr" rotWithShape="0">
                    <a:srgbClr val="6E747A">
                      <a:alpha val="43000"/>
                    </a:srgbClr>
                  </a:outerShdw>
                </a:effectLst>
                <a:latin typeface="+mn-lt"/>
                <a:ea typeface="+mn-lt"/>
                <a:cs typeface="+mn-lt"/>
              </a:rPr>
              <a:t>数据上下文对象</a:t>
            </a:r>
            <a:r>
              <a:rPr sz="1400">
                <a:latin typeface="+mn-lt"/>
                <a:ea typeface="+mn-lt"/>
                <a:cs typeface="+mn-lt"/>
              </a:rPr>
              <a:t>，它是为了避免多个对象共享一个数据源时重复的对所有对象显式地用binding标记每个Source/RelativeSource/ElementName，而把同一个数据源在上下文对象的</a:t>
            </a:r>
            <a:r>
              <a:rPr sz="1400">
                <a:solidFill>
                  <a:schemeClr val="accent1"/>
                </a:solidFill>
                <a:effectLst>
                  <a:outerShdw blurRad="38100" dist="25400" dir="5400000" algn="ctr" rotWithShape="0">
                    <a:srgbClr val="6E747A">
                      <a:alpha val="43000"/>
                    </a:srgbClr>
                  </a:outerShdw>
                </a:effectLst>
                <a:latin typeface="+mn-lt"/>
                <a:ea typeface="+mn-lt"/>
                <a:cs typeface="+mn-lt"/>
              </a:rPr>
              <a:t>某个范围内共享</a:t>
            </a:r>
            <a:r>
              <a:rPr sz="1400">
                <a:latin typeface="+mn-lt"/>
                <a:ea typeface="+mn-lt"/>
                <a:cs typeface="+mn-lt"/>
              </a:rPr>
              <a:t>，这样当一个绑定没有显式的源对象时，WPF会</a:t>
            </a:r>
            <a:r>
              <a:rPr lang="zh-CN" sz="1400">
                <a:solidFill>
                  <a:schemeClr val="accent1"/>
                </a:solidFill>
                <a:effectLst>
                  <a:outerShdw blurRad="38100" dist="25400" dir="5400000" algn="ctr" rotWithShape="0">
                    <a:srgbClr val="6E747A">
                      <a:alpha val="43000"/>
                    </a:srgbClr>
                  </a:outerShdw>
                </a:effectLst>
                <a:latin typeface="+mn-lt"/>
                <a:ea typeface="+mn-lt"/>
                <a:cs typeface="+mn-lt"/>
              </a:rPr>
              <a:t>遍历</a:t>
            </a:r>
            <a:r>
              <a:rPr sz="1400">
                <a:solidFill>
                  <a:schemeClr val="accent1"/>
                </a:solidFill>
                <a:effectLst>
                  <a:outerShdw blurRad="38100" dist="25400" dir="5400000" algn="ctr" rotWithShape="0">
                    <a:srgbClr val="6E747A">
                      <a:alpha val="43000"/>
                    </a:srgbClr>
                  </a:outerShdw>
                </a:effectLst>
                <a:latin typeface="+mn-lt"/>
                <a:ea typeface="+mn-lt"/>
                <a:cs typeface="+mn-lt"/>
              </a:rPr>
              <a:t>逻辑数找到一个非空的DataContext为止</a:t>
            </a:r>
            <a:endParaRPr sz="1400">
              <a:solidFill>
                <a:schemeClr val="accent1"/>
              </a:solidFill>
              <a:effectLst>
                <a:outerShdw blurRad="38100" dist="25400" dir="5400000" algn="ctr" rotWithShape="0">
                  <a:srgbClr val="6E747A">
                    <a:alpha val="43000"/>
                  </a:srgbClr>
                </a:outerShdw>
              </a:effectLst>
              <a:latin typeface="+mn-lt"/>
              <a:ea typeface="+mn-lt"/>
              <a:cs typeface="+mn-lt"/>
            </a:endParaRPr>
          </a:p>
        </p:txBody>
      </p:sp>
      <p:sp>
        <p:nvSpPr>
          <p:cNvPr id="3" name="文本框 2"/>
          <p:cNvSpPr txBox="1"/>
          <p:nvPr/>
        </p:nvSpPr>
        <p:spPr>
          <a:xfrm>
            <a:off x="574675" y="2209800"/>
            <a:ext cx="7985125" cy="337185"/>
          </a:xfrm>
          <a:prstGeom prst="rect">
            <a:avLst/>
          </a:prstGeom>
          <a:noFill/>
        </p:spPr>
        <p:txBody>
          <a:bodyPr wrap="square" rtlCol="0" anchor="t">
            <a:spAutoFit/>
          </a:bodyPr>
          <a:p>
            <a:r>
              <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rPr>
              <a:t>（</a:t>
            </a:r>
            <a:r>
              <a:rPr lang="en-US" altLang="zh-CN" sz="1600">
                <a:latin typeface="微软雅黑" panose="020B0503020204020204" pitchFamily="2" charset="-122"/>
                <a:ea typeface="微软雅黑" panose="020B0503020204020204" pitchFamily="2" charset="-122"/>
                <a:cs typeface="微软雅黑" panose="020B0503020204020204" pitchFamily="2" charset="-122"/>
                <a:sym typeface="+mn-ea"/>
              </a:rPr>
              <a:t>1</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ItemsSource=”</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{Binding}</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 </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设置</a:t>
            </a: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ItemsControl</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的</a:t>
            </a:r>
            <a:r>
              <a:rPr lang="en-US" altLang="zh-CN" sz="16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DataContext</a:t>
            </a:r>
            <a:endParaRPr lang="en-US" altLang="zh-CN" sz="16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4" name="文本框 3"/>
          <p:cNvSpPr txBox="1"/>
          <p:nvPr/>
        </p:nvSpPr>
        <p:spPr>
          <a:xfrm>
            <a:off x="501650" y="2661920"/>
            <a:ext cx="8173085" cy="1599565"/>
          </a:xfrm>
          <a:prstGeom prst="rect">
            <a:avLst/>
          </a:prstGeom>
          <a:noFill/>
        </p:spPr>
        <p:txBody>
          <a:bodyPr wrap="square" rtlCol="0" anchor="t">
            <a:spAutoFit/>
          </a:bodyPr>
          <a:p>
            <a:r>
              <a:rPr lang="zh-CN" altLang="en-US" sz="1400">
                <a:latin typeface="微软雅黑" panose="020B0503020204020204" pitchFamily="2" charset="-122"/>
                <a:ea typeface="微软雅黑" panose="020B0503020204020204" pitchFamily="2" charset="-122"/>
                <a:cs typeface="微软雅黑" panose="020B0503020204020204" pitchFamily="2" charset="-122"/>
              </a:rPr>
              <a:t> 对于集合的绑定，通常会需要用到以下几个标记：</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       DisplayMemberPath   指定源对象中被显示的属性。</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       ItemsSource   指定要显示的数据源</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       ItemTemplate 指定以什么样的格式来显示数据      </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       Path  数据源对象中的属性—控制显示</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r>
              <a:rPr lang="zh-CN" altLang="en-US" sz="1400">
                <a:latin typeface="微软雅黑" panose="020B0503020204020204" pitchFamily="2" charset="-122"/>
                <a:ea typeface="微软雅黑" panose="020B0503020204020204" pitchFamily="2" charset="-122"/>
                <a:cs typeface="微软雅黑" panose="020B0503020204020204" pitchFamily="2" charset="-122"/>
              </a:rPr>
              <a:t>       DataContext  共享数据源</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981835" cy="460375"/>
          </a:xfrm>
          <a:prstGeom prst="rect">
            <a:avLst/>
          </a:prstGeom>
          <a:noFill/>
          <a:ln w="9525">
            <a:noFill/>
          </a:ln>
        </p:spPr>
        <p:txBody>
          <a:bodyPr wrap="none">
            <a:spAutoFit/>
          </a:bodyPr>
          <a:lstStyle/>
          <a:p>
            <a:pPr algn="l"/>
            <a:r>
              <a:rPr lang="en-US" altLang="zh-CN" sz="2400" b="1" dirty="0">
                <a:latin typeface="+mj-lt"/>
                <a:ea typeface="+mj-lt"/>
                <a:cs typeface="+mj-lt"/>
              </a:rPr>
              <a:t>3.</a:t>
            </a:r>
            <a:r>
              <a:rPr lang="zh-CN" altLang="en-US" sz="2400" b="1" dirty="0">
                <a:latin typeface="+mj-lt"/>
                <a:ea typeface="+mj-lt"/>
                <a:cs typeface="+mj-lt"/>
              </a:rPr>
              <a:t>数据模板</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1383665"/>
          </a:xfrm>
          <a:prstGeom prst="rect">
            <a:avLst/>
          </a:prstGeom>
          <a:noFill/>
        </p:spPr>
        <p:txBody>
          <a:bodyPr wrap="square" rtlCol="0">
            <a:spAutoFit/>
          </a:bodyPr>
          <a:p>
            <a:pPr>
              <a:lnSpc>
                <a:spcPct val="150000"/>
              </a:lnSpc>
            </a:pPr>
            <a:r>
              <a:rPr sz="1400">
                <a:latin typeface="微软雅黑" panose="020B0503020204020204" pitchFamily="2" charset="-122"/>
                <a:ea typeface="微软雅黑" panose="020B0503020204020204" pitchFamily="2" charset="-122"/>
                <a:cs typeface="微软雅黑" panose="020B0503020204020204" pitchFamily="2" charset="-122"/>
              </a:rPr>
              <a:t> 当源属性和目标属性为兼容的数据类型，且源所显示的东西正是你需要显示的东西时，数据绑定确实很简单</a:t>
            </a:r>
            <a:r>
              <a:rPr lang="zh-CN" sz="1400">
                <a:latin typeface="微软雅黑" panose="020B0503020204020204" pitchFamily="2" charset="-122"/>
                <a:ea typeface="微软雅黑" panose="020B0503020204020204" pitchFamily="2" charset="-122"/>
                <a:cs typeface="微软雅黑" panose="020B0503020204020204" pitchFamily="2" charset="-122"/>
              </a:rPr>
              <a:t>。</a:t>
            </a:r>
            <a:endParaRPr lang="zh-CN" sz="1400">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lang="zh-CN"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通常情况下</a:t>
            </a:r>
            <a:r>
              <a:rPr lang="zh-CN" sz="1400">
                <a:latin typeface="微软雅黑" panose="020B0503020204020204" pitchFamily="2" charset="-122"/>
                <a:ea typeface="微软雅黑" panose="020B0503020204020204" pitchFamily="2" charset="-122"/>
                <a:cs typeface="微软雅黑" panose="020B0503020204020204" pitchFamily="2" charset="-122"/>
              </a:rPr>
              <a:t>我们对数据绑定都要做一些</a:t>
            </a:r>
            <a:r>
              <a:rPr lang="zh-CN"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定制</a:t>
            </a:r>
            <a:r>
              <a:rPr lang="zh-CN" sz="1400">
                <a:latin typeface="微软雅黑" panose="020B0503020204020204" pitchFamily="2" charset="-122"/>
                <a:ea typeface="微软雅黑" panose="020B0503020204020204" pitchFamily="2" charset="-122"/>
                <a:cs typeface="微软雅黑" panose="020B0503020204020204" pitchFamily="2" charset="-122"/>
              </a:rPr>
              <a:t>，特别对于.NET对象的绑定，你需要将数据源按照</a:t>
            </a:r>
            <a:r>
              <a:rPr lang="zh-CN" sz="14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rPr>
              <a:t>不同的方式</a:t>
            </a:r>
            <a:r>
              <a:rPr lang="zh-CN" sz="1400">
                <a:latin typeface="微软雅黑" panose="020B0503020204020204" pitchFamily="2" charset="-122"/>
                <a:ea typeface="微软雅黑" panose="020B0503020204020204" pitchFamily="2" charset="-122"/>
                <a:cs typeface="微软雅黑" panose="020B0503020204020204" pitchFamily="2" charset="-122"/>
              </a:rPr>
              <a:t>分割显示。Data Template就负责来完成这样的功能。</a:t>
            </a:r>
            <a:endParaRPr lang="zh-CN" sz="14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5" name="文本框 4"/>
          <p:cNvSpPr txBox="1"/>
          <p:nvPr/>
        </p:nvSpPr>
        <p:spPr>
          <a:xfrm>
            <a:off x="501650" y="2192655"/>
            <a:ext cx="7416165" cy="521970"/>
          </a:xfrm>
          <a:prstGeom prst="rect">
            <a:avLst/>
          </a:prstGeom>
          <a:noFill/>
        </p:spPr>
        <p:txBody>
          <a:bodyPr wrap="square" rtlCol="0" anchor="t">
            <a:spAutoFit/>
          </a:bodyPr>
          <a:p>
            <a:r>
              <a:rPr lang="en-US" altLang="zh-CN" sz="1400">
                <a:latin typeface="微软雅黑" panose="020B0503020204020204" pitchFamily="2" charset="-122"/>
                <a:ea typeface="微软雅黑" panose="020B0503020204020204" pitchFamily="2" charset="-122"/>
              </a:rPr>
              <a:t>——</a:t>
            </a:r>
            <a:r>
              <a:rPr lang="zh-CN" altLang="en-US" sz="1400">
                <a:latin typeface="微软雅黑" panose="020B0503020204020204" pitchFamily="2" charset="-122"/>
                <a:ea typeface="微软雅黑" panose="020B0503020204020204" pitchFamily="2" charset="-122"/>
              </a:rPr>
              <a:t>按照预想的数据展现模式将数据源的不同部分显示，而其作为可以被</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rPr>
              <a:t>复用</a:t>
            </a:r>
            <a:r>
              <a:rPr lang="zh-CN" altLang="en-US" sz="1400">
                <a:latin typeface="微软雅黑" panose="020B0503020204020204" pitchFamily="2" charset="-122"/>
                <a:ea typeface="微软雅黑" panose="020B0503020204020204" pitchFamily="2" charset="-122"/>
              </a:rPr>
              <a:t>的独立结构，一旦定义可以被添加到一个对象内部，将会创建一个全新的</a:t>
            </a:r>
            <a:r>
              <a:rPr lang="zh-CN" altLang="en-US" sz="14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rPr>
              <a:t>可视树</a:t>
            </a:r>
            <a:r>
              <a:rPr lang="zh-CN" altLang="en-US" sz="1400">
                <a:latin typeface="微软雅黑" panose="020B0503020204020204" pitchFamily="2" charset="-122"/>
                <a:ea typeface="微软雅黑" panose="020B0503020204020204" pitchFamily="2" charset="-122"/>
              </a:rPr>
              <a:t>。</a:t>
            </a:r>
            <a:endParaRPr lang="zh-CN" altLang="en-US" sz="1400">
              <a:latin typeface="微软雅黑" panose="020B0503020204020204" pitchFamily="2" charset="-122"/>
              <a:ea typeface="微软雅黑" panose="020B0503020204020204" pitchFamily="2" charset="-122"/>
            </a:endParaRPr>
          </a:p>
        </p:txBody>
      </p:sp>
      <p:sp>
        <p:nvSpPr>
          <p:cNvPr id="7" name="文本框 6"/>
          <p:cNvSpPr txBox="1"/>
          <p:nvPr/>
        </p:nvSpPr>
        <p:spPr>
          <a:xfrm>
            <a:off x="502285" y="2852420"/>
            <a:ext cx="8249920" cy="953135"/>
          </a:xfrm>
          <a:prstGeom prst="rect">
            <a:avLst/>
          </a:prstGeom>
          <a:noFill/>
        </p:spPr>
        <p:txBody>
          <a:bodyPr wrap="square" rtlCol="0" anchor="t">
            <a:spAutoFit/>
          </a:bodyPr>
          <a:p>
            <a:r>
              <a:rPr lang="zh-CN" altLang="en-US" sz="1400">
                <a:latin typeface="微软雅黑" panose="020B0503020204020204" pitchFamily="2" charset="-122"/>
                <a:ea typeface="微软雅黑" panose="020B0503020204020204" pitchFamily="2" charset="-122"/>
                <a:cs typeface="微软雅黑" panose="020B0503020204020204" pitchFamily="2" charset="-122"/>
              </a:rPr>
              <a:t>数据模板通常会被应用到以下几类控件：</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pPr marL="342900" indent="-342900">
              <a:buAutoNum type="arabicPeriod"/>
            </a:pPr>
            <a:r>
              <a:rPr lang="zh-CN" altLang="en-US" sz="1400">
                <a:latin typeface="微软雅黑" panose="020B0503020204020204" pitchFamily="2" charset="-122"/>
                <a:ea typeface="微软雅黑" panose="020B0503020204020204" pitchFamily="2" charset="-122"/>
                <a:cs typeface="微软雅黑" panose="020B0503020204020204" pitchFamily="2" charset="-122"/>
              </a:rPr>
              <a:t> </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内容控件</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(Content Control)：</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ContentTemplate</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属性，控制Content的显示</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pPr marL="342900" indent="-342900">
              <a:buAutoNum type="arabicPeriod"/>
            </a:pP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 条目控件</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(Items Control) ： </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ItemTemplate</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属性，应用于每个显示的项</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a:p>
            <a:pPr marL="342900" indent="-342900">
              <a:buAutoNum type="arabicPeriod"/>
            </a:pPr>
            <a:r>
              <a:rPr lang="zh-CN" altLang="en-US" sz="1400">
                <a:latin typeface="微软雅黑" panose="020B0503020204020204" pitchFamily="2" charset="-122"/>
                <a:ea typeface="微软雅黑" panose="020B0503020204020204" pitchFamily="2" charset="-122"/>
                <a:cs typeface="微软雅黑" panose="020B0503020204020204" pitchFamily="2" charset="-122"/>
              </a:rPr>
              <a:t> </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头控件</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(Header Content Control) ： </a:t>
            </a:r>
            <a:r>
              <a:rPr lang="zh-CN" altLang="en-US" sz="14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rPr>
              <a:t>HeaderTemplate</a:t>
            </a:r>
            <a:r>
              <a:rPr lang="zh-CN" altLang="en-US" sz="1400">
                <a:latin typeface="微软雅黑" panose="020B0503020204020204" pitchFamily="2" charset="-122"/>
                <a:ea typeface="微软雅黑" panose="020B0503020204020204" pitchFamily="2" charset="-122"/>
                <a:cs typeface="微软雅黑" panose="020B0503020204020204" pitchFamily="2" charset="-122"/>
              </a:rPr>
              <a:t>属性，控制Header的展现</a:t>
            </a:r>
            <a:endParaRPr lang="zh-CN" altLang="en-US" sz="1400">
              <a:latin typeface="微软雅黑" panose="020B0503020204020204" pitchFamily="2" charset="-122"/>
              <a:ea typeface="微软雅黑" panose="020B0503020204020204" pitchFamily="2" charset="-122"/>
              <a:cs typeface="微软雅黑" panose="020B0503020204020204" pitchFamily="2"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018155" cy="460375"/>
          </a:xfrm>
          <a:prstGeom prst="rect">
            <a:avLst/>
          </a:prstGeom>
          <a:noFill/>
          <a:ln w="9525">
            <a:noFill/>
          </a:ln>
        </p:spPr>
        <p:txBody>
          <a:bodyPr wrap="none">
            <a:spAutoFit/>
          </a:bodyPr>
          <a:lstStyle/>
          <a:p>
            <a:pPr algn="l"/>
            <a:r>
              <a:rPr lang="en-US" altLang="zh-CN" sz="2400" b="1" dirty="0">
                <a:latin typeface="+mj-lt"/>
                <a:ea typeface="+mj-lt"/>
                <a:cs typeface="+mj-lt"/>
              </a:rPr>
              <a:t>4.RelativeSource</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347345" y="698500"/>
            <a:ext cx="7493000" cy="3692525"/>
          </a:xfrm>
          <a:prstGeom prst="rect">
            <a:avLst/>
          </a:prstGeom>
          <a:noFill/>
        </p:spPr>
        <p:txBody>
          <a:bodyPr wrap="square" rtlCol="0">
            <a:spAutoFit/>
          </a:bodyPr>
          <a:p>
            <a:pPr>
              <a:lnSpc>
                <a:spcPct val="150000"/>
              </a:lnSpc>
            </a:pPr>
            <a:r>
              <a:rPr sz="1200">
                <a:latin typeface="微软雅黑" panose="020B0503020204020204" pitchFamily="2" charset="-122"/>
                <a:ea typeface="微软雅黑" panose="020B0503020204020204" pitchFamily="2" charset="-122"/>
                <a:cs typeface="微软雅黑" panose="020B0503020204020204" pitchFamily="2" charset="-122"/>
                <a:sym typeface="+mn-ea"/>
              </a:rPr>
              <a:t>在WPF绑定的时候，指定绑定源时，</a:t>
            </a:r>
            <a:r>
              <a:rPr lang="zh-CN" sz="1200">
                <a:latin typeface="微软雅黑" panose="020B0503020204020204" pitchFamily="2" charset="-122"/>
                <a:ea typeface="微软雅黑" panose="020B0503020204020204" pitchFamily="2" charset="-122"/>
                <a:cs typeface="微软雅黑" panose="020B0503020204020204" pitchFamily="2" charset="-122"/>
                <a:sym typeface="+mn-ea"/>
              </a:rPr>
              <a:t>还</a:t>
            </a:r>
            <a:r>
              <a:rPr sz="1200">
                <a:latin typeface="微软雅黑" panose="020B0503020204020204" pitchFamily="2" charset="-122"/>
                <a:ea typeface="微软雅黑" panose="020B0503020204020204" pitchFamily="2" charset="-122"/>
                <a:cs typeface="微软雅黑" panose="020B0503020204020204" pitchFamily="2" charset="-122"/>
                <a:sym typeface="+mn-ea"/>
              </a:rPr>
              <a:t>有一种办法是使用</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RelativeSource</a:t>
            </a:r>
            <a:r>
              <a:rPr sz="1200">
                <a:latin typeface="微软雅黑" panose="020B0503020204020204" pitchFamily="2" charset="-122"/>
                <a:ea typeface="微软雅黑" panose="020B0503020204020204" pitchFamily="2" charset="-122"/>
                <a:cs typeface="微软雅黑" panose="020B0503020204020204" pitchFamily="2" charset="-122"/>
                <a:sym typeface="+mn-ea"/>
              </a:rPr>
              <a:t>。这种办法的意思是指</a:t>
            </a:r>
            <a:r>
              <a:rPr sz="12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当前元素和绑定源的</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位置关系</a:t>
            </a:r>
            <a:r>
              <a:rPr sz="1200">
                <a:latin typeface="微软雅黑" panose="020B0503020204020204" pitchFamily="2" charset="-122"/>
                <a:ea typeface="微软雅黑" panose="020B0503020204020204" pitchFamily="2" charset="-122"/>
                <a:cs typeface="微软雅黑" panose="020B0503020204020204" pitchFamily="2" charset="-122"/>
                <a:sym typeface="+mn-ea"/>
              </a:rPr>
              <a:t>。</a:t>
            </a:r>
            <a:endParaRPr sz="1200">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latin typeface="微软雅黑" panose="020B0503020204020204" pitchFamily="2" charset="-122"/>
                <a:ea typeface="微软雅黑" panose="020B0503020204020204" pitchFamily="2" charset="-122"/>
                <a:cs typeface="微软雅黑" panose="020B0503020204020204" pitchFamily="2" charset="-122"/>
                <a:sym typeface="+mn-ea"/>
              </a:rPr>
              <a:t>第一种关系: </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Self</a:t>
            </a:r>
            <a:endParaRPr sz="1200">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latin typeface="微软雅黑" panose="020B0503020204020204" pitchFamily="2" charset="-122"/>
                <a:ea typeface="微软雅黑" panose="020B0503020204020204" pitchFamily="2" charset="-122"/>
                <a:cs typeface="微软雅黑" panose="020B0503020204020204" pitchFamily="2" charset="-122"/>
                <a:sym typeface="+mn-ea"/>
              </a:rPr>
              <a:t>  {Binding RelativeSource ={ RelativeSource Self}, Path=Value}</a:t>
            </a:r>
            <a:endParaRPr sz="1200">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latin typeface="微软雅黑" panose="020B0503020204020204" pitchFamily="2" charset="-122"/>
                <a:ea typeface="微软雅黑" panose="020B0503020204020204" pitchFamily="2" charset="-122"/>
                <a:cs typeface="微软雅黑" panose="020B0503020204020204" pitchFamily="2" charset="-122"/>
                <a:sym typeface="+mn-ea"/>
              </a:rPr>
              <a:t>第二种关系：</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TemplatedParent</a:t>
            </a:r>
            <a:endPar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{Binding Path=Background.Color,</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RelativeSource</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={RelativeSource </a:t>
            </a:r>
            <a:r>
              <a:rPr sz="12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TemplatedParent</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t>
            </a:r>
            <a:endParaRPr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TemplatedParent是RelativeSource的其中一种方式，使用该方式将使</a:t>
            </a:r>
            <a:r>
              <a:rPr sz="12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源元素成为模板目标类型</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—即TargetType；如果该绑定是在模板中，那么它的作为范围也</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只限于该模板</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t>
            </a:r>
            <a:endParaRPr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第三种关系：</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AncestorType</a:t>
            </a:r>
            <a:endParaRPr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{Binding RelativeSource={RelativeSource </a:t>
            </a:r>
            <a:r>
              <a:rPr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FindAncestor</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t>
            </a:r>
            <a:r>
              <a:rPr sz="12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AncestorType</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={x:Type Grid},</a:t>
            </a:r>
            <a:r>
              <a:rPr sz="120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AncestorLevel</a:t>
            </a:r>
            <a:r>
              <a:rPr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=2},Path=Name}</a:t>
            </a:r>
            <a:endParaRPr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lang="zh-CN"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第四种关系：</a:t>
            </a:r>
            <a:r>
              <a:rPr lang="en-US" altLang="zh-CN"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PreviousData  </a:t>
            </a:r>
            <a:r>
              <a:rPr lang="zh-CN" altLang="en-US"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绑定上一个数据项</a:t>
            </a:r>
            <a:endParaRPr lang="zh-CN" altLang="en-US"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a:p>
            <a:pPr>
              <a:lnSpc>
                <a:spcPct val="150000"/>
              </a:lnSpc>
            </a:pPr>
            <a:r>
              <a:rPr lang="zh-CN" altLang="en-US"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{Binding RelativeSource={RelativeSource Mode=</a:t>
            </a:r>
            <a:r>
              <a:rPr lang="zh-CN" altLang="en-US" sz="120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cs typeface="微软雅黑" panose="020B0503020204020204" pitchFamily="2" charset="-122"/>
                <a:sym typeface="+mn-ea"/>
              </a:rPr>
              <a:t>PreviousData</a:t>
            </a:r>
            <a:r>
              <a:rPr lang="zh-CN" altLang="en-US" sz="120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sym typeface="+mn-ea"/>
              </a:rPr>
              <a:t>}}</a:t>
            </a:r>
            <a:endParaRPr sz="120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cs typeface="微软雅黑" panose="020B0503020204020204" pitchFamily="2"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018155" cy="460375"/>
          </a:xfrm>
          <a:prstGeom prst="rect">
            <a:avLst/>
          </a:prstGeom>
          <a:noFill/>
          <a:ln w="9525">
            <a:noFill/>
          </a:ln>
        </p:spPr>
        <p:txBody>
          <a:bodyPr wrap="none">
            <a:spAutoFit/>
          </a:bodyPr>
          <a:lstStyle/>
          <a:p>
            <a:pPr algn="l"/>
            <a:r>
              <a:rPr lang="en-US" altLang="zh-CN" sz="2400" b="1" dirty="0">
                <a:latin typeface="+mj-lt"/>
                <a:ea typeface="+mj-lt"/>
                <a:cs typeface="+mj-lt"/>
              </a:rPr>
              <a:t>4.RelativeSource</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pic>
        <p:nvPicPr>
          <p:cNvPr id="2" name="图片 -2147482589"/>
          <p:cNvPicPr>
            <a:picLocks noChangeAspect="1"/>
          </p:cNvPicPr>
          <p:nvPr/>
        </p:nvPicPr>
        <p:blipFill>
          <a:blip r:embed="rId1"/>
          <a:stretch>
            <a:fillRect/>
          </a:stretch>
        </p:blipFill>
        <p:spPr>
          <a:xfrm>
            <a:off x="501650" y="638175"/>
            <a:ext cx="8251825" cy="2467610"/>
          </a:xfrm>
          <a:prstGeom prst="rect">
            <a:avLst/>
          </a:prstGeom>
          <a:noFill/>
          <a:ln w="9525">
            <a:noFill/>
          </a:ln>
        </p:spPr>
      </p:pic>
    </p:spTree>
  </p:cSld>
  <p:clrMapOvr>
    <a:masterClrMapping/>
  </p:clrMapOvr>
  <p:transition spd="slow">
    <p:push dir="u"/>
  </p:transition>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2694</Words>
  <Application>WPS 演示</Application>
  <PresentationFormat>全屏显示(16:9)</PresentationFormat>
  <Paragraphs>101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微软雅黑</vt:lpstr>
      <vt:lpstr>Calibri</vt:lpstr>
      <vt:lpstr>Impact</vt:lpstr>
      <vt:lpstr>Verdana</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Administrator</cp:lastModifiedBy>
  <cp:revision>835</cp:revision>
  <dcterms:created xsi:type="dcterms:W3CDTF">2014-02-20T03:23:00Z</dcterms:created>
  <dcterms:modified xsi:type="dcterms:W3CDTF">2022-03-02T15:11:07Z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