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9" r:id="rId3"/>
    <p:sldId id="465" r:id="rId4"/>
    <p:sldId id="480" r:id="rId5"/>
    <p:sldId id="482" r:id="rId6"/>
    <p:sldId id="484" r:id="rId7"/>
    <p:sldId id="485" r:id="rId8"/>
    <p:sldId id="486" r:id="rId9"/>
    <p:sldId id="487" r:id="rId10"/>
    <p:sldId id="49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8" r:id="rId19"/>
    <p:sldId id="499" r:id="rId20"/>
    <p:sldId id="500" r:id="rId2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635" y="-252190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MVVM</a:t>
            </a:r>
            <a:endParaRPr lang="en-US" altLang="zh-CN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3513" y="262763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MVVM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介绍、命令、窗口管理器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765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命令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Command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1650" y="698500"/>
            <a:ext cx="78257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MVVM的目的是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为了最大限度地降低了Xaml文件和CS文件的耦合度，分离界面和业务逻辑，所以我们要尽可能的在View后台不写代码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。但是这个例子中，我们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将更新ViewModel的代码写在了View里。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我们能否把按钮的响应处理代码也不写在后台代码里呢？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   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WPF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引入</a:t>
            </a:r>
            <a:r>
              <a:rPr lang="en-US" altLang="zh-CN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Command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（命令），通过为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Button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设置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Command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来做响应。</a:t>
            </a:r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命令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ommand是一种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不同于输入设备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的语义级别上的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输入处理机制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。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Command的目的：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        1）降低代码耦合度，将Command的逻辑和调用对象进行分离；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        2）可以指定对象是否可用；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Command允许多个不同的对象可以调用同一个命令，也可以为不同的对象定义特殊的逻辑；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命令分类：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1650" y="698500"/>
            <a:ext cx="78257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1.预定义的命令（predefined command）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1) 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ApplicationCommands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提供一组与应用程序相关的标准命令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（可以直接使用）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2)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ComponentCommands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提供一组标准的与组件相关的命令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3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NavigationCommands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，提供一组标准的与导航相关的命令。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还有很多诸如：MediaCommands，EditiingCommands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2.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自定义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Command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Command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要执行的操作。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所有的命令需要继承自接口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ICommand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Execute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：执行与命令关联的操作。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CanExecute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：决定对于当前目标command能否被执行。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CanExecuteChanged（事件）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 当出现影响是否应执行该命令的更改时发生。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1650" y="698500"/>
            <a:ext cx="78257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latin typeface="+mj-lt"/>
                <a:ea typeface="+mj-lt"/>
                <a:cs typeface="+mj-lt"/>
                <a:sym typeface="+mn-ea"/>
              </a:rPr>
              <a:t>（</a:t>
            </a: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2</a:t>
            </a:r>
            <a:r>
              <a:rPr lang="zh-CN" altLang="en-US" sz="1600" b="1" dirty="0">
                <a:latin typeface="+mj-lt"/>
                <a:ea typeface="+mj-lt"/>
                <a:cs typeface="+mj-lt"/>
                <a:sym typeface="+mn-ea"/>
              </a:rPr>
              <a:t>）</a:t>
            </a: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CommandSource: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表示调用命令的对象.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所有command source需要继承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ICommandSource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ICommandSource</a:t>
            </a: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定义一个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知道如何调用命令的对象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Command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:执行的命令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CommandParameter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: 命令特定数据(传递给该命令的用户定义的数据值)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CommandTarget: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在其上执行该命令的对象(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目标对象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)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command target：表示执行命令的对象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4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command binding：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建立源和目标的关系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，映射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命令和命令逻辑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     有时候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CommandBinding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由控件提供，但command binding并不总是依赖于控件，也可以是自定义的。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4675" y="698500"/>
            <a:ext cx="78257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在WPF中使用命令的步骤：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1.创建命令    2.绑定命令     3.设置命令源     4.设置命令目标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 WPF中命令的核心是System.Windows.Input.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ICommand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接口，所有命令对象都实现了此接口。当创建自己的命令时，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不能直接实现ICommand接口，而是要使用System.Windows.Input.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RouteCommand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类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，该类已经实现了ICommand接口，所有WPF命令都是RouteCommand类的实例。在程序中处理的大部分命令不是RoutedCommand对象，而是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RoutedUICommand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类的实例，它继承自RouteCommand类。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RoutedCommand: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实现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ICommand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并在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元素树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之内进行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路由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的命令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RoutedUICommand: 定义一个在元素树中路由并包含一个文本属性的ICommand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RoutedUICommand---&gt;RouteCommand--&gt;ICommand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770" y="240030"/>
            <a:ext cx="366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2" charset="-122"/>
                <a:ea typeface="微软雅黑" panose="020B0503020204020204" pitchFamily="2" charset="-122"/>
              </a:rPr>
              <a:t>RoutedCommand:</a:t>
            </a:r>
            <a:endParaRPr lang="en-US" altLang="zh-CN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4675" y="698500"/>
            <a:ext cx="78257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WPF提供了一个很好的方式来解决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事件绑定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的问题-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-ICommand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很多控件都有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Command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属性，如果没有，我们可以将命令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绑定到触发器上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实现ICommand需要用户定义两个方法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bool CanExecute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void Execute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CanExecute：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可以让我们来判断是否可以执行这个命令，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Execute：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就是我们具体的命令。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770" y="240030"/>
            <a:ext cx="366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2" charset="-122"/>
                <a:ea typeface="微软雅黑" panose="020B0503020204020204" pitchFamily="2" charset="-122"/>
              </a:rPr>
              <a:t>ICommand</a:t>
            </a:r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实现</a:t>
            </a:r>
            <a:r>
              <a:rPr lang="en-US" altLang="zh-CN" b="1"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endParaRPr lang="en-US" altLang="zh-CN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9130" y="608330"/>
            <a:ext cx="4059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1.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在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View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对应的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ViewModel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中定义一个命令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770" y="240030"/>
            <a:ext cx="366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命令绑定</a:t>
            </a:r>
            <a:r>
              <a:rPr lang="en-US" altLang="zh-CN" b="1"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endParaRPr lang="en-US" altLang="zh-CN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000125"/>
            <a:ext cx="4058920" cy="28117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2770" y="3712845"/>
            <a:ext cx="483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2.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将该命令绑定到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Button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的属性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4197985"/>
            <a:ext cx="6524625" cy="247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9130" y="608330"/>
            <a:ext cx="82219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方式：通过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触发器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实现对控件事件的命令绑定，该代码需要添加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System.Windows.Interactivity.dll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的引用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首先，在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Nuget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中下载安装：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770" y="240030"/>
            <a:ext cx="366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事件绑定到命令的方式</a:t>
            </a:r>
            <a:r>
              <a:rPr lang="en-US" altLang="zh-CN" b="1">
                <a:latin typeface="微软雅黑" panose="020B0503020204020204" pitchFamily="2" charset="-122"/>
                <a:ea typeface="微软雅黑" panose="020B0503020204020204" pitchFamily="2" charset="-122"/>
              </a:rPr>
              <a:t>:</a:t>
            </a:r>
            <a:endParaRPr lang="en-US" altLang="zh-CN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1684655"/>
            <a:ext cx="5547995" cy="2089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4062095"/>
            <a:ext cx="6953250" cy="389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75" y="1767205"/>
            <a:ext cx="3654425" cy="1276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16905" y="1409065"/>
            <a:ext cx="3144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为</a:t>
            </a:r>
            <a:r>
              <a:rPr lang="en-US" altLang="zh-CN" sz="1200" b="1"/>
              <a:t>TextBox</a:t>
            </a:r>
            <a:r>
              <a:rPr lang="zh-CN" altLang="en-US" sz="1200" b="1"/>
              <a:t>的</a:t>
            </a:r>
            <a:r>
              <a:rPr lang="en-US" altLang="zh-CN" sz="1200" b="1"/>
              <a:t>TextChanged</a:t>
            </a:r>
            <a:r>
              <a:rPr lang="zh-CN" altLang="en-US" sz="1200" b="1"/>
              <a:t>事件绑定命令</a:t>
            </a:r>
            <a:endParaRPr lang="zh-CN" altLang="en-US" sz="1200" b="1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840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sz="2400" b="1" dirty="0">
                <a:latin typeface="+mj-lt"/>
                <a:ea typeface="+mj-lt"/>
                <a:cs typeface="+mj-lt"/>
              </a:rPr>
              <a:t>为什么要封装窗口管理器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1650" y="698500"/>
            <a:ext cx="7825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在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MVVM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模式中，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ViewModel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中处理业务处理，需要去打开另一个页面，怎么办呢？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Window1 win=new Window1();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win.Show()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或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win.ShowDialog();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这样做吗？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肯定不合理嘛。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这个做，我们的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ViewMode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l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就依赖于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View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了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，那到底该如何做呢？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——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正确做法：</a:t>
            </a:r>
            <a:r>
              <a:rPr lang="zh-CN" alt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封装一个统一的管理器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：实现窗口页面的打开与关闭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sz="2400" b="1" dirty="0">
                <a:latin typeface="+mj-lt"/>
                <a:ea typeface="+mj-lt"/>
                <a:cs typeface="+mj-lt"/>
              </a:rPr>
              <a:t>窗口管理器封装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1650" y="698500"/>
            <a:ext cx="78257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WindowManager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类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注册、打开、关闭窗口方法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注册：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Window/UserControl/Page  ----&gt; Window/UserControl/Page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hashTable   ----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设置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Key,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类型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Window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/UserControl/Page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 打开窗口 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key,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反射的方式动态实例化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--- Window--- Show ShowDialog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   关闭窗口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----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窗口对象，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Window----Close()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WindowExt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类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注册窗口页面（调用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WindowManager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中的方法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扩展方法 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Window 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泛型，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Type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对象 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Window/UserControl/Page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72770" y="240030"/>
            <a:ext cx="366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n-lt"/>
                <a:ea typeface="+mn-lt"/>
                <a:cs typeface="+mn-lt"/>
                <a:sym typeface="+mn-ea"/>
              </a:rPr>
              <a:t>窗口</a:t>
            </a:r>
            <a:r>
              <a:rPr lang="zh-CN" b="1">
                <a:latin typeface="+mn-lt"/>
                <a:ea typeface="+mn-lt"/>
                <a:cs typeface="+mn-lt"/>
                <a:sym typeface="+mn-ea"/>
              </a:rPr>
              <a:t>注册：</a:t>
            </a:r>
            <a:endParaRPr lang="zh-CN" b="1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713105"/>
            <a:ext cx="82664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n-lt"/>
                <a:ea typeface="+mn-lt"/>
                <a:cs typeface="+mn-lt"/>
              </a:rPr>
              <a:t>1)</a:t>
            </a:r>
            <a:r>
              <a:rPr lang="zh-CN" sz="1400">
                <a:latin typeface="+mn-lt"/>
                <a:ea typeface="+mn-lt"/>
                <a:cs typeface="+mn-lt"/>
              </a:rPr>
              <a:t>在某个窗口页面中，需要打开另一个新页面，需要在该窗口的</a:t>
            </a:r>
            <a:r>
              <a:rPr lang="en-US" altLang="zh-CN" sz="1400">
                <a:latin typeface="+mn-lt"/>
                <a:ea typeface="+mn-lt"/>
                <a:cs typeface="+mn-lt"/>
              </a:rPr>
              <a:t>cs</a:t>
            </a:r>
            <a:r>
              <a:rPr lang="zh-CN" altLang="en-US" sz="1400">
                <a:latin typeface="+mn-lt"/>
                <a:ea typeface="+mn-lt"/>
                <a:cs typeface="+mn-lt"/>
              </a:rPr>
              <a:t>文件中注册新窗口。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在构造函数中，调用扩展方法注册：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    </a:t>
            </a:r>
            <a:r>
              <a:rPr lang="zh-CN" altLang="en-US" sz="14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 </a:t>
            </a:r>
            <a:endParaRPr lang="en-US" altLang="zh-CN" sz="1400">
              <a:latin typeface="+mn-lt"/>
              <a:ea typeface="+mn-lt"/>
              <a:cs typeface="+mn-lt"/>
            </a:endParaRPr>
          </a:p>
          <a:p>
            <a:r>
              <a:rPr lang="en-US" altLang="zh-CN" sz="1400">
                <a:latin typeface="+mn-lt"/>
                <a:ea typeface="+mn-lt"/>
                <a:cs typeface="+mn-lt"/>
              </a:rPr>
              <a:t>2)</a:t>
            </a:r>
            <a:r>
              <a:rPr lang="zh-CN" altLang="en-US" sz="1400">
                <a:latin typeface="+mn-lt"/>
                <a:ea typeface="+mn-lt"/>
                <a:cs typeface="+mn-lt"/>
              </a:rPr>
              <a:t>在该页相关的</a:t>
            </a:r>
            <a:r>
              <a:rPr lang="en-US" altLang="zh-CN" sz="1400">
                <a:latin typeface="+mn-lt"/>
                <a:ea typeface="+mn-lt"/>
                <a:cs typeface="+mn-lt"/>
              </a:rPr>
              <a:t>ViewModel</a:t>
            </a:r>
            <a:r>
              <a:rPr lang="zh-CN" altLang="en-US" sz="1400">
                <a:latin typeface="+mn-lt"/>
                <a:ea typeface="+mn-lt"/>
                <a:cs typeface="+mn-lt"/>
              </a:rPr>
              <a:t>中，调用打开窗口的方法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即可实现新页面的注册与打开。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引入：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650" y="698500"/>
            <a:ext cx="733742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+mn-lt"/>
                <a:ea typeface="+mn-lt"/>
                <a:cs typeface="+mn-lt"/>
              </a:rPr>
              <a:t>WPF技术的主要特点</a:t>
            </a:r>
            <a:r>
              <a:rPr lang="en-US" altLang="zh-CN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数据驱动UI</a:t>
            </a:r>
            <a:r>
              <a:rPr sz="1400">
                <a:latin typeface="+mn-lt"/>
                <a:ea typeface="+mn-lt"/>
                <a:cs typeface="+mn-lt"/>
              </a:rPr>
              <a:t>,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sz="1400">
                <a:latin typeface="+mn-lt"/>
                <a:ea typeface="+mn-lt"/>
                <a:cs typeface="+mn-lt"/>
              </a:rPr>
              <a:t>因而</a:t>
            </a:r>
            <a:r>
              <a:rPr sz="1400">
                <a:latin typeface="+mn-lt"/>
                <a:ea typeface="+mn-lt"/>
                <a:cs typeface="+mn-lt"/>
              </a:rPr>
              <a:t>在使用WPF技术开发的过程中是以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</a:t>
            </a:r>
            <a:r>
              <a:rPr sz="1400">
                <a:latin typeface="+mn-lt"/>
                <a:ea typeface="+mn-lt"/>
                <a:cs typeface="+mn-lt"/>
              </a:rPr>
              <a:t>为核心的，WPF提供了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数据绑定机制</a:t>
            </a:r>
            <a:r>
              <a:rPr sz="1400">
                <a:latin typeface="+mn-lt"/>
                <a:ea typeface="+mn-lt"/>
                <a:cs typeface="+mn-lt"/>
              </a:rPr>
              <a:t>，当数据发生变化时，WPF会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自动发出通知去更新UI</a:t>
            </a:r>
            <a:r>
              <a:rPr sz="1400">
                <a:latin typeface="+mn-lt"/>
                <a:ea typeface="+mn-lt"/>
                <a:cs typeface="+mn-lt"/>
              </a:rPr>
              <a:t>。 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+mn-lt"/>
                <a:ea typeface="+mn-lt"/>
                <a:cs typeface="+mn-lt"/>
              </a:rPr>
              <a:t>　　我们不管是NET中还是WPF中使用模式</a:t>
            </a:r>
            <a:r>
              <a:rPr sz="1400" b="1">
                <a:latin typeface="+mn-lt"/>
                <a:ea typeface="+mn-lt"/>
                <a:cs typeface="+mn-lt"/>
              </a:rPr>
              <a:t>目的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达到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高内聚低耦合</a:t>
            </a:r>
            <a:r>
              <a:rPr sz="1400">
                <a:latin typeface="+mn-lt"/>
                <a:ea typeface="+mn-lt"/>
                <a:cs typeface="+mn-lt"/>
              </a:rPr>
              <a:t>。在WPF开发中，经典的编程模式是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MVVM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WPF量身定做的模式，该模式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充分利用了WPF的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数据绑定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机制，最大限度地降低了Xmal文件和CS文件的耦合度，也就是UI显示和逻辑代码的耦合度</a:t>
            </a:r>
            <a:r>
              <a:rPr sz="1400">
                <a:latin typeface="+mn-lt"/>
                <a:ea typeface="+mn-lt"/>
                <a:cs typeface="+mn-lt"/>
              </a:rPr>
              <a:t>，如需要更换界面时，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逻辑代码修改很少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或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不用修改</a:t>
            </a:r>
            <a:r>
              <a:rPr sz="1400">
                <a:latin typeface="+mn-lt"/>
                <a:ea typeface="+mn-lt"/>
                <a:cs typeface="+mn-lt"/>
              </a:rPr>
              <a:t>。与WinForm开发相比，我们一般在后置代码中会使用控件的名字来操作控件的属性来更新UI，而在WPF中通常是通过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数据绑定来更新UI</a:t>
            </a:r>
            <a:r>
              <a:rPr sz="1400">
                <a:latin typeface="+mn-lt"/>
                <a:ea typeface="+mn-lt"/>
                <a:cs typeface="+mn-lt"/>
              </a:rPr>
              <a:t>；在响应用户操作上，WinForm是通过控件的事件来处理，而WPF可以使用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命令绑定</a:t>
            </a:r>
            <a:r>
              <a:rPr sz="1400">
                <a:latin typeface="+mn-lt"/>
                <a:ea typeface="+mn-lt"/>
                <a:cs typeface="+mn-lt"/>
              </a:rPr>
              <a:t>的方式来处理，耦合度将降低。</a:t>
            </a:r>
            <a:endParaRPr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602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MVVM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介绍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9895" y="903605"/>
            <a:ext cx="7997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　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MVVM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是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Model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-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View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-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ViewModel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（模型-视图-视图模型）的缩写形式，它通常被用于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WPF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或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Silverlight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开发。　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9895" y="1823085"/>
            <a:ext cx="2581275" cy="2529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71775" y="1924050"/>
            <a:ext cx="60350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1、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View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就是用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xaml实现的界面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负责</a:t>
            </a:r>
            <a:r>
              <a:rPr lang="zh-CN" altLang="en-US" sz="16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与用户交互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，接收用户输入，把数据展现给用户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2、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ViewModel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C#类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负责收集需要绑定的数据和命令，聚合Model对象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，通过View类的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DataContext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属性绑定到View，同时也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可以处理一些UI逻辑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3、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Model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系统中的对象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，可包含</a:t>
            </a: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属性和行为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三者之间的关系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：View对应一个ViewModel，ViewModel可以聚合</a:t>
            </a:r>
            <a:r>
              <a:rPr lang="zh-CN" altLang="en-US" sz="160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N个Model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，ViewModel可以对应</a:t>
            </a:r>
            <a:r>
              <a:rPr lang="zh-CN" altLang="en-US" sz="1600">
                <a:solidFill>
                  <a:srgbClr val="7030A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多个View</a:t>
            </a:r>
            <a:endParaRPr lang="zh-CN" altLang="en-US" sz="1600">
              <a:solidFill>
                <a:srgbClr val="7030A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650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MVVM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的优势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650" y="698500"/>
            <a:ext cx="52851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易维护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灵活扩展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易测试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用户界面设计师与程序开发者能更好的合作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0" y="2266950"/>
            <a:ext cx="84131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MVVM的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根本思想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界面和业务功能进行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分离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，View的职责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如何显示数据及发送命令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，ViewModel的功能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如何提供数据和执行命令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。各司其职，互不影响。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在实际的业务场景中我们经常会遇到客户对界面提出建议要求修改，使用MVVM模式开发，当设计的界面不满足客户时，我们仅仅只需要对View作修改，不会影响到ViewModel中的功能代码，减少了犯错的机会。随着功能地增加，系统越来越复杂，相应地程序中会增加View和ViewModel文件，将</a:t>
            </a:r>
            <a:r>
              <a:rPr lang="zh-CN" altLang="en-US" sz="1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复杂的界面分离成局部的View，局部的View对应局部的ViewModel，功能点散落在各个ViewModel中，每个ViewModel只专注自己职能之内的事情。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ViewModel包含了View要显示的数据，并且知道View的交互代码，所以ViewModel就像一个无形的View。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各层依赖：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96240" y="843915"/>
            <a:ext cx="259207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396240" y="1858010"/>
            <a:ext cx="259207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ViewModel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96240" y="2896235"/>
            <a:ext cx="259207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852545" y="1858010"/>
            <a:ext cx="259207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BLL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3852545" y="2866390"/>
            <a:ext cx="259207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DAL</a:t>
            </a:r>
            <a:endParaRPr lang="en-US" altLang="zh-CN"/>
          </a:p>
        </p:txBody>
      </p:sp>
      <p:sp>
        <p:nvSpPr>
          <p:cNvPr id="17" name="下箭头 16"/>
          <p:cNvSpPr/>
          <p:nvPr/>
        </p:nvSpPr>
        <p:spPr>
          <a:xfrm>
            <a:off x="1619885" y="1419860"/>
            <a:ext cx="215900" cy="43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584325" y="2433955"/>
            <a:ext cx="215900" cy="43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2988310" y="2032000"/>
            <a:ext cx="864235" cy="252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040630" y="2463800"/>
            <a:ext cx="215900" cy="43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 rot="19200000">
            <a:off x="2815590" y="2499995"/>
            <a:ext cx="1281430" cy="3594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3024505" y="3039745"/>
            <a:ext cx="792480" cy="2882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852545" y="3714750"/>
            <a:ext cx="259207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数据库</a:t>
            </a:r>
            <a:endParaRPr lang="zh-CN" altLang="zh-CN"/>
          </a:p>
        </p:txBody>
      </p:sp>
      <p:sp>
        <p:nvSpPr>
          <p:cNvPr id="25" name="圆角矩形 24"/>
          <p:cNvSpPr/>
          <p:nvPr/>
        </p:nvSpPr>
        <p:spPr>
          <a:xfrm>
            <a:off x="396240" y="843915"/>
            <a:ext cx="2592070" cy="575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396240" y="1858010"/>
            <a:ext cx="2592070" cy="575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ViewModel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396240" y="2896235"/>
            <a:ext cx="2592070" cy="575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各层间的引用：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903605"/>
            <a:ext cx="8641080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各层之间的引用如下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：</a:t>
            </a:r>
            <a:endParaRPr 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0" lvl="1">
              <a:lnSpc>
                <a:spcPct val="150000"/>
              </a:lnSpc>
              <a:buNone/>
            </a:pP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   </a:t>
            </a:r>
            <a:r>
              <a:rPr 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 Model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不引用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任何项目   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---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类库项目</a:t>
            </a:r>
            <a:endParaRPr 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0" lvl="1">
              <a:lnSpc>
                <a:spcPct val="150000"/>
              </a:lnSpc>
              <a:buNone/>
            </a:pP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      </a:t>
            </a:r>
            <a:r>
              <a:rPr 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DAL 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引用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Model 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（若数据访问通用类库是单独一个项目，则引用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DbUtility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）、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Common             </a:t>
            </a:r>
            <a:endParaRPr lang="en-US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 marL="0" lvl="1">
              <a:lnSpc>
                <a:spcPct val="150000"/>
              </a:lnSpc>
              <a:buNone/>
            </a:pP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  </a:t>
            </a:r>
            <a:r>
              <a:rPr 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BLL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引用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Model 、DAL、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Common    ---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类库项目</a:t>
            </a:r>
            <a:endParaRPr lang="zh-CN" alt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0" lvl="1">
              <a:lnSpc>
                <a:spcPct val="150000"/>
              </a:lnSpc>
              <a:buNone/>
            </a:pP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      </a:t>
            </a:r>
            <a:r>
              <a:rPr 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(View)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（包含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ViewModel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）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绑定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ViewModel </a:t>
            </a:r>
            <a:endParaRPr lang="en-US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pPr marL="0" lvl="1">
              <a:lnSpc>
                <a:spcPct val="150000"/>
              </a:lnSpc>
              <a:buNone/>
            </a:pP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                       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ViewModel 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引用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Model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、</a:t>
            </a:r>
            <a:r>
              <a:rPr lang="en-US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BLL</a:t>
            </a:r>
            <a:endParaRPr lang="en-US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None/>
            </a:pPr>
            <a:endParaRPr lang="en-US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7898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与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ViewModel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之间的绑定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5915" y="638175"/>
            <a:ext cx="822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将 </a:t>
            </a: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View 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中的对象的属性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（依赖属性）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绑定</a:t>
            </a: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ViewModel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中的属性（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）或命令（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行为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）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绑定方式：</a:t>
            </a: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Binding (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数据绑定</a:t>
            </a: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)  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绑定模式：单向或双向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1837055"/>
            <a:ext cx="6356985" cy="17760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4850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与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ViewModel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数据同步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705" y="915670"/>
            <a:ext cx="8229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View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与</a:t>
            </a: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ViewModel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数据如何同步？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   ViewModel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模型必须实现：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INotifyPropertyChanged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接口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INotifyPropertyChanged：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通知客户端属性值已改变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1.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首先，</a:t>
            </a: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ViewModel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模型继承于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INotifyPropertyChanged，并实现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2.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定义属性值已更改方法</a:t>
            </a:r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OnPropertyChanged,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参数是已修改值的属性名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701925"/>
            <a:ext cx="5919470" cy="1310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4475" y="4077335"/>
            <a:ext cx="664146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3. ViewModel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中所有监听者注册PropertyChanged事件</a:t>
            </a:r>
            <a:endParaRPr lang="zh-CN" altLang="en-US" sz="1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5" y="3157220"/>
            <a:ext cx="2962275" cy="1257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4353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ViewModel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基类封装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705" y="698500"/>
            <a:ext cx="8229600" cy="2676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1.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创建一个新的类：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ViewModelBase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，并实现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INotifyPropertyChanged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2.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在类中定义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OnPropertyChanged([CallerMemberName]string propertyName=””)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{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PropertyChanged?.Invoke(this, new PropertyChangedEventArgs(propertyName));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}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3.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其他</a:t>
            </a: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ViewModel</a:t>
            </a:r>
            <a:r>
              <a:rPr lang="zh-CN" alt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类继承该类。</a:t>
            </a:r>
            <a:endParaRPr lang="zh-CN" altLang="en-US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PLACING_PICTURE_USER_VIEWPORT" val="{&quot;height&quot;:5085,&quot;width&quot;:4065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4727</Words>
  <Application>WPS 演示</Application>
  <PresentationFormat>全屏显示(16:9)</PresentationFormat>
  <Paragraphs>239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Leah</cp:lastModifiedBy>
  <cp:revision>861</cp:revision>
  <dcterms:created xsi:type="dcterms:W3CDTF">2014-02-20T03:23:00Z</dcterms:created>
  <dcterms:modified xsi:type="dcterms:W3CDTF">2022-03-03T13:57:50Z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2052-11.1.0.11551</vt:lpwstr>
  </property>
  <property fmtid="{D5CDD505-2E9C-101B-9397-08002B2CF9AE}" pid="3" name="ICV">
    <vt:lpwstr>45F08079E480442E9962C3478A73C46B</vt:lpwstr>
  </property>
</Properties>
</file>