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embeddedFontLst>
    <p:embeddedFont>
      <p:font typeface="Raleway"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170"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47593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a698101c0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4a698101c0_1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a698101c0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4a698101c0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a698101c0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a698101c0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4a698101c0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3"/>
        <p:cNvGrpSpPr/>
        <p:nvPr/>
      </p:nvGrpSpPr>
      <p:grpSpPr>
        <a:xfrm>
          <a:off x="0" y="0"/>
          <a:ext cx="0" cy="0"/>
          <a:chOff x="0" y="0"/>
          <a:chExt cx="0" cy="0"/>
        </a:xfrm>
      </p:grpSpPr>
      <p:sp>
        <p:nvSpPr>
          <p:cNvPr id="14" name="Google Shape;14;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30392" y="1588427"/>
            <a:ext cx="745763" cy="61102"/>
            <a:chOff x="4580561" y="2589004"/>
            <a:chExt cx="1064464" cy="25200"/>
          </a:xfrm>
        </p:grpSpPr>
        <p:sp>
          <p:nvSpPr>
            <p:cNvPr id="16" name="Google Shape;16;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9" name="Google Shape;19;p2"/>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20" name="Google Shape;20;p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7"/>
        <p:cNvGrpSpPr/>
        <p:nvPr/>
      </p:nvGrpSpPr>
      <p:grpSpPr>
        <a:xfrm>
          <a:off x="0" y="0"/>
          <a:ext cx="0" cy="0"/>
          <a:chOff x="0" y="0"/>
          <a:chExt cx="0" cy="0"/>
        </a:xfrm>
      </p:grpSpPr>
      <p:grpSp>
        <p:nvGrpSpPr>
          <p:cNvPr id="78" name="Google Shape;78;p11"/>
          <p:cNvGrpSpPr/>
          <p:nvPr/>
        </p:nvGrpSpPr>
        <p:grpSpPr>
          <a:xfrm>
            <a:off x="830392" y="5558926"/>
            <a:ext cx="745763" cy="61102"/>
            <a:chOff x="4580561" y="2589004"/>
            <a:chExt cx="1064464" cy="25200"/>
          </a:xfrm>
        </p:grpSpPr>
        <p:sp>
          <p:nvSpPr>
            <p:cNvPr id="79" name="Google Shape;79;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1"/>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2" name="Google Shape;82;p11"/>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83" name="Google Shape;83;p11"/>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628650" y="139839"/>
            <a:ext cx="7886700" cy="6288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13"/>
          <p:cNvSpPr txBox="1">
            <a:spLocks noGrp="1"/>
          </p:cNvSpPr>
          <p:nvPr>
            <p:ph type="body" idx="1"/>
          </p:nvPr>
        </p:nvSpPr>
        <p:spPr>
          <a:xfrm>
            <a:off x="628650" y="887896"/>
            <a:ext cx="7886700" cy="54684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89" name="Google Shape;89;p1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830392" y="1588427"/>
            <a:ext cx="745763" cy="61102"/>
            <a:chOff x="4580561" y="2589004"/>
            <a:chExt cx="1064464" cy="25200"/>
          </a:xfrm>
        </p:grpSpPr>
        <p:sp>
          <p:nvSpPr>
            <p:cNvPr id="23" name="Google Shape;23;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83039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4"/>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3" name="Google Shape;33;p4"/>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5"/>
          <p:cNvGrpSpPr/>
          <p:nvPr/>
        </p:nvGrpSpPr>
        <p:grpSpPr>
          <a:xfrm>
            <a:off x="830392" y="1588427"/>
            <a:ext cx="745763" cy="61102"/>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1" name="Google Shape;41;p5"/>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2" name="Google Shape;42;p5"/>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3" name="Google Shape;43;p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6"/>
          <p:cNvGrpSpPr/>
          <p:nvPr/>
        </p:nvGrpSpPr>
        <p:grpSpPr>
          <a:xfrm>
            <a:off x="830392" y="1588427"/>
            <a:ext cx="745763" cy="61102"/>
            <a:chOff x="4580561" y="2589004"/>
            <a:chExt cx="1064464" cy="25200"/>
          </a:xfrm>
        </p:grpSpPr>
        <p:sp>
          <p:nvSpPr>
            <p:cNvPr id="47" name="Google Shape;47;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0" name="Google Shape;50;p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7"/>
          <p:cNvGrpSpPr/>
          <p:nvPr/>
        </p:nvGrpSpPr>
        <p:grpSpPr>
          <a:xfrm>
            <a:off x="830392" y="1588427"/>
            <a:ext cx="745763" cy="61102"/>
            <a:chOff x="4580561" y="2589004"/>
            <a:chExt cx="1064464" cy="25200"/>
          </a:xfrm>
        </p:grpSpPr>
        <p:sp>
          <p:nvSpPr>
            <p:cNvPr id="54" name="Google Shape;54;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7"/>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7" name="Google Shape;57;p7"/>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7"/>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830392" y="5558926"/>
            <a:ext cx="745763" cy="61102"/>
            <a:chOff x="4580561" y="2589004"/>
            <a:chExt cx="1064464" cy="25200"/>
          </a:xfrm>
        </p:grpSpPr>
        <p:sp>
          <p:nvSpPr>
            <p:cNvPr id="61" name="Google Shape;61;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4" name="Google Shape;64;p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9"/>
          <p:cNvGrpSpPr/>
          <p:nvPr/>
        </p:nvGrpSpPr>
        <p:grpSpPr>
          <a:xfrm>
            <a:off x="830392" y="1588427"/>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9"/>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1" name="Google Shape;71;p9"/>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2" name="Google Shape;72;p9"/>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3" name="Google Shape;73;p9"/>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6" name="Google Shape;76;p1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x1k0bNMw_uU"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processors.wiki.ti.com/index.php/Download_CC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oftware-dl.ti.com/processor-sdk-linux/esd/AM335X/latest/index_FDS.html" TargetMode="External"/><Relationship Id="rId4" Type="http://schemas.openxmlformats.org/officeDocument/2006/relationships/hyperlink" Target="http://www.ti.com/tool/uniflash"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ctrTitle"/>
          </p:nvPr>
        </p:nvSpPr>
        <p:spPr>
          <a:xfrm>
            <a:off x="433050" y="3749633"/>
            <a:ext cx="8038500" cy="23541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Avenir"/>
              <a:buNone/>
            </a:pPr>
            <a:r>
              <a:rPr lang="en-US"/>
              <a:t>CpE 403 Final Project</a:t>
            </a:r>
            <a:endParaRPr/>
          </a:p>
        </p:txBody>
      </p:sp>
      <p:sp>
        <p:nvSpPr>
          <p:cNvPr id="98" name="Google Shape;98;p14"/>
          <p:cNvSpPr txBox="1">
            <a:spLocks noGrp="1"/>
          </p:cNvSpPr>
          <p:nvPr>
            <p:ph type="subTitle" idx="1"/>
          </p:nvPr>
        </p:nvSpPr>
        <p:spPr>
          <a:xfrm>
            <a:off x="433050" y="2748873"/>
            <a:ext cx="8038596" cy="10007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700"/>
              <a:buNone/>
            </a:pPr>
            <a:r>
              <a:rPr lang="en-US" sz="3700"/>
              <a:t>Abenezer Namaga, Estellar Raganit</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28650" y="139839"/>
            <a:ext cx="7886700" cy="628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Actual project set-up</a:t>
            </a:r>
            <a:endParaRPr/>
          </a:p>
        </p:txBody>
      </p:sp>
      <p:sp>
        <p:nvSpPr>
          <p:cNvPr id="168" name="Google Shape;168;p2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pic>
        <p:nvPicPr>
          <p:cNvPr id="169" name="Google Shape;169;p23"/>
          <p:cNvPicPr preferRelativeResize="0"/>
          <p:nvPr/>
        </p:nvPicPr>
        <p:blipFill>
          <a:blip r:embed="rId3">
            <a:alphaModFix/>
          </a:blip>
          <a:stretch>
            <a:fillRect/>
          </a:stretch>
        </p:blipFill>
        <p:spPr>
          <a:xfrm>
            <a:off x="2341450" y="1441488"/>
            <a:ext cx="4226150" cy="4242026"/>
          </a:xfrm>
          <a:prstGeom prst="rect">
            <a:avLst/>
          </a:prstGeom>
          <a:noFill/>
          <a:ln>
            <a:noFill/>
          </a:ln>
        </p:spPr>
      </p:pic>
      <p:sp>
        <p:nvSpPr>
          <p:cNvPr id="170" name="Google Shape;170;p23"/>
          <p:cNvSpPr txBox="1"/>
          <p:nvPr/>
        </p:nvSpPr>
        <p:spPr>
          <a:xfrm>
            <a:off x="536125" y="755050"/>
            <a:ext cx="3086100" cy="5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CC1350 *2</a:t>
            </a:r>
            <a:endParaRPr/>
          </a:p>
          <a:p>
            <a:pPr marL="0" lvl="0" indent="0" algn="l" rtl="0">
              <a:spcBef>
                <a:spcPts val="0"/>
              </a:spcBef>
              <a:spcAft>
                <a:spcPts val="0"/>
              </a:spcAft>
              <a:buNone/>
            </a:pPr>
            <a:r>
              <a:rPr lang="en-US"/>
              <a:t>BBB</a:t>
            </a: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628650" y="139839"/>
            <a:ext cx="7886700" cy="628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a:t>Demo</a:t>
            </a:r>
            <a:endParaRPr/>
          </a:p>
        </p:txBody>
      </p:sp>
      <p:sp>
        <p:nvSpPr>
          <p:cNvPr id="176" name="Google Shape;176;p24"/>
          <p:cNvSpPr txBox="1">
            <a:spLocks noGrp="1"/>
          </p:cNvSpPr>
          <p:nvPr>
            <p:ph type="body" idx="1"/>
          </p:nvPr>
        </p:nvSpPr>
        <p:spPr>
          <a:xfrm>
            <a:off x="628650" y="961296"/>
            <a:ext cx="7886700" cy="54684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0"/>
              </a:spcBef>
              <a:spcAft>
                <a:spcPts val="0"/>
              </a:spcAft>
              <a:buSzPts val="1800"/>
              <a:buChar char="●"/>
            </a:pPr>
            <a:r>
              <a:rPr lang="en-US"/>
              <a:t> </a:t>
            </a:r>
            <a:r>
              <a:rPr lang="en-US" sz="3000">
                <a:solidFill>
                  <a:srgbClr val="000000"/>
                </a:solidFill>
              </a:rPr>
              <a:t>Video:  </a:t>
            </a:r>
            <a:r>
              <a:rPr lang="en-US" sz="3000" u="sng">
                <a:solidFill>
                  <a:schemeClr val="hlink"/>
                </a:solidFill>
                <a:hlinkClick r:id="rId3"/>
              </a:rPr>
              <a:t>https://youtu.be/x1k0bNMw_uU</a:t>
            </a:r>
            <a:endParaRPr sz="3000">
              <a:solidFill>
                <a:srgbClr val="000000"/>
              </a:solidFill>
            </a:endParaRPr>
          </a:p>
          <a:p>
            <a:pPr marL="0" lvl="0" indent="0" algn="l" rtl="0">
              <a:lnSpc>
                <a:spcPct val="90000"/>
              </a:lnSpc>
              <a:spcBef>
                <a:spcPts val="1600"/>
              </a:spcBef>
              <a:spcAft>
                <a:spcPts val="1600"/>
              </a:spcAft>
              <a:buNone/>
            </a:pPr>
            <a:endParaRPr sz="3000">
              <a:solidFill>
                <a:srgbClr val="000000"/>
              </a:solidFill>
            </a:endParaRPr>
          </a:p>
        </p:txBody>
      </p:sp>
      <p:sp>
        <p:nvSpPr>
          <p:cNvPr id="177" name="Google Shape;177;p2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Results and Conclusions</a:t>
            </a:r>
            <a:endParaRPr/>
          </a:p>
        </p:txBody>
      </p:sp>
      <p:sp>
        <p:nvSpPr>
          <p:cNvPr id="183" name="Google Shape;183;p25"/>
          <p:cNvSpPr txBox="1">
            <a:spLocks noGrp="1"/>
          </p:cNvSpPr>
          <p:nvPr>
            <p:ph type="body" idx="1"/>
          </p:nvPr>
        </p:nvSpPr>
        <p:spPr>
          <a:xfrm>
            <a:off x="799875" y="887896"/>
            <a:ext cx="7886700" cy="54684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endParaRPr/>
          </a:p>
          <a:p>
            <a:pPr marL="228600" lvl="0" indent="-228600" algn="l" rtl="0">
              <a:lnSpc>
                <a:spcPct val="90000"/>
              </a:lnSpc>
              <a:spcBef>
                <a:spcPts val="1000"/>
              </a:spcBef>
              <a:spcAft>
                <a:spcPts val="0"/>
              </a:spcAft>
              <a:buClr>
                <a:schemeClr val="dk1"/>
              </a:buClr>
              <a:buSzPts val="2800"/>
              <a:buChar char="●"/>
            </a:pPr>
            <a:r>
              <a:rPr lang="en-US"/>
              <a:t>Picture below shows the demonstration of the stack example. Run “run_demo.sh” in terminal from the prebuilt bolder. Opened up the generated link.  </a:t>
            </a:r>
            <a:endParaRPr/>
          </a:p>
          <a:p>
            <a:pPr marL="0" lvl="0" indent="0" algn="l" rtl="0">
              <a:lnSpc>
                <a:spcPct val="90000"/>
              </a:lnSpc>
              <a:spcBef>
                <a:spcPts val="1000"/>
              </a:spcBef>
              <a:spcAft>
                <a:spcPts val="0"/>
              </a:spcAft>
              <a:buNone/>
            </a:pPr>
            <a:endParaRPr/>
          </a:p>
          <a:p>
            <a:pPr marL="177800" lvl="0" indent="0" algn="l" rtl="0">
              <a:lnSpc>
                <a:spcPct val="90000"/>
              </a:lnSpc>
              <a:spcBef>
                <a:spcPts val="1000"/>
              </a:spcBef>
              <a:spcAft>
                <a:spcPts val="1600"/>
              </a:spcAft>
              <a:buClr>
                <a:schemeClr val="dk1"/>
              </a:buClr>
              <a:buSzPts val="2800"/>
              <a:buNone/>
            </a:pPr>
            <a:endParaRPr/>
          </a:p>
        </p:txBody>
      </p:sp>
      <p:sp>
        <p:nvSpPr>
          <p:cNvPr id="184" name="Google Shape;184;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pic>
        <p:nvPicPr>
          <p:cNvPr id="185" name="Google Shape;185;p25"/>
          <p:cNvPicPr preferRelativeResize="0"/>
          <p:nvPr/>
        </p:nvPicPr>
        <p:blipFill>
          <a:blip r:embed="rId3">
            <a:alphaModFix/>
          </a:blip>
          <a:stretch>
            <a:fillRect/>
          </a:stretch>
        </p:blipFill>
        <p:spPr>
          <a:xfrm>
            <a:off x="844875" y="2322425"/>
            <a:ext cx="7480948" cy="371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Reference</a:t>
            </a:r>
            <a:endParaRPr/>
          </a:p>
        </p:txBody>
      </p:sp>
      <p:sp>
        <p:nvSpPr>
          <p:cNvPr id="191" name="Google Shape;191;p26"/>
          <p:cNvSpPr txBox="1">
            <a:spLocks noGrp="1"/>
          </p:cNvSpPr>
          <p:nvPr>
            <p:ph type="body" idx="1"/>
          </p:nvPr>
        </p:nvSpPr>
        <p:spPr>
          <a:xfrm>
            <a:off x="628650" y="887896"/>
            <a:ext cx="7886700" cy="5468455"/>
          </a:xfrm>
          <a:prstGeom prst="rect">
            <a:avLst/>
          </a:prstGeom>
          <a:noFill/>
          <a:ln>
            <a:noFill/>
          </a:ln>
        </p:spPr>
        <p:txBody>
          <a:bodyPr spcFirstLastPara="1" wrap="square" lIns="91425" tIns="45700" rIns="91425" bIns="45700" anchor="t" anchorCtr="0">
            <a:noAutofit/>
          </a:bodyPr>
          <a:lstStyle/>
          <a:p>
            <a:pPr marL="457200" lvl="0" indent="-419100" algn="l" rtl="0">
              <a:lnSpc>
                <a:spcPct val="90000"/>
              </a:lnSpc>
              <a:spcBef>
                <a:spcPts val="0"/>
              </a:spcBef>
              <a:spcAft>
                <a:spcPts val="0"/>
              </a:spcAft>
              <a:buSzPts val="3000"/>
              <a:buChar char="●"/>
            </a:pPr>
            <a:r>
              <a:rPr lang="en-US" sz="3000"/>
              <a:t>Stack overflow</a:t>
            </a:r>
            <a:endParaRPr sz="3000"/>
          </a:p>
          <a:p>
            <a:pPr marL="457200" lvl="0" indent="-419100" algn="l" rtl="0">
              <a:lnSpc>
                <a:spcPct val="90000"/>
              </a:lnSpc>
              <a:spcBef>
                <a:spcPts val="0"/>
              </a:spcBef>
              <a:spcAft>
                <a:spcPts val="0"/>
              </a:spcAft>
              <a:buSzPts val="3000"/>
              <a:buChar char="●"/>
            </a:pPr>
            <a:r>
              <a:rPr lang="en-US" sz="3000"/>
              <a:t>Texas Instrument website</a:t>
            </a:r>
            <a:endParaRPr sz="3000"/>
          </a:p>
          <a:p>
            <a:pPr marL="457200" lvl="0" indent="-419100" algn="l" rtl="0">
              <a:lnSpc>
                <a:spcPct val="90000"/>
              </a:lnSpc>
              <a:spcBef>
                <a:spcPts val="0"/>
              </a:spcBef>
              <a:spcAft>
                <a:spcPts val="0"/>
              </a:spcAft>
              <a:buSzPts val="3000"/>
              <a:buChar char="●"/>
            </a:pPr>
            <a:r>
              <a:rPr lang="en-US" sz="3000"/>
              <a:t>TI Q&amp;A</a:t>
            </a:r>
            <a:endParaRPr sz="3000"/>
          </a:p>
          <a:p>
            <a:pPr marL="457200" lvl="0" indent="-419100" algn="l" rtl="0">
              <a:lnSpc>
                <a:spcPct val="90000"/>
              </a:lnSpc>
              <a:spcBef>
                <a:spcPts val="0"/>
              </a:spcBef>
              <a:spcAft>
                <a:spcPts val="0"/>
              </a:spcAft>
              <a:buSzPts val="3000"/>
              <a:buChar char="●"/>
            </a:pPr>
            <a:r>
              <a:rPr lang="en-US" sz="3000"/>
              <a:t>CCS resources</a:t>
            </a:r>
            <a:endParaRPr sz="3000"/>
          </a:p>
          <a:p>
            <a:pPr marL="457200" lvl="0" indent="-419100" algn="l" rtl="0">
              <a:lnSpc>
                <a:spcPct val="90000"/>
              </a:lnSpc>
              <a:spcBef>
                <a:spcPts val="0"/>
              </a:spcBef>
              <a:spcAft>
                <a:spcPts val="0"/>
              </a:spcAft>
              <a:buSzPts val="3000"/>
              <a:buChar char="●"/>
            </a:pPr>
            <a:r>
              <a:rPr lang="en-US" sz="3000"/>
              <a:t>CC1350 assignments</a:t>
            </a:r>
            <a:endParaRPr sz="3000"/>
          </a:p>
        </p:txBody>
      </p:sp>
      <p:sp>
        <p:nvSpPr>
          <p:cNvPr id="192" name="Google Shape;192;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Goal</a:t>
            </a:r>
            <a:endParaRPr/>
          </a:p>
        </p:txBody>
      </p:sp>
      <p:sp>
        <p:nvSpPr>
          <p:cNvPr id="104" name="Google Shape;104;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
        <p:nvSpPr>
          <p:cNvPr id="105" name="Google Shape;105;p15"/>
          <p:cNvSpPr txBox="1">
            <a:spLocks noGrp="1"/>
          </p:cNvSpPr>
          <p:nvPr>
            <p:ph type="body" idx="1"/>
          </p:nvPr>
        </p:nvSpPr>
        <p:spPr>
          <a:xfrm>
            <a:off x="628650" y="887896"/>
            <a:ext cx="7886700" cy="5468455"/>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chemeClr val="dk1"/>
              </a:buClr>
              <a:buSzPts val="2400"/>
              <a:buChar char="●"/>
            </a:pPr>
            <a:r>
              <a:rPr lang="en-US" sz="2400" b="1"/>
              <a:t>Main Goal</a:t>
            </a:r>
            <a:endParaRPr sz="2400" b="1"/>
          </a:p>
          <a:p>
            <a:pPr marL="685800" lvl="1" indent="-165100" algn="l" rtl="0">
              <a:lnSpc>
                <a:spcPct val="200000"/>
              </a:lnSpc>
              <a:spcBef>
                <a:spcPts val="500"/>
              </a:spcBef>
              <a:spcAft>
                <a:spcPts val="0"/>
              </a:spcAft>
              <a:buClr>
                <a:schemeClr val="dk1"/>
              </a:buClr>
              <a:buSzPts val="1400"/>
              <a:buFont typeface="Arial"/>
              <a:buChar char="○"/>
            </a:pPr>
            <a:r>
              <a:rPr lang="en-US" sz="1400" i="1">
                <a:latin typeface="Arial"/>
                <a:ea typeface="Arial"/>
                <a:cs typeface="Arial"/>
                <a:sym typeface="Arial"/>
              </a:rPr>
              <a:t>We will be interfacing a sensor to the sensor node and transmit the obtained data using the TI-15.4 stack RF to the co processor.  The BBB collects the data which will display the data and is interfaced with a co-processor which is the CC1350.</a:t>
            </a:r>
            <a:endParaRPr sz="1400">
              <a:latin typeface="Arial"/>
              <a:ea typeface="Arial"/>
              <a:cs typeface="Arial"/>
              <a:sym typeface="Arial"/>
            </a:endParaRPr>
          </a:p>
          <a:p>
            <a:pPr marL="228600" lvl="0" indent="-203200" algn="l" rtl="0">
              <a:lnSpc>
                <a:spcPct val="90000"/>
              </a:lnSpc>
              <a:spcBef>
                <a:spcPts val="1000"/>
              </a:spcBef>
              <a:spcAft>
                <a:spcPts val="0"/>
              </a:spcAft>
              <a:buClr>
                <a:schemeClr val="dk1"/>
              </a:buClr>
              <a:buSzPts val="2400"/>
              <a:buChar char="●"/>
            </a:pPr>
            <a:r>
              <a:rPr lang="en-US" sz="2400" b="1"/>
              <a:t>Objectives</a:t>
            </a:r>
            <a:endParaRPr sz="2400" b="1"/>
          </a:p>
          <a:p>
            <a:pPr marL="685800" lvl="1" indent="-165100" algn="l" rtl="0">
              <a:lnSpc>
                <a:spcPct val="200000"/>
              </a:lnSpc>
              <a:spcBef>
                <a:spcPts val="500"/>
              </a:spcBef>
              <a:spcAft>
                <a:spcPts val="1600"/>
              </a:spcAft>
              <a:buClr>
                <a:schemeClr val="dk1"/>
              </a:buClr>
              <a:buSzPts val="1400"/>
              <a:buChar char="○"/>
            </a:pPr>
            <a:r>
              <a:rPr lang="en-US" sz="1400" i="1">
                <a:latin typeface="Arial"/>
                <a:ea typeface="Arial"/>
                <a:cs typeface="Arial"/>
                <a:sym typeface="Arial"/>
              </a:rPr>
              <a:t>We were able to achieve our goals by interfacing the temperature sensor, which was included in the sensor program that collected the data in Celsius which sends the data to the co-processor which would receive data and send it to the BBB.</a:t>
            </a:r>
            <a:r>
              <a:rPr lang="en-US" sz="1400">
                <a:latin typeface="Arial"/>
                <a:ea typeface="Arial"/>
                <a:cs typeface="Arial"/>
                <a:sym typeface="Arial"/>
              </a:rPr>
              <a:t/>
            </a:r>
            <a:br>
              <a:rPr lang="en-US" sz="1400">
                <a:latin typeface="Arial"/>
                <a:ea typeface="Arial"/>
                <a:cs typeface="Arial"/>
                <a:sym typeface="Arial"/>
              </a:rPr>
            </a:b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Outcome - Accomplishments</a:t>
            </a:r>
            <a:endParaRPr/>
          </a:p>
        </p:txBody>
      </p:sp>
      <p:sp>
        <p:nvSpPr>
          <p:cNvPr id="111" name="Google Shape;111;p16"/>
          <p:cNvSpPr txBox="1">
            <a:spLocks noGrp="1"/>
          </p:cNvSpPr>
          <p:nvPr>
            <p:ph type="body" idx="1"/>
          </p:nvPr>
        </p:nvSpPr>
        <p:spPr>
          <a:xfrm>
            <a:off x="628650" y="887896"/>
            <a:ext cx="7886700" cy="5468455"/>
          </a:xfrm>
          <a:prstGeom prst="rect">
            <a:avLst/>
          </a:prstGeom>
          <a:noFill/>
          <a:ln>
            <a:noFill/>
          </a:ln>
        </p:spPr>
        <p:txBody>
          <a:bodyPr spcFirstLastPara="1" wrap="square" lIns="91425" tIns="45700" rIns="91425" bIns="45700" anchor="t" anchorCtr="0">
            <a:noAutofit/>
          </a:bodyPr>
          <a:lstStyle/>
          <a:p>
            <a:pPr marL="228600" lvl="0" indent="-203200" algn="l" rtl="0">
              <a:lnSpc>
                <a:spcPct val="80000"/>
              </a:lnSpc>
              <a:spcBef>
                <a:spcPts val="0"/>
              </a:spcBef>
              <a:spcAft>
                <a:spcPts val="0"/>
              </a:spcAft>
              <a:buClr>
                <a:schemeClr val="dk1"/>
              </a:buClr>
              <a:buSzPts val="2400"/>
              <a:buChar char="●"/>
            </a:pPr>
            <a:r>
              <a:rPr lang="en-US" sz="2400" b="1"/>
              <a:t>Outcome – result of your project?</a:t>
            </a:r>
            <a:endParaRPr sz="2400" b="1"/>
          </a:p>
          <a:p>
            <a:pPr marL="685800" lvl="1" indent="-165100" algn="l" rtl="0">
              <a:lnSpc>
                <a:spcPct val="200000"/>
              </a:lnSpc>
              <a:spcBef>
                <a:spcPts val="500"/>
              </a:spcBef>
              <a:spcAft>
                <a:spcPts val="0"/>
              </a:spcAft>
              <a:buClr>
                <a:schemeClr val="dk1"/>
              </a:buClr>
              <a:buSzPts val="1400"/>
              <a:buFont typeface="Arial"/>
              <a:buChar char="○"/>
            </a:pPr>
            <a:r>
              <a:rPr lang="en-US" sz="1400" i="1">
                <a:latin typeface="Arial"/>
                <a:ea typeface="Arial"/>
                <a:cs typeface="Arial"/>
                <a:sym typeface="Arial"/>
              </a:rPr>
              <a:t>The outcome of our project was successful. We were able to interface a temperature sensor to the sensor board that had code written for it already. The sensor board then sent that data to the co-processor which would process the data and send it to the BBB. The BBB would then upload the data to an online source to show the temperature. We attempted to try and use Humidity and Lux since those were in the code as well but failed when we didn’t have the sensors to use.</a:t>
            </a:r>
            <a:endParaRPr sz="1400" i="1">
              <a:latin typeface="Arial"/>
              <a:ea typeface="Arial"/>
              <a:cs typeface="Arial"/>
              <a:sym typeface="Arial"/>
            </a:endParaRPr>
          </a:p>
          <a:p>
            <a:pPr marL="685800" lvl="0" indent="0" algn="l" rtl="0">
              <a:lnSpc>
                <a:spcPct val="200000"/>
              </a:lnSpc>
              <a:spcBef>
                <a:spcPts val="500"/>
              </a:spcBef>
              <a:spcAft>
                <a:spcPts val="0"/>
              </a:spcAft>
              <a:buNone/>
            </a:pPr>
            <a:endParaRPr sz="1400" i="1">
              <a:latin typeface="Arial"/>
              <a:ea typeface="Arial"/>
              <a:cs typeface="Arial"/>
              <a:sym typeface="Arial"/>
            </a:endParaRPr>
          </a:p>
          <a:p>
            <a:pPr marL="685800" lvl="1" indent="-165100" algn="l" rtl="0">
              <a:lnSpc>
                <a:spcPct val="200000"/>
              </a:lnSpc>
              <a:spcBef>
                <a:spcPts val="500"/>
              </a:spcBef>
              <a:spcAft>
                <a:spcPts val="1600"/>
              </a:spcAft>
              <a:buClr>
                <a:schemeClr val="dk1"/>
              </a:buClr>
              <a:buSzPts val="1400"/>
              <a:buFont typeface="Arial"/>
              <a:buChar char="○"/>
            </a:pPr>
            <a:r>
              <a:rPr lang="en-US" sz="1400" i="1">
                <a:latin typeface="Arial"/>
                <a:ea typeface="Arial"/>
                <a:cs typeface="Arial"/>
                <a:sym typeface="Arial"/>
              </a:rPr>
              <a:t>This project is endless with the capabilities and in use in that, it can be used for a short term thing to a long term thing.  Transmitting data is very universal with this project.  This can be used for home projects to projects with companies.</a:t>
            </a:r>
            <a:endParaRPr sz="1400">
              <a:latin typeface="Arial"/>
              <a:ea typeface="Arial"/>
              <a:cs typeface="Arial"/>
              <a:sym typeface="Arial"/>
            </a:endParaRPr>
          </a:p>
        </p:txBody>
      </p:sp>
      <p:sp>
        <p:nvSpPr>
          <p:cNvPr id="112" name="Google Shape;11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Components Used in Design</a:t>
            </a:r>
            <a:endParaRPr/>
          </a:p>
        </p:txBody>
      </p:sp>
      <p:sp>
        <p:nvSpPr>
          <p:cNvPr id="118" name="Google Shape;118;p17"/>
          <p:cNvSpPr txBox="1">
            <a:spLocks noGrp="1"/>
          </p:cNvSpPr>
          <p:nvPr>
            <p:ph type="body" idx="1"/>
          </p:nvPr>
        </p:nvSpPr>
        <p:spPr>
          <a:xfrm>
            <a:off x="702025" y="1314650"/>
            <a:ext cx="6996300" cy="3657900"/>
          </a:xfrm>
          <a:prstGeom prst="rect">
            <a:avLst/>
          </a:prstGeom>
          <a:noFill/>
          <a:ln>
            <a:noFill/>
          </a:ln>
        </p:spPr>
        <p:txBody>
          <a:bodyPr spcFirstLastPara="1" wrap="square" lIns="91425" tIns="45700" rIns="91425" bIns="45700" anchor="t" anchorCtr="0">
            <a:noAutofit/>
          </a:bodyPr>
          <a:lstStyle/>
          <a:p>
            <a:pPr marL="228600" lvl="0" indent="-165100" algn="l" rtl="0">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  </a:t>
            </a:r>
            <a:r>
              <a:rPr lang="en-US" sz="1800">
                <a:latin typeface="Arial"/>
                <a:ea typeface="Arial"/>
                <a:cs typeface="Arial"/>
                <a:sym typeface="Arial"/>
              </a:rPr>
              <a:t>We used the BBB and two CC1350 boards. The temperature sensor built in the 1350 board was also used in our project.  </a:t>
            </a:r>
            <a:endParaRPr sz="1800">
              <a:latin typeface="Arial"/>
              <a:ea typeface="Arial"/>
              <a:cs typeface="Arial"/>
              <a:sym typeface="Arial"/>
            </a:endParaRPr>
          </a:p>
          <a:p>
            <a:pPr marL="228600" lvl="0" indent="0" algn="l" rtl="0">
              <a:lnSpc>
                <a:spcPct val="90000"/>
              </a:lnSpc>
              <a:spcBef>
                <a:spcPts val="0"/>
              </a:spcBef>
              <a:spcAft>
                <a:spcPts val="0"/>
              </a:spcAft>
              <a:buNone/>
            </a:pPr>
            <a:endParaRPr sz="1800">
              <a:latin typeface="Arial"/>
              <a:ea typeface="Arial"/>
              <a:cs typeface="Arial"/>
              <a:sym typeface="Arial"/>
            </a:endParaRPr>
          </a:p>
          <a:p>
            <a:pPr marL="228600" lvl="0" indent="-165100" algn="l" rtl="0">
              <a:lnSpc>
                <a:spcPct val="90000"/>
              </a:lnSpc>
              <a:spcBef>
                <a:spcPts val="0"/>
              </a:spcBef>
              <a:spcAft>
                <a:spcPts val="0"/>
              </a:spcAft>
              <a:buClr>
                <a:schemeClr val="dk1"/>
              </a:buClr>
              <a:buSzPts val="1800"/>
              <a:buFont typeface="Arial"/>
              <a:buChar char="●"/>
            </a:pPr>
            <a:r>
              <a:rPr lang="en-US" sz="1800">
                <a:latin typeface="Arial"/>
                <a:ea typeface="Arial"/>
                <a:cs typeface="Arial"/>
                <a:sym typeface="Arial"/>
              </a:rPr>
              <a:t>TI-15.4 collector app was used as our online visualization tool. </a:t>
            </a:r>
            <a:endParaRPr sz="1800">
              <a:latin typeface="Arial"/>
              <a:ea typeface="Arial"/>
              <a:cs typeface="Arial"/>
              <a:sym typeface="Arial"/>
            </a:endParaRPr>
          </a:p>
          <a:p>
            <a:pPr marL="228600" lvl="0" indent="0" algn="l" rtl="0">
              <a:lnSpc>
                <a:spcPct val="90000"/>
              </a:lnSpc>
              <a:spcBef>
                <a:spcPts val="0"/>
              </a:spcBef>
              <a:spcAft>
                <a:spcPts val="0"/>
              </a:spcAft>
              <a:buNone/>
            </a:pPr>
            <a:endParaRPr sz="1800">
              <a:latin typeface="Arial"/>
              <a:ea typeface="Arial"/>
              <a:cs typeface="Arial"/>
              <a:sym typeface="Arial"/>
            </a:endParaRPr>
          </a:p>
          <a:p>
            <a:pPr marL="228600" lvl="0" indent="-165100" algn="l" rtl="0">
              <a:lnSpc>
                <a:spcPct val="90000"/>
              </a:lnSpc>
              <a:spcBef>
                <a:spcPts val="0"/>
              </a:spcBef>
              <a:spcAft>
                <a:spcPts val="0"/>
              </a:spcAft>
              <a:buClr>
                <a:schemeClr val="dk1"/>
              </a:buClr>
              <a:buSzPts val="1800"/>
              <a:buFont typeface="Arial"/>
              <a:buChar char="●"/>
            </a:pPr>
            <a:r>
              <a:rPr lang="en-US" sz="1800">
                <a:latin typeface="Arial"/>
                <a:ea typeface="Arial"/>
                <a:cs typeface="Arial"/>
                <a:sym typeface="Arial"/>
              </a:rPr>
              <a:t>  The data we collected was visualized through the web browser. </a:t>
            </a:r>
            <a:endParaRPr>
              <a:latin typeface="Arial"/>
              <a:ea typeface="Arial"/>
              <a:cs typeface="Arial"/>
              <a:sym typeface="Arial"/>
            </a:endParaRPr>
          </a:p>
        </p:txBody>
      </p:sp>
      <p:sp>
        <p:nvSpPr>
          <p:cNvPr id="119" name="Google Shape;119;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Tools used in Design</a:t>
            </a:r>
            <a:endParaRPr/>
          </a:p>
        </p:txBody>
      </p:sp>
      <p:sp>
        <p:nvSpPr>
          <p:cNvPr id="125" name="Google Shape;125;p18"/>
          <p:cNvSpPr txBox="1">
            <a:spLocks noGrp="1"/>
          </p:cNvSpPr>
          <p:nvPr>
            <p:ph type="body" idx="1"/>
          </p:nvPr>
        </p:nvSpPr>
        <p:spPr>
          <a:xfrm>
            <a:off x="490025" y="1392498"/>
            <a:ext cx="7770600" cy="3218100"/>
          </a:xfrm>
          <a:prstGeom prst="rect">
            <a:avLst/>
          </a:prstGeom>
          <a:noFill/>
          <a:ln>
            <a:noFill/>
          </a:ln>
        </p:spPr>
        <p:txBody>
          <a:bodyPr spcFirstLastPara="1" wrap="square" lIns="91425" tIns="45700" rIns="91425" bIns="45700" anchor="t" anchorCtr="0">
            <a:noAutofit/>
          </a:bodyPr>
          <a:lstStyle/>
          <a:p>
            <a:pPr marL="228600" lvl="0" indent="-228600" algn="l" rtl="0">
              <a:lnSpc>
                <a:spcPct val="200000"/>
              </a:lnSpc>
              <a:spcBef>
                <a:spcPts val="0"/>
              </a:spcBef>
              <a:spcAft>
                <a:spcPts val="0"/>
              </a:spcAft>
              <a:buSzPts val="1800"/>
              <a:buChar char="●"/>
            </a:pPr>
            <a:r>
              <a:rPr lang="en-US" sz="1800">
                <a:latin typeface="Times New Roman"/>
                <a:ea typeface="Times New Roman"/>
                <a:cs typeface="Times New Roman"/>
                <a:sym typeface="Times New Roman"/>
              </a:rPr>
              <a:t>CCS for programming CC1350: </a:t>
            </a:r>
            <a:r>
              <a:rPr lang="en-US" sz="1200" u="sng">
                <a:solidFill>
                  <a:schemeClr val="hlink"/>
                </a:solidFill>
                <a:latin typeface="Times New Roman"/>
                <a:ea typeface="Times New Roman"/>
                <a:cs typeface="Times New Roman"/>
                <a:sym typeface="Times New Roman"/>
                <a:hlinkClick r:id="rId3"/>
              </a:rPr>
              <a:t>http://processors.wiki.ti.com/index.php/Download_CCS</a:t>
            </a:r>
            <a:endParaRPr sz="1200">
              <a:latin typeface="Times New Roman"/>
              <a:ea typeface="Times New Roman"/>
              <a:cs typeface="Times New Roman"/>
              <a:sym typeface="Times New Roman"/>
            </a:endParaRPr>
          </a:p>
          <a:p>
            <a:pPr marL="228600" lvl="0" indent="-228600" algn="l" rtl="0">
              <a:lnSpc>
                <a:spcPct val="200000"/>
              </a:lnSpc>
              <a:spcBef>
                <a:spcPts val="0"/>
              </a:spcBef>
              <a:spcAft>
                <a:spcPts val="0"/>
              </a:spcAft>
              <a:buSzPts val="1800"/>
              <a:buChar char="●"/>
            </a:pPr>
            <a:r>
              <a:rPr lang="en-US" sz="1800">
                <a:latin typeface="Times New Roman"/>
                <a:ea typeface="Times New Roman"/>
                <a:cs typeface="Times New Roman"/>
                <a:sym typeface="Times New Roman"/>
              </a:rPr>
              <a:t>Uniflash: </a:t>
            </a:r>
            <a:r>
              <a:rPr lang="en-US" sz="1200" u="sng">
                <a:solidFill>
                  <a:schemeClr val="hlink"/>
                </a:solidFill>
                <a:latin typeface="Times New Roman"/>
                <a:ea typeface="Times New Roman"/>
                <a:cs typeface="Times New Roman"/>
                <a:sym typeface="Times New Roman"/>
                <a:hlinkClick r:id="rId4"/>
              </a:rPr>
              <a:t>http://www.ti.com/tool/uniflash</a:t>
            </a:r>
            <a:endParaRPr sz="1200">
              <a:latin typeface="Times New Roman"/>
              <a:ea typeface="Times New Roman"/>
              <a:cs typeface="Times New Roman"/>
              <a:sym typeface="Times New Roman"/>
            </a:endParaRPr>
          </a:p>
          <a:p>
            <a:pPr marL="228600" lvl="0" indent="-228600" algn="l" rtl="0">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Linux am335x-evm: </a:t>
            </a:r>
            <a:r>
              <a:rPr lang="en-US" sz="1200" u="sng">
                <a:solidFill>
                  <a:schemeClr val="hlink"/>
                </a:solidFill>
                <a:latin typeface="Times New Roman"/>
                <a:ea typeface="Times New Roman"/>
                <a:cs typeface="Times New Roman"/>
                <a:sym typeface="Times New Roman"/>
                <a:hlinkClick r:id="rId5"/>
              </a:rPr>
              <a:t>http://software-dl.ti.com/processor-sdk-linux/esd/AM335X/latest/index_FDS.html</a:t>
            </a:r>
            <a:endParaRPr sz="1200">
              <a:latin typeface="Times New Roman"/>
              <a:ea typeface="Times New Roman"/>
              <a:cs typeface="Times New Roman"/>
              <a:sym typeface="Times New Roman"/>
            </a:endParaRPr>
          </a:p>
          <a:p>
            <a:pPr marL="228600" lvl="0" indent="0" algn="l" rtl="0">
              <a:lnSpc>
                <a:spcPct val="200000"/>
              </a:lnSpc>
              <a:spcBef>
                <a:spcPts val="0"/>
              </a:spcBef>
              <a:spcAft>
                <a:spcPts val="0"/>
              </a:spcAft>
              <a:buNone/>
            </a:pPr>
            <a:endParaRPr sz="1800">
              <a:latin typeface="Times New Roman"/>
              <a:ea typeface="Times New Roman"/>
              <a:cs typeface="Times New Roman"/>
              <a:sym typeface="Times New Roman"/>
            </a:endParaRPr>
          </a:p>
          <a:p>
            <a:pPr marL="228600" lvl="0" indent="0" algn="l" rtl="0">
              <a:spcBef>
                <a:spcPts val="0"/>
              </a:spcBef>
              <a:spcAft>
                <a:spcPts val="0"/>
              </a:spcAft>
              <a:buNone/>
            </a:pPr>
            <a:endParaRPr/>
          </a:p>
          <a:p>
            <a:pPr marL="228600" lvl="0" indent="0" algn="l" rtl="0">
              <a:spcBef>
                <a:spcPts val="0"/>
              </a:spcBef>
              <a:spcAft>
                <a:spcPts val="0"/>
              </a:spcAft>
              <a:buNone/>
            </a:pPr>
            <a:endParaRPr/>
          </a:p>
          <a:p>
            <a:pPr marL="228600" lvl="0" indent="-50800" algn="l" rtl="0">
              <a:lnSpc>
                <a:spcPct val="90000"/>
              </a:lnSpc>
              <a:spcBef>
                <a:spcPts val="1000"/>
              </a:spcBef>
              <a:spcAft>
                <a:spcPts val="1600"/>
              </a:spcAft>
              <a:buClr>
                <a:schemeClr val="dk1"/>
              </a:buClr>
              <a:buSzPts val="2800"/>
              <a:buNone/>
            </a:pPr>
            <a:endParaRPr/>
          </a:p>
        </p:txBody>
      </p:sp>
      <p:sp>
        <p:nvSpPr>
          <p:cNvPr id="126" name="Google Shape;12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Schematics</a:t>
            </a:r>
            <a:endParaRPr/>
          </a:p>
        </p:txBody>
      </p:sp>
      <p:sp>
        <p:nvSpPr>
          <p:cNvPr id="132" name="Google Shape;132;p19"/>
          <p:cNvSpPr txBox="1">
            <a:spLocks noGrp="1"/>
          </p:cNvSpPr>
          <p:nvPr>
            <p:ph type="body" idx="1"/>
          </p:nvPr>
        </p:nvSpPr>
        <p:spPr>
          <a:xfrm>
            <a:off x="628650" y="887896"/>
            <a:ext cx="7867280" cy="5495149"/>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1600"/>
              </a:spcAft>
              <a:buClr>
                <a:schemeClr val="dk1"/>
              </a:buClr>
              <a:buSzPts val="2800"/>
              <a:buNone/>
            </a:pPr>
            <a:endParaRPr/>
          </a:p>
        </p:txBody>
      </p:sp>
      <p:sp>
        <p:nvSpPr>
          <p:cNvPr id="133" name="Google Shape;133;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pic>
        <p:nvPicPr>
          <p:cNvPr id="134" name="Google Shape;134;p19"/>
          <p:cNvPicPr preferRelativeResize="0"/>
          <p:nvPr/>
        </p:nvPicPr>
        <p:blipFill>
          <a:blip r:embed="rId3">
            <a:alphaModFix/>
          </a:blip>
          <a:stretch>
            <a:fillRect/>
          </a:stretch>
        </p:blipFill>
        <p:spPr>
          <a:xfrm>
            <a:off x="2451050" y="975924"/>
            <a:ext cx="4356100" cy="4906175"/>
          </a:xfrm>
          <a:prstGeom prst="rect">
            <a:avLst/>
          </a:prstGeom>
          <a:noFill/>
          <a:ln>
            <a:noFill/>
          </a:ln>
        </p:spPr>
      </p:pic>
      <p:sp>
        <p:nvSpPr>
          <p:cNvPr id="135" name="Google Shape;135;p19"/>
          <p:cNvSpPr txBox="1"/>
          <p:nvPr/>
        </p:nvSpPr>
        <p:spPr>
          <a:xfrm>
            <a:off x="5463575" y="5217300"/>
            <a:ext cx="538200" cy="4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p:nvPr/>
        </p:nvSpPr>
        <p:spPr>
          <a:xfrm>
            <a:off x="5488025" y="5217300"/>
            <a:ext cx="587100" cy="456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5414625" y="5331600"/>
            <a:ext cx="8562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Power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28650" y="139839"/>
            <a:ext cx="7886700" cy="62878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Pre-requisites used in Design</a:t>
            </a:r>
            <a:endParaRPr/>
          </a:p>
        </p:txBody>
      </p:sp>
      <p:sp>
        <p:nvSpPr>
          <p:cNvPr id="143" name="Google Shape;143;p20"/>
          <p:cNvSpPr txBox="1">
            <a:spLocks noGrp="1"/>
          </p:cNvSpPr>
          <p:nvPr>
            <p:ph type="body" idx="1"/>
          </p:nvPr>
        </p:nvSpPr>
        <p:spPr>
          <a:xfrm>
            <a:off x="628650" y="928671"/>
            <a:ext cx="7886700" cy="5468400"/>
          </a:xfrm>
          <a:prstGeom prst="rect">
            <a:avLst/>
          </a:prstGeom>
          <a:noFill/>
          <a:ln>
            <a:noFill/>
          </a:ln>
        </p:spPr>
        <p:txBody>
          <a:bodyPr spcFirstLastPara="1" wrap="square" lIns="91425" tIns="45700" rIns="91425" bIns="45700" anchor="t" anchorCtr="0">
            <a:noAutofit/>
          </a:bodyPr>
          <a:lstStyle/>
          <a:p>
            <a:pPr marL="228600" lvl="0" indent="-203200" algn="l" rtl="0">
              <a:lnSpc>
                <a:spcPct val="90000"/>
              </a:lnSpc>
              <a:spcBef>
                <a:spcPts val="0"/>
              </a:spcBef>
              <a:spcAft>
                <a:spcPts val="0"/>
              </a:spcAft>
              <a:buClr>
                <a:srgbClr val="000000"/>
              </a:buClr>
              <a:buSzPts val="2400"/>
              <a:buChar char="●"/>
            </a:pPr>
            <a:r>
              <a:rPr lang="en-US" sz="2400">
                <a:solidFill>
                  <a:srgbClr val="000000"/>
                </a:solidFill>
              </a:rPr>
              <a:t>Prerequisites</a:t>
            </a:r>
            <a:endParaRPr sz="2400">
              <a:solidFill>
                <a:srgbClr val="000000"/>
              </a:solidFill>
            </a:endParaRPr>
          </a:p>
          <a:p>
            <a:pPr marL="685800" lvl="1" indent="-266700" algn="l" rtl="0">
              <a:lnSpc>
                <a:spcPct val="90000"/>
              </a:lnSpc>
              <a:spcBef>
                <a:spcPts val="0"/>
              </a:spcBef>
              <a:spcAft>
                <a:spcPts val="0"/>
              </a:spcAft>
              <a:buClr>
                <a:srgbClr val="000000"/>
              </a:buClr>
              <a:buSzPts val="2400"/>
              <a:buChar char="○"/>
            </a:pPr>
            <a:r>
              <a:rPr lang="en-US" sz="2400">
                <a:solidFill>
                  <a:srgbClr val="000000"/>
                </a:solidFill>
              </a:rPr>
              <a:t>Virtual box Linux 14.04, 2 x CC1350 Launch Pads, BBB, Host PC</a:t>
            </a:r>
            <a:endParaRPr/>
          </a:p>
          <a:p>
            <a:pPr marL="228600" lvl="0" indent="-50800" algn="l" rtl="0">
              <a:lnSpc>
                <a:spcPct val="90000"/>
              </a:lnSpc>
              <a:spcBef>
                <a:spcPts val="1000"/>
              </a:spcBef>
              <a:spcAft>
                <a:spcPts val="0"/>
              </a:spcAft>
              <a:buClr>
                <a:schemeClr val="dk1"/>
              </a:buClr>
              <a:buSzPts val="2800"/>
              <a:buNone/>
            </a:pPr>
            <a:endParaRPr/>
          </a:p>
          <a:p>
            <a:pPr marL="228600" lvl="0" indent="-203200" algn="l" rtl="0">
              <a:lnSpc>
                <a:spcPct val="90000"/>
              </a:lnSpc>
              <a:spcBef>
                <a:spcPts val="1000"/>
              </a:spcBef>
              <a:spcAft>
                <a:spcPts val="0"/>
              </a:spcAft>
              <a:buClr>
                <a:srgbClr val="000000"/>
              </a:buClr>
              <a:buSzPts val="2400"/>
              <a:buChar char="●"/>
            </a:pPr>
            <a:r>
              <a:rPr lang="en-US" sz="2400">
                <a:solidFill>
                  <a:srgbClr val="000000"/>
                </a:solidFill>
              </a:rPr>
              <a:t>Commands to install prerequisites</a:t>
            </a:r>
            <a:endParaRPr sz="2400">
              <a:solidFill>
                <a:srgbClr val="000000"/>
              </a:solidFill>
            </a:endParaRPr>
          </a:p>
          <a:p>
            <a:pPr marL="685800" lvl="1" indent="-190500" algn="l" rtl="0">
              <a:lnSpc>
                <a:spcPct val="90000"/>
              </a:lnSpc>
              <a:spcBef>
                <a:spcPts val="500"/>
              </a:spcBef>
              <a:spcAft>
                <a:spcPts val="0"/>
              </a:spcAft>
              <a:buClr>
                <a:srgbClr val="000000"/>
              </a:buClr>
              <a:buSzPts val="1800"/>
              <a:buChar char="○"/>
            </a:pPr>
            <a:r>
              <a:rPr lang="en-US" sz="1800">
                <a:solidFill>
                  <a:srgbClr val="000000"/>
                </a:solidFill>
              </a:rPr>
              <a:t>$ sudo apt-get instal …   (or)</a:t>
            </a:r>
            <a:endParaRPr sz="1800">
              <a:solidFill>
                <a:srgbClr val="000000"/>
              </a:solidFill>
            </a:endParaRPr>
          </a:p>
          <a:p>
            <a:pPr marL="685800" lvl="1" indent="-190500" algn="l" rtl="0">
              <a:lnSpc>
                <a:spcPct val="90000"/>
              </a:lnSpc>
              <a:spcBef>
                <a:spcPts val="500"/>
              </a:spcBef>
              <a:spcAft>
                <a:spcPts val="0"/>
              </a:spcAft>
              <a:buClr>
                <a:srgbClr val="000000"/>
              </a:buClr>
              <a:buSzPts val="1800"/>
              <a:buChar char="○"/>
            </a:pPr>
            <a:r>
              <a:rPr lang="en-US" sz="1800">
                <a:solidFill>
                  <a:srgbClr val="000000"/>
                </a:solidFill>
              </a:rPr>
              <a:t>$ git clone .... (install from src)</a:t>
            </a:r>
            <a:endParaRPr sz="1800">
              <a:solidFill>
                <a:srgbClr val="000000"/>
              </a:solidFill>
            </a:endParaRPr>
          </a:p>
          <a:p>
            <a:pPr marL="685800" lvl="1" indent="-228600" algn="l" rtl="0">
              <a:spcBef>
                <a:spcPts val="160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ssh root@ip address</a:t>
            </a:r>
            <a:endParaRPr sz="1800">
              <a:solidFill>
                <a:srgbClr val="000000"/>
              </a:solidFill>
              <a:latin typeface="Times New Roman"/>
              <a:ea typeface="Times New Roman"/>
              <a:cs typeface="Times New Roman"/>
              <a:sym typeface="Times New Roman"/>
            </a:endParaRPr>
          </a:p>
          <a:p>
            <a:pPr marL="685800" lvl="1" indent="-228600" algn="l" rtl="0">
              <a:spcBef>
                <a:spcPts val="0"/>
              </a:spcBef>
              <a:spcAft>
                <a:spcPts val="0"/>
              </a:spcAft>
              <a:buSzPts val="1800"/>
              <a:buFont typeface="Times New Roman"/>
              <a:buChar char="○"/>
            </a:pPr>
            <a:r>
              <a:rPr lang="en-US" sz="1800">
                <a:solidFill>
                  <a:srgbClr val="000000"/>
                </a:solidFill>
                <a:latin typeface="Times New Roman"/>
                <a:ea typeface="Times New Roman"/>
                <a:cs typeface="Times New Roman"/>
                <a:sym typeface="Times New Roman"/>
              </a:rPr>
              <a:t>scp bbb_prebuilt.tar.gz root@&lt;bbb-ip-address&gt;:/home/root/  (copies file to PI</a:t>
            </a:r>
            <a:endParaRPr sz="1800">
              <a:solidFill>
                <a:srgbClr val="000000"/>
              </a:solidFill>
              <a:latin typeface="Times New Roman"/>
              <a:ea typeface="Times New Roman"/>
              <a:cs typeface="Times New Roman"/>
              <a:sym typeface="Times New Roman"/>
            </a:endParaRPr>
          </a:p>
          <a:p>
            <a:pPr marL="685800" lvl="1" indent="-228600" algn="l" rtl="0">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./run_demo.sh</a:t>
            </a:r>
            <a:endParaRPr sz="1800">
              <a:solidFill>
                <a:srgbClr val="000000"/>
              </a:solidFill>
              <a:latin typeface="Times New Roman"/>
              <a:ea typeface="Times New Roman"/>
              <a:cs typeface="Times New Roman"/>
              <a:sym typeface="Times New Roman"/>
            </a:endParaRPr>
          </a:p>
          <a:p>
            <a:pPr marL="685800" lvl="1" indent="-228600" algn="l" rtl="0">
              <a:spcBef>
                <a:spcPts val="0"/>
              </a:spcBef>
              <a:spcAft>
                <a:spcPts val="0"/>
              </a:spcAft>
              <a:buClr>
                <a:srgbClr val="000000"/>
              </a:buClr>
              <a:buSzPts val="1800"/>
              <a:buFont typeface="Times New Roman"/>
              <a:buChar char="○"/>
            </a:pPr>
            <a:r>
              <a:rPr lang="en-US" sz="1800">
                <a:solidFill>
                  <a:srgbClr val="000000"/>
                </a:solidFill>
                <a:latin typeface="Times New Roman"/>
                <a:ea typeface="Times New Roman"/>
                <a:cs typeface="Times New Roman"/>
                <a:sym typeface="Times New Roman"/>
              </a:rPr>
              <a:t>tar -xzf bb_prebuilt.tar.gz</a:t>
            </a:r>
            <a:endParaRPr sz="1800">
              <a:solidFill>
                <a:srgbClr val="000000"/>
              </a:solidFill>
              <a:latin typeface="Times New Roman"/>
              <a:ea typeface="Times New Roman"/>
              <a:cs typeface="Times New Roman"/>
              <a:sym typeface="Times New Roman"/>
            </a:endParaRPr>
          </a:p>
          <a:p>
            <a:pPr marL="685800" lvl="0" indent="0" algn="l" rtl="0">
              <a:lnSpc>
                <a:spcPct val="90000"/>
              </a:lnSpc>
              <a:spcBef>
                <a:spcPts val="500"/>
              </a:spcBef>
              <a:spcAft>
                <a:spcPts val="1600"/>
              </a:spcAft>
              <a:buNone/>
            </a:pPr>
            <a:endParaRPr sz="1800">
              <a:solidFill>
                <a:srgbClr val="000000"/>
              </a:solidFill>
            </a:endParaRPr>
          </a:p>
        </p:txBody>
      </p:sp>
      <p:sp>
        <p:nvSpPr>
          <p:cNvPr id="144" name="Google Shape;144;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628650" y="139839"/>
            <a:ext cx="7886700" cy="628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Clr>
                <a:schemeClr val="dk1"/>
              </a:buClr>
              <a:buSzPts val="1100"/>
              <a:buFont typeface="Arial"/>
              <a:buNone/>
            </a:pPr>
            <a:endParaRPr sz="2800"/>
          </a:p>
          <a:p>
            <a:pPr marL="0" lvl="0" indent="0" algn="l" rtl="0">
              <a:spcBef>
                <a:spcPts val="1000"/>
              </a:spcBef>
              <a:spcAft>
                <a:spcPts val="0"/>
              </a:spcAft>
              <a:buClr>
                <a:srgbClr val="000000"/>
              </a:buClr>
              <a:buSzPts val="1100"/>
              <a:buFont typeface="Arial"/>
              <a:buNone/>
            </a:pPr>
            <a:r>
              <a:rPr lang="en-US"/>
              <a:t>C</a:t>
            </a:r>
            <a:r>
              <a:rPr lang="en-US" sz="2800"/>
              <a:t>oprocessor and Sensor  </a:t>
            </a:r>
            <a:endParaRPr sz="2800"/>
          </a:p>
          <a:p>
            <a:pPr marL="0" lvl="0" indent="0" algn="l" rtl="0">
              <a:spcBef>
                <a:spcPts val="0"/>
              </a:spcBef>
              <a:spcAft>
                <a:spcPts val="0"/>
              </a:spcAft>
              <a:buNone/>
            </a:pPr>
            <a:endParaRPr/>
          </a:p>
        </p:txBody>
      </p:sp>
      <p:sp>
        <p:nvSpPr>
          <p:cNvPr id="151" name="Google Shape;151;p21"/>
          <p:cNvSpPr txBox="1">
            <a:spLocks noGrp="1"/>
          </p:cNvSpPr>
          <p:nvPr>
            <p:ph type="body" idx="1"/>
          </p:nvPr>
        </p:nvSpPr>
        <p:spPr>
          <a:xfrm>
            <a:off x="628650" y="907921"/>
            <a:ext cx="7886700" cy="5468400"/>
          </a:xfrm>
          <a:prstGeom prst="rect">
            <a:avLst/>
          </a:prstGeom>
        </p:spPr>
        <p:txBody>
          <a:bodyPr spcFirstLastPara="1" wrap="square" lIns="91425" tIns="45700" rIns="91425" bIns="45700" anchor="t" anchorCtr="0">
            <a:noAutofit/>
          </a:bodyPr>
          <a:lstStyle/>
          <a:p>
            <a:pPr marL="457200" lvl="0" indent="-342900" algn="l" rtl="0">
              <a:spcBef>
                <a:spcPts val="1000"/>
              </a:spcBef>
              <a:spcAft>
                <a:spcPts val="0"/>
              </a:spcAft>
              <a:buSzPts val="1800"/>
              <a:buChar char="●"/>
            </a:pPr>
            <a:r>
              <a:rPr lang="en-US"/>
              <a:t>Flashing Coprocessor and Sensor  </a:t>
            </a:r>
            <a:endParaRPr/>
          </a:p>
        </p:txBody>
      </p:sp>
      <p:pic>
        <p:nvPicPr>
          <p:cNvPr id="152" name="Google Shape;152;p21"/>
          <p:cNvPicPr preferRelativeResize="0"/>
          <p:nvPr/>
        </p:nvPicPr>
        <p:blipFill>
          <a:blip r:embed="rId3">
            <a:alphaModFix/>
          </a:blip>
          <a:stretch>
            <a:fillRect/>
          </a:stretch>
        </p:blipFill>
        <p:spPr>
          <a:xfrm>
            <a:off x="675425" y="1425100"/>
            <a:ext cx="3698474" cy="4835800"/>
          </a:xfrm>
          <a:prstGeom prst="rect">
            <a:avLst/>
          </a:prstGeom>
          <a:noFill/>
          <a:ln>
            <a:noFill/>
          </a:ln>
        </p:spPr>
      </p:pic>
      <p:pic>
        <p:nvPicPr>
          <p:cNvPr id="153" name="Google Shape;153;p21"/>
          <p:cNvPicPr preferRelativeResize="0"/>
          <p:nvPr/>
        </p:nvPicPr>
        <p:blipFill>
          <a:blip r:embed="rId4">
            <a:alphaModFix/>
          </a:blip>
          <a:stretch>
            <a:fillRect/>
          </a:stretch>
        </p:blipFill>
        <p:spPr>
          <a:xfrm>
            <a:off x="4807950" y="1425100"/>
            <a:ext cx="3903800" cy="480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628650" y="139839"/>
            <a:ext cx="7886700" cy="628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959"/>
              <a:buFont typeface="Avenir"/>
              <a:buNone/>
            </a:pPr>
            <a:r>
              <a:rPr lang="en-US" sz="3959"/>
              <a:t>Implementation Details</a:t>
            </a:r>
            <a:endParaRPr/>
          </a:p>
        </p:txBody>
      </p:sp>
      <p:sp>
        <p:nvSpPr>
          <p:cNvPr id="159" name="Google Shape;159;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CpE403 Advanced Embedded Systems</a:t>
            </a:r>
            <a:endParaRPr/>
          </a:p>
        </p:txBody>
      </p:sp>
      <p:pic>
        <p:nvPicPr>
          <p:cNvPr id="160" name="Google Shape;160;p22"/>
          <p:cNvPicPr preferRelativeResize="0">
            <a:picLocks noGrp="1"/>
          </p:cNvPicPr>
          <p:nvPr>
            <p:ph type="body" idx="1"/>
          </p:nvPr>
        </p:nvPicPr>
        <p:blipFill rotWithShape="1">
          <a:blip r:embed="rId3">
            <a:alphaModFix/>
          </a:blip>
          <a:srcRect t="11699"/>
          <a:stretch/>
        </p:blipFill>
        <p:spPr>
          <a:xfrm>
            <a:off x="329400" y="3113425"/>
            <a:ext cx="4454700" cy="1817100"/>
          </a:xfrm>
          <a:prstGeom prst="rect">
            <a:avLst/>
          </a:prstGeom>
          <a:noFill/>
          <a:ln>
            <a:noFill/>
          </a:ln>
        </p:spPr>
      </p:pic>
      <p:pic>
        <p:nvPicPr>
          <p:cNvPr id="161" name="Google Shape;161;p22"/>
          <p:cNvPicPr preferRelativeResize="0"/>
          <p:nvPr/>
        </p:nvPicPr>
        <p:blipFill rotWithShape="1">
          <a:blip r:embed="rId4">
            <a:alphaModFix/>
          </a:blip>
          <a:srcRect/>
          <a:stretch/>
        </p:blipFill>
        <p:spPr>
          <a:xfrm>
            <a:off x="5043150" y="934875"/>
            <a:ext cx="3837324" cy="5255249"/>
          </a:xfrm>
          <a:prstGeom prst="rect">
            <a:avLst/>
          </a:prstGeom>
          <a:noFill/>
          <a:ln>
            <a:noFill/>
          </a:ln>
        </p:spPr>
      </p:pic>
      <p:sp>
        <p:nvSpPr>
          <p:cNvPr id="162" name="Google Shape;162;p22"/>
          <p:cNvSpPr txBox="1"/>
          <p:nvPr/>
        </p:nvSpPr>
        <p:spPr>
          <a:xfrm>
            <a:off x="755700" y="1511400"/>
            <a:ext cx="3602100" cy="1917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a:t>Used Uniflash to load the hex files onto to our launchpads.</a:t>
            </a:r>
            <a:endParaRPr/>
          </a:p>
          <a:p>
            <a:pPr marL="457200" lvl="0" indent="-317500" algn="l" rtl="0">
              <a:spcBef>
                <a:spcPts val="0"/>
              </a:spcBef>
              <a:spcAft>
                <a:spcPts val="0"/>
              </a:spcAft>
              <a:buSzPts val="1400"/>
              <a:buChar char="-"/>
            </a:pPr>
            <a:r>
              <a:rPr lang="en-US"/>
              <a:t>Burnt a linux am335x-evm image on an SD card using Etcher </a:t>
            </a:r>
            <a:endParaRPr/>
          </a:p>
          <a:p>
            <a:pPr marL="457200" lvl="0" indent="-317500" algn="l" rtl="0">
              <a:spcBef>
                <a:spcPts val="0"/>
              </a:spcBef>
              <a:spcAft>
                <a:spcPts val="0"/>
              </a:spcAft>
              <a:buSzPts val="1400"/>
              <a:buChar char="-"/>
            </a:pPr>
            <a:r>
              <a:rPr lang="en-US"/>
              <a:t>Sent (“scp”) ziped prebuilt from linux on to to BBB and extracted in root </a:t>
            </a: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Words>
  <Application>Microsoft Office PowerPoint</Application>
  <PresentationFormat>On-screen Show (4:3)</PresentationFormat>
  <Paragraphs>71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Raleway</vt:lpstr>
      <vt:lpstr>Avenir</vt:lpstr>
      <vt:lpstr>Calibri</vt:lpstr>
      <vt:lpstr>Lato</vt:lpstr>
      <vt:lpstr>Times New Roman</vt:lpstr>
      <vt:lpstr>Streamline</vt:lpstr>
      <vt:lpstr>CpE 403 Final Project</vt:lpstr>
      <vt:lpstr>Goal</vt:lpstr>
      <vt:lpstr>Outcome - Accomplishments</vt:lpstr>
      <vt:lpstr>Components Used in Design</vt:lpstr>
      <vt:lpstr>Tools used in Design</vt:lpstr>
      <vt:lpstr>Schematics</vt:lpstr>
      <vt:lpstr>Pre-requisites used in Design</vt:lpstr>
      <vt:lpstr> Coprocessor and Sensor   </vt:lpstr>
      <vt:lpstr>Implementation Details</vt:lpstr>
      <vt:lpstr>Actual project set-up</vt:lpstr>
      <vt:lpstr>Demo</vt:lpstr>
      <vt:lpstr>Results and Conclusions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403 Final Project</dc:title>
  <dc:creator>MelRaganit</dc:creator>
  <cp:lastModifiedBy>Estellar Raganit</cp:lastModifiedBy>
  <cp:revision>1</cp:revision>
  <dcterms:modified xsi:type="dcterms:W3CDTF">2018-12-13T08:33:07Z</dcterms:modified>
</cp:coreProperties>
</file>