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19"/>
  </p:notesMasterIdLst>
  <p:sldIdLst>
    <p:sldId id="266" r:id="rId3"/>
    <p:sldId id="256" r:id="rId4"/>
    <p:sldId id="268" r:id="rId5"/>
    <p:sldId id="269" r:id="rId6"/>
    <p:sldId id="300" r:id="rId7"/>
    <p:sldId id="302" r:id="rId8"/>
    <p:sldId id="271" r:id="rId9"/>
    <p:sldId id="301" r:id="rId10"/>
    <p:sldId id="274" r:id="rId11"/>
    <p:sldId id="273" r:id="rId12"/>
    <p:sldId id="279" r:id="rId13"/>
    <p:sldId id="303" r:id="rId14"/>
    <p:sldId id="281" r:id="rId15"/>
    <p:sldId id="299" r:id="rId16"/>
    <p:sldId id="286" r:id="rId17"/>
    <p:sldId id="29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A57"/>
    <a:srgbClr val="7A7A79"/>
    <a:srgbClr val="700E57"/>
    <a:srgbClr val="EB439B"/>
    <a:srgbClr val="939392"/>
    <a:srgbClr val="F1C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2292" autoAdjust="0"/>
  </p:normalViewPr>
  <p:slideViewPr>
    <p:cSldViewPr snapToGrid="0">
      <p:cViewPr varScale="1">
        <p:scale>
          <a:sx n="88" d="100"/>
          <a:sy n="88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D0800-DA6B-4B1D-A55D-CF2010290DE5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B6B9E-EE85-4397-96E0-CF705222A0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31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la partie définition, c’est un POC mais en projet, on aimerait aussi</a:t>
            </a:r>
            <a:r>
              <a:rPr lang="fr-FR" baseline="0" dirty="0" smtClean="0"/>
              <a:t> créer des secteurs dans Rennes et faire en sorte que des personnes ne voient pas toute la data : comment ça se ferait dans le projet (sans l’implémenter dans le POC)? Est-ce que c’est gratuit?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B6B9E-EE85-4397-96E0-CF705222A03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23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27;p54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766120"/>
            <a:ext cx="4217774" cy="59147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28;p54"/>
          <p:cNvSpPr/>
          <p:nvPr/>
        </p:nvSpPr>
        <p:spPr>
          <a:xfrm>
            <a:off x="0" y="766120"/>
            <a:ext cx="4213779" cy="5921600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1" hasCustomPrompt="1"/>
          </p:nvPr>
        </p:nvSpPr>
        <p:spPr>
          <a:xfrm>
            <a:off x="4799749" y="2092726"/>
            <a:ext cx="798959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7" name="Espace réservé du texte 63"/>
          <p:cNvSpPr>
            <a:spLocks noGrp="1"/>
          </p:cNvSpPr>
          <p:nvPr>
            <p:ph type="body" sz="quarter" idx="13" hasCustomPrompt="1"/>
          </p:nvPr>
        </p:nvSpPr>
        <p:spPr>
          <a:xfrm>
            <a:off x="4831829" y="2808602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9" name="Espace réservé du texte 63"/>
          <p:cNvSpPr>
            <a:spLocks noGrp="1"/>
          </p:cNvSpPr>
          <p:nvPr>
            <p:ph type="body" sz="quarter" idx="15" hasCustomPrompt="1"/>
          </p:nvPr>
        </p:nvSpPr>
        <p:spPr>
          <a:xfrm>
            <a:off x="4831829" y="3536510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3" name="Espace réservé du texte 63"/>
          <p:cNvSpPr>
            <a:spLocks noGrp="1"/>
          </p:cNvSpPr>
          <p:nvPr>
            <p:ph type="body" sz="quarter" idx="17" hasCustomPrompt="1"/>
          </p:nvPr>
        </p:nvSpPr>
        <p:spPr>
          <a:xfrm>
            <a:off x="4831831" y="4263574"/>
            <a:ext cx="798959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5" name="Espace réservé du texte 63"/>
          <p:cNvSpPr>
            <a:spLocks noGrp="1"/>
          </p:cNvSpPr>
          <p:nvPr>
            <p:ph type="body" sz="quarter" idx="19" hasCustomPrompt="1"/>
          </p:nvPr>
        </p:nvSpPr>
        <p:spPr>
          <a:xfrm>
            <a:off x="4863913" y="4967418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77" name="Espace réservé du texte 63"/>
          <p:cNvSpPr>
            <a:spLocks noGrp="1"/>
          </p:cNvSpPr>
          <p:nvPr>
            <p:ph type="body" sz="quarter" idx="21" hasCustomPrompt="1"/>
          </p:nvPr>
        </p:nvSpPr>
        <p:spPr>
          <a:xfrm>
            <a:off x="4863913" y="5647198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7" name="Espace réservé du texte 61"/>
          <p:cNvSpPr>
            <a:spLocks noGrp="1"/>
          </p:cNvSpPr>
          <p:nvPr>
            <p:ph type="body" sz="quarter" idx="10" hasCustomPrompt="1"/>
          </p:nvPr>
        </p:nvSpPr>
        <p:spPr>
          <a:xfrm>
            <a:off x="5751080" y="2092726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1</a:t>
            </a:r>
            <a:endParaRPr lang="fr-FR" dirty="0"/>
          </a:p>
        </p:txBody>
      </p:sp>
      <p:sp>
        <p:nvSpPr>
          <p:cNvPr id="18" name="Espace réservé du texte 61"/>
          <p:cNvSpPr>
            <a:spLocks noGrp="1"/>
          </p:cNvSpPr>
          <p:nvPr>
            <p:ph type="body" sz="quarter" idx="12" hasCustomPrompt="1"/>
          </p:nvPr>
        </p:nvSpPr>
        <p:spPr>
          <a:xfrm>
            <a:off x="5783164" y="2802587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  <p:sp>
        <p:nvSpPr>
          <p:cNvPr id="19" name="Espace réservé du texte 61"/>
          <p:cNvSpPr>
            <a:spLocks noGrp="1"/>
          </p:cNvSpPr>
          <p:nvPr>
            <p:ph type="body" sz="quarter" idx="16" hasCustomPrompt="1"/>
          </p:nvPr>
        </p:nvSpPr>
        <p:spPr>
          <a:xfrm>
            <a:off x="5783164" y="4263574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4</a:t>
            </a:r>
            <a:endParaRPr lang="fr-FR" dirty="0"/>
          </a:p>
        </p:txBody>
      </p:sp>
      <p:sp>
        <p:nvSpPr>
          <p:cNvPr id="20" name="Espace réservé du texte 61"/>
          <p:cNvSpPr>
            <a:spLocks noGrp="1"/>
          </p:cNvSpPr>
          <p:nvPr>
            <p:ph type="body" sz="quarter" idx="18" hasCustomPrompt="1"/>
          </p:nvPr>
        </p:nvSpPr>
        <p:spPr>
          <a:xfrm>
            <a:off x="5815248" y="4973435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5</a:t>
            </a:r>
            <a:endParaRPr lang="fr-FR" dirty="0"/>
          </a:p>
        </p:txBody>
      </p:sp>
      <p:sp>
        <p:nvSpPr>
          <p:cNvPr id="21" name="Espace réservé du texte 61"/>
          <p:cNvSpPr>
            <a:spLocks noGrp="1"/>
          </p:cNvSpPr>
          <p:nvPr>
            <p:ph type="body" sz="quarter" idx="22" hasCustomPrompt="1"/>
          </p:nvPr>
        </p:nvSpPr>
        <p:spPr>
          <a:xfrm>
            <a:off x="5783164" y="3533080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3</a:t>
            </a:r>
            <a:endParaRPr lang="fr-FR" dirty="0"/>
          </a:p>
        </p:txBody>
      </p:sp>
      <p:sp>
        <p:nvSpPr>
          <p:cNvPr id="22" name="Espace réservé du texte 61"/>
          <p:cNvSpPr>
            <a:spLocks noGrp="1"/>
          </p:cNvSpPr>
          <p:nvPr>
            <p:ph type="body" sz="quarter" idx="23" hasCustomPrompt="1"/>
          </p:nvPr>
        </p:nvSpPr>
        <p:spPr>
          <a:xfrm>
            <a:off x="5818180" y="5683296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6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24" hasCustomPrompt="1"/>
          </p:nvPr>
        </p:nvSpPr>
        <p:spPr>
          <a:xfrm>
            <a:off x="4743581" y="1043051"/>
            <a:ext cx="6579216" cy="715876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28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80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set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7;p54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7"/>
          <a:stretch/>
        </p:blipFill>
        <p:spPr>
          <a:xfrm>
            <a:off x="5270" y="760554"/>
            <a:ext cx="2248533" cy="5927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2929005" y="1331071"/>
            <a:ext cx="1359057" cy="912754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200"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Google Shape;728;p54"/>
          <p:cNvSpPr/>
          <p:nvPr/>
        </p:nvSpPr>
        <p:spPr>
          <a:xfrm>
            <a:off x="5885" y="767045"/>
            <a:ext cx="2247917" cy="5921146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356100" y="1835173"/>
            <a:ext cx="7071784" cy="430212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 sz="1600" b="1">
                <a:latin typeface="Century Gothic" panose="020B0502020202020204" pitchFamily="34" charset="0"/>
              </a:defRPr>
            </a:lvl2pPr>
            <a:lvl3pPr>
              <a:defRPr sz="1600" b="1">
                <a:latin typeface="Century Gothic" panose="020B0502020202020204" pitchFamily="34" charset="0"/>
              </a:defRPr>
            </a:lvl3pPr>
            <a:lvl4pPr>
              <a:defRPr sz="1600" b="1">
                <a:latin typeface="Century Gothic" panose="020B0502020202020204" pitchFamily="34" charset="0"/>
              </a:defRPr>
            </a:lvl4pPr>
            <a:lvl5pPr>
              <a:defRPr sz="16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2929003" y="2472965"/>
            <a:ext cx="8498724" cy="3771316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2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4356251" y="1348238"/>
            <a:ext cx="7071476" cy="390823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6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Google Shape;94;p7"/>
          <p:cNvSpPr txBox="1">
            <a:spLocks noGrp="1"/>
          </p:cNvSpPr>
          <p:nvPr>
            <p:ph type="title"/>
          </p:nvPr>
        </p:nvSpPr>
        <p:spPr>
          <a:xfrm>
            <a:off x="143339" y="116632"/>
            <a:ext cx="89289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1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preserve="1">
  <p:cSld name="3_Titre seu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1927655" y="1835173"/>
            <a:ext cx="9500230" cy="430212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 sz="1600" b="1">
                <a:latin typeface="Century Gothic" panose="020B0502020202020204" pitchFamily="34" charset="0"/>
              </a:defRPr>
            </a:lvl2pPr>
            <a:lvl3pPr>
              <a:defRPr sz="1600" b="1">
                <a:latin typeface="Century Gothic" panose="020B0502020202020204" pitchFamily="34" charset="0"/>
              </a:defRPr>
            </a:lvl3pPr>
            <a:lvl4pPr>
              <a:defRPr sz="1600" b="1">
                <a:latin typeface="Century Gothic" panose="020B0502020202020204" pitchFamily="34" charset="0"/>
              </a:defRPr>
            </a:lvl4pPr>
            <a:lvl5pPr>
              <a:defRPr sz="16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502508" y="2472965"/>
            <a:ext cx="10925219" cy="3771316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2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1927912" y="1348238"/>
            <a:ext cx="9499816" cy="390823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6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Google Shape;94;p7"/>
          <p:cNvSpPr txBox="1">
            <a:spLocks noGrp="1"/>
          </p:cNvSpPr>
          <p:nvPr>
            <p:ph type="title"/>
          </p:nvPr>
        </p:nvSpPr>
        <p:spPr>
          <a:xfrm>
            <a:off x="143339" y="116632"/>
            <a:ext cx="89289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13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502508" y="1332112"/>
            <a:ext cx="1359057" cy="912754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200"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53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7;p3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943987"/>
            <a:ext cx="12192001" cy="16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28;p54"/>
          <p:cNvSpPr/>
          <p:nvPr/>
        </p:nvSpPr>
        <p:spPr>
          <a:xfrm>
            <a:off x="-3" y="1943988"/>
            <a:ext cx="12191999" cy="1683053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 b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4;p7"/>
          <p:cNvSpPr txBox="1">
            <a:spLocks noGrp="1"/>
          </p:cNvSpPr>
          <p:nvPr>
            <p:ph type="title"/>
          </p:nvPr>
        </p:nvSpPr>
        <p:spPr>
          <a:xfrm>
            <a:off x="143339" y="116632"/>
            <a:ext cx="89289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655100" y="2142118"/>
            <a:ext cx="8930217" cy="461963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3321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27;p54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36004"/>
            <a:ext cx="12191999" cy="16742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28;p54"/>
          <p:cNvSpPr/>
          <p:nvPr/>
        </p:nvSpPr>
        <p:spPr>
          <a:xfrm>
            <a:off x="641" y="1727204"/>
            <a:ext cx="12191999" cy="1683053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 b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4;p7"/>
          <p:cNvSpPr txBox="1">
            <a:spLocks noGrp="1"/>
          </p:cNvSpPr>
          <p:nvPr>
            <p:ph type="title"/>
          </p:nvPr>
        </p:nvSpPr>
        <p:spPr>
          <a:xfrm>
            <a:off x="143339" y="116632"/>
            <a:ext cx="89289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655100" y="1870265"/>
            <a:ext cx="8930217" cy="461963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6314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27;p54"/>
          <p:cNvPicPr preferRelativeResize="0"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27204"/>
            <a:ext cx="12192000" cy="16856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8;p54"/>
          <p:cNvSpPr/>
          <p:nvPr/>
        </p:nvSpPr>
        <p:spPr>
          <a:xfrm>
            <a:off x="641" y="1727204"/>
            <a:ext cx="12191999" cy="1683053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 b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4;p7"/>
          <p:cNvSpPr txBox="1">
            <a:spLocks noGrp="1"/>
          </p:cNvSpPr>
          <p:nvPr>
            <p:ph type="title"/>
          </p:nvPr>
        </p:nvSpPr>
        <p:spPr>
          <a:xfrm>
            <a:off x="143339" y="116632"/>
            <a:ext cx="89289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655100" y="1870265"/>
            <a:ext cx="8930217" cy="461963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4883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74250"/>
            <a:ext cx="12192000" cy="1700013"/>
          </a:xfrm>
          <a:prstGeom prst="rect">
            <a:avLst/>
          </a:prstGeom>
        </p:spPr>
      </p:pic>
      <p:sp>
        <p:nvSpPr>
          <p:cNvPr id="5" name="Google Shape;728;p54"/>
          <p:cNvSpPr/>
          <p:nvPr/>
        </p:nvSpPr>
        <p:spPr>
          <a:xfrm>
            <a:off x="0" y="1664201"/>
            <a:ext cx="12191999" cy="1683053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 b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4;p7"/>
          <p:cNvSpPr txBox="1">
            <a:spLocks noGrp="1"/>
          </p:cNvSpPr>
          <p:nvPr>
            <p:ph type="title"/>
          </p:nvPr>
        </p:nvSpPr>
        <p:spPr>
          <a:xfrm>
            <a:off x="143339" y="116632"/>
            <a:ext cx="89289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655100" y="1870265"/>
            <a:ext cx="8930217" cy="461963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39583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preserve="1">
  <p:cSld name="5_slidefi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79" y="-14247"/>
            <a:ext cx="12210758" cy="68915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8;p3"/>
          <p:cNvSpPr/>
          <p:nvPr/>
        </p:nvSpPr>
        <p:spPr>
          <a:xfrm>
            <a:off x="0" y="-14246"/>
            <a:ext cx="12210758" cy="6872246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7836" y="4683246"/>
            <a:ext cx="10456333" cy="6324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609600" y="350100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kern="1200" cap="none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036" y="6475141"/>
            <a:ext cx="1761208" cy="2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8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preserve="1">
  <p:cSld name="5_slidefin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"/>
          <p:cNvPicPr preferRelativeResize="0"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075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8;p3"/>
          <p:cNvSpPr/>
          <p:nvPr/>
        </p:nvSpPr>
        <p:spPr>
          <a:xfrm>
            <a:off x="0" y="-14246"/>
            <a:ext cx="12210758" cy="6872246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7836" y="4683246"/>
            <a:ext cx="10456333" cy="6324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609600" y="350100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kern="1200" cap="none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036" y="6475141"/>
            <a:ext cx="1761208" cy="2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5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preserve="1">
  <p:cSld name="5_slidefin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"/>
          <p:cNvPicPr preferRelativeResize="0"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246"/>
            <a:ext cx="12192000" cy="68786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8;p3"/>
          <p:cNvSpPr/>
          <p:nvPr/>
        </p:nvSpPr>
        <p:spPr>
          <a:xfrm>
            <a:off x="0" y="-14246"/>
            <a:ext cx="12210758" cy="6872246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7836" y="4683246"/>
            <a:ext cx="10456333" cy="6324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609600" y="350100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kern="1200" cap="none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036" y="6475141"/>
            <a:ext cx="1761208" cy="2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1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preserve="1">
  <p:cSld name="5_slidefin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68" y="2739"/>
            <a:ext cx="12210758" cy="68552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8;p3"/>
          <p:cNvSpPr/>
          <p:nvPr/>
        </p:nvSpPr>
        <p:spPr>
          <a:xfrm>
            <a:off x="-14068" y="0"/>
            <a:ext cx="12210758" cy="6872246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7836" y="4683246"/>
            <a:ext cx="10456333" cy="6324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609600" y="350100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kern="1200" cap="none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036" y="6475141"/>
            <a:ext cx="1761208" cy="2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3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27;p54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5"/>
          <a:stretch/>
        </p:blipFill>
        <p:spPr>
          <a:xfrm>
            <a:off x="-1" y="741524"/>
            <a:ext cx="4235117" cy="59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28;p54"/>
          <p:cNvSpPr/>
          <p:nvPr/>
        </p:nvSpPr>
        <p:spPr>
          <a:xfrm>
            <a:off x="4861" y="738688"/>
            <a:ext cx="4230255" cy="5921600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1" hasCustomPrompt="1"/>
          </p:nvPr>
        </p:nvSpPr>
        <p:spPr>
          <a:xfrm>
            <a:off x="4799749" y="2092726"/>
            <a:ext cx="798959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7" name="Espace réservé du texte 63"/>
          <p:cNvSpPr>
            <a:spLocks noGrp="1"/>
          </p:cNvSpPr>
          <p:nvPr>
            <p:ph type="body" sz="quarter" idx="13" hasCustomPrompt="1"/>
          </p:nvPr>
        </p:nvSpPr>
        <p:spPr>
          <a:xfrm>
            <a:off x="4831829" y="2808602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9" name="Espace réservé du texte 63"/>
          <p:cNvSpPr>
            <a:spLocks noGrp="1"/>
          </p:cNvSpPr>
          <p:nvPr>
            <p:ph type="body" sz="quarter" idx="15" hasCustomPrompt="1"/>
          </p:nvPr>
        </p:nvSpPr>
        <p:spPr>
          <a:xfrm>
            <a:off x="4831829" y="3536510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3" name="Espace réservé du texte 63"/>
          <p:cNvSpPr>
            <a:spLocks noGrp="1"/>
          </p:cNvSpPr>
          <p:nvPr>
            <p:ph type="body" sz="quarter" idx="17" hasCustomPrompt="1"/>
          </p:nvPr>
        </p:nvSpPr>
        <p:spPr>
          <a:xfrm>
            <a:off x="4831831" y="4263574"/>
            <a:ext cx="798959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5" name="Espace réservé du texte 63"/>
          <p:cNvSpPr>
            <a:spLocks noGrp="1"/>
          </p:cNvSpPr>
          <p:nvPr>
            <p:ph type="body" sz="quarter" idx="19" hasCustomPrompt="1"/>
          </p:nvPr>
        </p:nvSpPr>
        <p:spPr>
          <a:xfrm>
            <a:off x="4863913" y="4967418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77" name="Espace réservé du texte 63"/>
          <p:cNvSpPr>
            <a:spLocks noGrp="1"/>
          </p:cNvSpPr>
          <p:nvPr>
            <p:ph type="body" sz="quarter" idx="21" hasCustomPrompt="1"/>
          </p:nvPr>
        </p:nvSpPr>
        <p:spPr>
          <a:xfrm>
            <a:off x="4863913" y="5647198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7" name="Espace réservé du texte 61"/>
          <p:cNvSpPr>
            <a:spLocks noGrp="1"/>
          </p:cNvSpPr>
          <p:nvPr>
            <p:ph type="body" sz="quarter" idx="10" hasCustomPrompt="1"/>
          </p:nvPr>
        </p:nvSpPr>
        <p:spPr>
          <a:xfrm>
            <a:off x="5751080" y="2092726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1</a:t>
            </a:r>
            <a:endParaRPr lang="fr-FR" dirty="0"/>
          </a:p>
        </p:txBody>
      </p:sp>
      <p:sp>
        <p:nvSpPr>
          <p:cNvPr id="18" name="Espace réservé du texte 61"/>
          <p:cNvSpPr>
            <a:spLocks noGrp="1"/>
          </p:cNvSpPr>
          <p:nvPr>
            <p:ph type="body" sz="quarter" idx="12" hasCustomPrompt="1"/>
          </p:nvPr>
        </p:nvSpPr>
        <p:spPr>
          <a:xfrm>
            <a:off x="5783164" y="2802587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  <p:sp>
        <p:nvSpPr>
          <p:cNvPr id="19" name="Espace réservé du texte 61"/>
          <p:cNvSpPr>
            <a:spLocks noGrp="1"/>
          </p:cNvSpPr>
          <p:nvPr>
            <p:ph type="body" sz="quarter" idx="16" hasCustomPrompt="1"/>
          </p:nvPr>
        </p:nvSpPr>
        <p:spPr>
          <a:xfrm>
            <a:off x="5783164" y="4263574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4</a:t>
            </a:r>
            <a:endParaRPr lang="fr-FR" dirty="0"/>
          </a:p>
        </p:txBody>
      </p:sp>
      <p:sp>
        <p:nvSpPr>
          <p:cNvPr id="20" name="Espace réservé du texte 61"/>
          <p:cNvSpPr>
            <a:spLocks noGrp="1"/>
          </p:cNvSpPr>
          <p:nvPr>
            <p:ph type="body" sz="quarter" idx="18" hasCustomPrompt="1"/>
          </p:nvPr>
        </p:nvSpPr>
        <p:spPr>
          <a:xfrm>
            <a:off x="5815248" y="4973435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5</a:t>
            </a:r>
            <a:endParaRPr lang="fr-FR" dirty="0"/>
          </a:p>
        </p:txBody>
      </p:sp>
      <p:sp>
        <p:nvSpPr>
          <p:cNvPr id="21" name="Espace réservé du texte 61"/>
          <p:cNvSpPr>
            <a:spLocks noGrp="1"/>
          </p:cNvSpPr>
          <p:nvPr>
            <p:ph type="body" sz="quarter" idx="22" hasCustomPrompt="1"/>
          </p:nvPr>
        </p:nvSpPr>
        <p:spPr>
          <a:xfrm>
            <a:off x="5783164" y="3533080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3</a:t>
            </a:r>
            <a:endParaRPr lang="fr-FR" dirty="0"/>
          </a:p>
        </p:txBody>
      </p:sp>
      <p:sp>
        <p:nvSpPr>
          <p:cNvPr id="22" name="Espace réservé du texte 61"/>
          <p:cNvSpPr>
            <a:spLocks noGrp="1"/>
          </p:cNvSpPr>
          <p:nvPr>
            <p:ph type="body" sz="quarter" idx="23" hasCustomPrompt="1"/>
          </p:nvPr>
        </p:nvSpPr>
        <p:spPr>
          <a:xfrm>
            <a:off x="5818180" y="5683296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6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24" hasCustomPrompt="1"/>
          </p:nvPr>
        </p:nvSpPr>
        <p:spPr>
          <a:xfrm>
            <a:off x="4743581" y="1043051"/>
            <a:ext cx="6579216" cy="715876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28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99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preserve="1">
  <p:cSld name="Titre de sec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" y="0"/>
            <a:ext cx="12192003" cy="675090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8;p3"/>
          <p:cNvSpPr/>
          <p:nvPr/>
        </p:nvSpPr>
        <p:spPr>
          <a:xfrm>
            <a:off x="1" y="0"/>
            <a:ext cx="12191999" cy="6832241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/>
          <p:cNvSpPr/>
          <p:nvPr/>
        </p:nvSpPr>
        <p:spPr>
          <a:xfrm rot="10800000" flipH="1">
            <a:off x="4" y="5803200"/>
            <a:ext cx="12191997" cy="105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7836" y="4683246"/>
            <a:ext cx="10456333" cy="6324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0" y="5315668"/>
            <a:ext cx="12192000" cy="487532"/>
          </a:xfrm>
          <a:prstGeom prst="rect">
            <a:avLst/>
          </a:prstGeom>
          <a:solidFill>
            <a:srgbClr val="740A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609600" y="350100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kern="1200" cap="none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366" y="6086123"/>
            <a:ext cx="2814722" cy="4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9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preserve="1">
  <p:cSld name="Titre de section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5758"/>
            <a:ext cx="12192001" cy="689019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-2" y="-25758"/>
            <a:ext cx="12191999" cy="6857999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/>
          <p:cNvSpPr/>
          <p:nvPr/>
        </p:nvSpPr>
        <p:spPr>
          <a:xfrm rot="10800000" flipH="1">
            <a:off x="4" y="5803200"/>
            <a:ext cx="12191997" cy="105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7836" y="4683246"/>
            <a:ext cx="10456333" cy="6324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0" y="5315668"/>
            <a:ext cx="12192000" cy="487532"/>
          </a:xfrm>
          <a:prstGeom prst="rect">
            <a:avLst/>
          </a:prstGeom>
          <a:solidFill>
            <a:srgbClr val="740A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609600" y="350100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kern="1200" cap="none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366" y="6086123"/>
            <a:ext cx="2814722" cy="4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preserve="1">
  <p:cSld name="Titre de section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"/>
          <p:cNvPicPr preferRelativeResize="0"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5" y="-12881"/>
            <a:ext cx="12183415" cy="68515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8;p3"/>
          <p:cNvSpPr/>
          <p:nvPr/>
        </p:nvSpPr>
        <p:spPr>
          <a:xfrm>
            <a:off x="1" y="-32202"/>
            <a:ext cx="12191999" cy="6864443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/>
          <p:cNvSpPr/>
          <p:nvPr/>
        </p:nvSpPr>
        <p:spPr>
          <a:xfrm rot="10800000" flipH="1">
            <a:off x="4" y="5803200"/>
            <a:ext cx="12191997" cy="105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7836" y="4683246"/>
            <a:ext cx="10456333" cy="6324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0" y="5315668"/>
            <a:ext cx="12192000" cy="487532"/>
          </a:xfrm>
          <a:prstGeom prst="rect">
            <a:avLst/>
          </a:prstGeom>
          <a:solidFill>
            <a:srgbClr val="740A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609600" y="350100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kern="1200" cap="none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366" y="6086123"/>
            <a:ext cx="2814722" cy="4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8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preserve="1">
  <p:cSld name="Titre de section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3833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8;p3"/>
          <p:cNvSpPr/>
          <p:nvPr/>
        </p:nvSpPr>
        <p:spPr>
          <a:xfrm>
            <a:off x="1" y="0"/>
            <a:ext cx="12191999" cy="6883755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/>
          <p:cNvSpPr/>
          <p:nvPr/>
        </p:nvSpPr>
        <p:spPr>
          <a:xfrm rot="10800000" flipH="1">
            <a:off x="4" y="5803200"/>
            <a:ext cx="12191997" cy="105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7836" y="4683246"/>
            <a:ext cx="10456333" cy="6324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0" y="5315668"/>
            <a:ext cx="12192000" cy="487532"/>
          </a:xfrm>
          <a:prstGeom prst="rect">
            <a:avLst/>
          </a:prstGeom>
          <a:solidFill>
            <a:srgbClr val="740A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609600" y="350100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kern="1200" cap="none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366" y="6086123"/>
            <a:ext cx="2814722" cy="4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7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27;p54"/>
          <p:cNvPicPr preferRelativeResize="0"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77372"/>
            <a:ext cx="4224270" cy="58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Espace réservé du texte 63"/>
          <p:cNvSpPr>
            <a:spLocks noGrp="1"/>
          </p:cNvSpPr>
          <p:nvPr>
            <p:ph type="body" sz="quarter" idx="11" hasCustomPrompt="1"/>
          </p:nvPr>
        </p:nvSpPr>
        <p:spPr>
          <a:xfrm>
            <a:off x="4799749" y="2092726"/>
            <a:ext cx="798959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7" name="Espace réservé du texte 63"/>
          <p:cNvSpPr>
            <a:spLocks noGrp="1"/>
          </p:cNvSpPr>
          <p:nvPr>
            <p:ph type="body" sz="quarter" idx="13" hasCustomPrompt="1"/>
          </p:nvPr>
        </p:nvSpPr>
        <p:spPr>
          <a:xfrm>
            <a:off x="4831829" y="2808602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9" name="Espace réservé du texte 63"/>
          <p:cNvSpPr>
            <a:spLocks noGrp="1"/>
          </p:cNvSpPr>
          <p:nvPr>
            <p:ph type="body" sz="quarter" idx="15" hasCustomPrompt="1"/>
          </p:nvPr>
        </p:nvSpPr>
        <p:spPr>
          <a:xfrm>
            <a:off x="4831829" y="3536510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3" name="Espace réservé du texte 63"/>
          <p:cNvSpPr>
            <a:spLocks noGrp="1"/>
          </p:cNvSpPr>
          <p:nvPr>
            <p:ph type="body" sz="quarter" idx="17" hasCustomPrompt="1"/>
          </p:nvPr>
        </p:nvSpPr>
        <p:spPr>
          <a:xfrm>
            <a:off x="4831831" y="4263574"/>
            <a:ext cx="798959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5" name="Espace réservé du texte 63"/>
          <p:cNvSpPr>
            <a:spLocks noGrp="1"/>
          </p:cNvSpPr>
          <p:nvPr>
            <p:ph type="body" sz="quarter" idx="19" hasCustomPrompt="1"/>
          </p:nvPr>
        </p:nvSpPr>
        <p:spPr>
          <a:xfrm>
            <a:off x="4863913" y="4967418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77" name="Espace réservé du texte 63"/>
          <p:cNvSpPr>
            <a:spLocks noGrp="1"/>
          </p:cNvSpPr>
          <p:nvPr>
            <p:ph type="body" sz="quarter" idx="21" hasCustomPrompt="1"/>
          </p:nvPr>
        </p:nvSpPr>
        <p:spPr>
          <a:xfrm>
            <a:off x="4863913" y="5647198"/>
            <a:ext cx="766875" cy="503238"/>
          </a:xfrm>
          <a:prstGeom prst="homePlate">
            <a:avLst/>
          </a:prstGeom>
          <a:solidFill>
            <a:srgbClr val="740A57"/>
          </a:solidFill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6" name="Google Shape;728;p54"/>
          <p:cNvSpPr/>
          <p:nvPr/>
        </p:nvSpPr>
        <p:spPr>
          <a:xfrm>
            <a:off x="0" y="754297"/>
            <a:ext cx="4230255" cy="5921600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Espace réservé du texte 61"/>
          <p:cNvSpPr>
            <a:spLocks noGrp="1"/>
          </p:cNvSpPr>
          <p:nvPr>
            <p:ph type="body" sz="quarter" idx="10" hasCustomPrompt="1"/>
          </p:nvPr>
        </p:nvSpPr>
        <p:spPr>
          <a:xfrm>
            <a:off x="5751080" y="2092726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1</a:t>
            </a:r>
            <a:endParaRPr lang="fr-FR" dirty="0"/>
          </a:p>
        </p:txBody>
      </p:sp>
      <p:sp>
        <p:nvSpPr>
          <p:cNvPr id="18" name="Espace réservé du texte 61"/>
          <p:cNvSpPr>
            <a:spLocks noGrp="1"/>
          </p:cNvSpPr>
          <p:nvPr>
            <p:ph type="body" sz="quarter" idx="12" hasCustomPrompt="1"/>
          </p:nvPr>
        </p:nvSpPr>
        <p:spPr>
          <a:xfrm>
            <a:off x="5783164" y="2802587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  <p:sp>
        <p:nvSpPr>
          <p:cNvPr id="19" name="Espace réservé du texte 61"/>
          <p:cNvSpPr>
            <a:spLocks noGrp="1"/>
          </p:cNvSpPr>
          <p:nvPr>
            <p:ph type="body" sz="quarter" idx="16" hasCustomPrompt="1"/>
          </p:nvPr>
        </p:nvSpPr>
        <p:spPr>
          <a:xfrm>
            <a:off x="5783164" y="4263574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4</a:t>
            </a:r>
            <a:endParaRPr lang="fr-FR" dirty="0"/>
          </a:p>
        </p:txBody>
      </p:sp>
      <p:sp>
        <p:nvSpPr>
          <p:cNvPr id="20" name="Espace réservé du texte 61"/>
          <p:cNvSpPr>
            <a:spLocks noGrp="1"/>
          </p:cNvSpPr>
          <p:nvPr>
            <p:ph type="body" sz="quarter" idx="18" hasCustomPrompt="1"/>
          </p:nvPr>
        </p:nvSpPr>
        <p:spPr>
          <a:xfrm>
            <a:off x="5815248" y="4973435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5</a:t>
            </a:r>
            <a:endParaRPr lang="fr-FR" dirty="0"/>
          </a:p>
        </p:txBody>
      </p:sp>
      <p:sp>
        <p:nvSpPr>
          <p:cNvPr id="21" name="Espace réservé du texte 61"/>
          <p:cNvSpPr>
            <a:spLocks noGrp="1"/>
          </p:cNvSpPr>
          <p:nvPr>
            <p:ph type="body" sz="quarter" idx="22" hasCustomPrompt="1"/>
          </p:nvPr>
        </p:nvSpPr>
        <p:spPr>
          <a:xfrm>
            <a:off x="5783164" y="3533080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3</a:t>
            </a:r>
            <a:endParaRPr lang="fr-FR" dirty="0"/>
          </a:p>
        </p:txBody>
      </p:sp>
      <p:sp>
        <p:nvSpPr>
          <p:cNvPr id="22" name="Espace réservé du texte 61"/>
          <p:cNvSpPr>
            <a:spLocks noGrp="1"/>
          </p:cNvSpPr>
          <p:nvPr>
            <p:ph type="body" sz="quarter" idx="23" hasCustomPrompt="1"/>
          </p:nvPr>
        </p:nvSpPr>
        <p:spPr>
          <a:xfrm>
            <a:off x="5818180" y="5683296"/>
            <a:ext cx="5571717" cy="502394"/>
          </a:xfrm>
          <a:prstGeom prst="rect">
            <a:avLst/>
          </a:prstGeom>
        </p:spPr>
        <p:txBody>
          <a:bodyPr anchor="ctr"/>
          <a:lstStyle>
            <a:lvl1pPr algn="l">
              <a:defRPr sz="16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TITRE 6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24" hasCustomPrompt="1"/>
          </p:nvPr>
        </p:nvSpPr>
        <p:spPr>
          <a:xfrm>
            <a:off x="4743581" y="1043051"/>
            <a:ext cx="6579216" cy="715876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28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61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pit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2575989" y="4747340"/>
            <a:ext cx="7040033" cy="939800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9" name="Google Shape;727;p54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2383984"/>
            <a:ext cx="12191999" cy="16640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28;p54"/>
          <p:cNvSpPr/>
          <p:nvPr/>
        </p:nvSpPr>
        <p:spPr>
          <a:xfrm>
            <a:off x="0" y="2383984"/>
            <a:ext cx="12192000" cy="1655007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6000" y="3319732"/>
            <a:ext cx="1800000" cy="1350000"/>
          </a:xfrm>
          <a:prstGeom prst="rect">
            <a:avLst/>
          </a:prstGeom>
          <a:solidFill>
            <a:srgbClr val="740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fr-FR" sz="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fr-FR" sz="21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2" hasCustomPrompt="1"/>
          </p:nvPr>
        </p:nvSpPr>
        <p:spPr>
          <a:xfrm>
            <a:off x="5196005" y="3528801"/>
            <a:ext cx="1800001" cy="931862"/>
          </a:xfrm>
          <a:prstGeom prst="rect">
            <a:avLst/>
          </a:prstGeom>
        </p:spPr>
        <p:txBody>
          <a:bodyPr/>
          <a:lstStyle>
            <a:lvl1pPr marL="25398" indent="0" algn="ctr">
              <a:buNone/>
              <a:defRPr sz="45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z="4500" b="1" dirty="0" smtClean="0">
                <a:latin typeface="Century Gothic" panose="020B0502020202020204" pitchFamily="34" charset="0"/>
              </a:rPr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683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pit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2575989" y="4747340"/>
            <a:ext cx="7040033" cy="939800"/>
          </a:xfrm>
          <a:prstGeom prst="rect">
            <a:avLst/>
          </a:prstGeom>
        </p:spPr>
        <p:txBody>
          <a:bodyPr/>
          <a:lstStyle>
            <a:lvl1pPr>
              <a:defRPr lang="fr-FR" sz="2000" b="1" smtClean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 algn="ctr"/>
            <a:r>
              <a:rPr lang="fr-FR" smtClean="0"/>
              <a:t>Modifier les styles du texte du masque</a:t>
            </a:r>
          </a:p>
        </p:txBody>
      </p:sp>
      <p:pic>
        <p:nvPicPr>
          <p:cNvPr id="9" name="Google Shape;727;p54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66678"/>
            <a:ext cx="12191999" cy="16742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28;p54"/>
          <p:cNvSpPr/>
          <p:nvPr/>
        </p:nvSpPr>
        <p:spPr>
          <a:xfrm>
            <a:off x="0" y="2268963"/>
            <a:ext cx="12192000" cy="1681461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6000" y="3262066"/>
            <a:ext cx="1800000" cy="1350000"/>
          </a:xfrm>
          <a:prstGeom prst="rect">
            <a:avLst/>
          </a:prstGeom>
          <a:solidFill>
            <a:srgbClr val="740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fr-FR" sz="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fr-FR" sz="21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2" hasCustomPrompt="1"/>
          </p:nvPr>
        </p:nvSpPr>
        <p:spPr>
          <a:xfrm>
            <a:off x="5196005" y="3471135"/>
            <a:ext cx="1800001" cy="931862"/>
          </a:xfrm>
          <a:prstGeom prst="rect">
            <a:avLst/>
          </a:prstGeom>
        </p:spPr>
        <p:txBody>
          <a:bodyPr/>
          <a:lstStyle>
            <a:lvl1pPr marL="25398" indent="0" algn="ctr">
              <a:buNone/>
              <a:defRPr sz="45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z="4500" b="1" dirty="0" smtClean="0">
                <a:latin typeface="Century Gothic" panose="020B0502020202020204" pitchFamily="34" charset="0"/>
              </a:rPr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00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pitr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2575989" y="4747340"/>
            <a:ext cx="7040033" cy="939800"/>
          </a:xfrm>
          <a:prstGeom prst="rect">
            <a:avLst/>
          </a:prstGeom>
        </p:spPr>
        <p:txBody>
          <a:bodyPr/>
          <a:lstStyle>
            <a:lvl1pPr>
              <a:defRPr lang="fr-FR" sz="2000" b="1" smtClean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 algn="ctr"/>
            <a:r>
              <a:rPr lang="fr-FR" smtClean="0"/>
              <a:t>Modifier les styles du texte du masque</a:t>
            </a:r>
          </a:p>
        </p:txBody>
      </p:sp>
      <p:pic>
        <p:nvPicPr>
          <p:cNvPr id="9" name="Google Shape;727;p54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06"/>
          <a:stretch/>
        </p:blipFill>
        <p:spPr>
          <a:xfrm>
            <a:off x="0" y="2292437"/>
            <a:ext cx="12192000" cy="16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28;p54"/>
          <p:cNvSpPr/>
          <p:nvPr/>
        </p:nvSpPr>
        <p:spPr>
          <a:xfrm>
            <a:off x="0" y="2292440"/>
            <a:ext cx="12192000" cy="1687131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6000" y="3245590"/>
            <a:ext cx="1800000" cy="1350000"/>
          </a:xfrm>
          <a:prstGeom prst="rect">
            <a:avLst/>
          </a:prstGeom>
          <a:solidFill>
            <a:srgbClr val="740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fr-FR" sz="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fr-FR" sz="21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2" hasCustomPrompt="1"/>
          </p:nvPr>
        </p:nvSpPr>
        <p:spPr>
          <a:xfrm>
            <a:off x="5196005" y="3471135"/>
            <a:ext cx="1800001" cy="931862"/>
          </a:xfrm>
          <a:prstGeom prst="rect">
            <a:avLst/>
          </a:prstGeom>
        </p:spPr>
        <p:txBody>
          <a:bodyPr/>
          <a:lstStyle>
            <a:lvl1pPr marL="25398" indent="0" algn="ctr">
              <a:buNone/>
              <a:defRPr sz="45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z="4500" b="1" dirty="0" smtClean="0">
                <a:latin typeface="Century Gothic" panose="020B0502020202020204" pitchFamily="34" charset="0"/>
              </a:rPr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80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pitr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2575989" y="4747340"/>
            <a:ext cx="7040033" cy="939800"/>
          </a:xfrm>
          <a:prstGeom prst="rect">
            <a:avLst/>
          </a:prstGeom>
        </p:spPr>
        <p:txBody>
          <a:bodyPr/>
          <a:lstStyle>
            <a:lvl1pPr>
              <a:defRPr lang="fr-FR" sz="2000" b="1" smtClean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 algn="ctr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06"/>
          <a:stretch/>
        </p:blipFill>
        <p:spPr>
          <a:xfrm>
            <a:off x="0" y="2292437"/>
            <a:ext cx="12192000" cy="1700012"/>
          </a:xfrm>
          <a:prstGeom prst="rect">
            <a:avLst/>
          </a:prstGeom>
        </p:spPr>
      </p:pic>
      <p:sp>
        <p:nvSpPr>
          <p:cNvPr id="6" name="Google Shape;728;p54"/>
          <p:cNvSpPr/>
          <p:nvPr/>
        </p:nvSpPr>
        <p:spPr>
          <a:xfrm>
            <a:off x="0" y="2295480"/>
            <a:ext cx="12192000" cy="1696969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6000" y="3245590"/>
            <a:ext cx="1800000" cy="1350000"/>
          </a:xfrm>
          <a:prstGeom prst="rect">
            <a:avLst/>
          </a:prstGeom>
          <a:solidFill>
            <a:srgbClr val="740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fr-FR" sz="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fr-FR" sz="21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2" hasCustomPrompt="1"/>
          </p:nvPr>
        </p:nvSpPr>
        <p:spPr>
          <a:xfrm>
            <a:off x="5196005" y="3471135"/>
            <a:ext cx="1800001" cy="931862"/>
          </a:xfrm>
          <a:prstGeom prst="rect">
            <a:avLst/>
          </a:prstGeom>
        </p:spPr>
        <p:txBody>
          <a:bodyPr/>
          <a:lstStyle>
            <a:lvl1pPr marL="25398" indent="0" algn="ctr">
              <a:buNone/>
              <a:defRPr sz="45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z="4500" b="1" dirty="0" smtClean="0">
                <a:latin typeface="Century Gothic" panose="020B0502020202020204" pitchFamily="34" charset="0"/>
              </a:rPr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32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set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7;p54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73"/>
          <a:stretch/>
        </p:blipFill>
        <p:spPr>
          <a:xfrm>
            <a:off x="-3780" y="774357"/>
            <a:ext cx="2183640" cy="59303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8;p54"/>
          <p:cNvSpPr/>
          <p:nvPr/>
        </p:nvSpPr>
        <p:spPr>
          <a:xfrm>
            <a:off x="-2903" y="774358"/>
            <a:ext cx="2182763" cy="5913836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356100" y="1835173"/>
            <a:ext cx="7071784" cy="430212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 sz="1600" b="1">
                <a:latin typeface="Century Gothic" panose="020B0502020202020204" pitchFamily="34" charset="0"/>
              </a:defRPr>
            </a:lvl2pPr>
            <a:lvl3pPr>
              <a:defRPr sz="1600" b="1">
                <a:latin typeface="Century Gothic" panose="020B0502020202020204" pitchFamily="34" charset="0"/>
              </a:defRPr>
            </a:lvl3pPr>
            <a:lvl4pPr>
              <a:defRPr sz="1600" b="1">
                <a:latin typeface="Century Gothic" panose="020B0502020202020204" pitchFamily="34" charset="0"/>
              </a:defRPr>
            </a:lvl4pPr>
            <a:lvl5pPr>
              <a:defRPr sz="16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2929003" y="2472965"/>
            <a:ext cx="8498724" cy="3771316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2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4356251" y="1348238"/>
            <a:ext cx="7071476" cy="390823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6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2929005" y="1331071"/>
            <a:ext cx="1359057" cy="912754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200"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Google Shape;94;p7"/>
          <p:cNvSpPr txBox="1">
            <a:spLocks noGrp="1"/>
          </p:cNvSpPr>
          <p:nvPr>
            <p:ph type="title"/>
          </p:nvPr>
        </p:nvSpPr>
        <p:spPr>
          <a:xfrm>
            <a:off x="143339" y="116632"/>
            <a:ext cx="89289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95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set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7;p54"/>
          <p:cNvPicPr preferRelativeResize="0"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52" y="767045"/>
            <a:ext cx="2209279" cy="59211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8;p54"/>
          <p:cNvSpPr/>
          <p:nvPr/>
        </p:nvSpPr>
        <p:spPr>
          <a:xfrm>
            <a:off x="-2967" y="767045"/>
            <a:ext cx="2209894" cy="5921146"/>
          </a:xfrm>
          <a:prstGeom prst="rect">
            <a:avLst/>
          </a:prstGeom>
          <a:solidFill>
            <a:srgbClr val="740A57">
              <a:alpha val="30196"/>
            </a:srgbClr>
          </a:solidFill>
          <a:ln>
            <a:noFill/>
          </a:ln>
        </p:spPr>
        <p:txBody>
          <a:bodyPr spcFirstLastPara="1" wrap="square" lIns="720000" tIns="0" rIns="91425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356100" y="1835173"/>
            <a:ext cx="7071784" cy="430212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  <a:lvl2pPr>
              <a:defRPr sz="1600" b="1">
                <a:latin typeface="Century Gothic" panose="020B0502020202020204" pitchFamily="34" charset="0"/>
              </a:defRPr>
            </a:lvl2pPr>
            <a:lvl3pPr>
              <a:defRPr sz="1600" b="1">
                <a:latin typeface="Century Gothic" panose="020B0502020202020204" pitchFamily="34" charset="0"/>
              </a:defRPr>
            </a:lvl3pPr>
            <a:lvl4pPr>
              <a:defRPr sz="1600" b="1">
                <a:latin typeface="Century Gothic" panose="020B0502020202020204" pitchFamily="34" charset="0"/>
              </a:defRPr>
            </a:lvl4pPr>
            <a:lvl5pPr>
              <a:defRPr sz="16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2929003" y="2472965"/>
            <a:ext cx="8498724" cy="3771316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200" b="0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4356251" y="1348238"/>
            <a:ext cx="7071476" cy="390823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600" b="1">
                <a:solidFill>
                  <a:srgbClr val="7A7A7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2929005" y="1331071"/>
            <a:ext cx="1359057" cy="912754"/>
          </a:xfrm>
          <a:prstGeom prst="rect">
            <a:avLst/>
          </a:prstGeom>
        </p:spPr>
        <p:txBody>
          <a:bodyPr/>
          <a:lstStyle>
            <a:lvl1pPr marL="25398" indent="0">
              <a:buNone/>
              <a:defRPr sz="1200"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Google Shape;94;p7"/>
          <p:cNvSpPr txBox="1">
            <a:spLocks noGrp="1"/>
          </p:cNvSpPr>
          <p:nvPr>
            <p:ph type="title"/>
          </p:nvPr>
        </p:nvSpPr>
        <p:spPr>
          <a:xfrm>
            <a:off x="143339" y="116632"/>
            <a:ext cx="89289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84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1" y="6683394"/>
            <a:ext cx="12211912" cy="190861"/>
          </a:xfrm>
          <a:prstGeom prst="rect">
            <a:avLst/>
          </a:prstGeom>
          <a:solidFill>
            <a:srgbClr val="7A7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-12999" y="6689950"/>
            <a:ext cx="12217997" cy="18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www.next-decision.fr</a:t>
            </a:r>
            <a:endParaRPr sz="1000" b="1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13133" y="6678370"/>
            <a:ext cx="2844800" cy="18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900" b="0" i="0" u="none" strike="noStrike" cap="none" smtClean="0">
                <a:solidFill>
                  <a:schemeClr val="lt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r>
              <a:rPr lang="fr-FR" sz="9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7"/>
            <a:ext cx="12204997" cy="768317"/>
          </a:xfrm>
          <a:prstGeom prst="rect">
            <a:avLst/>
          </a:prstGeom>
          <a:solidFill>
            <a:srgbClr val="740A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9775065" y="51500"/>
            <a:ext cx="2356885" cy="1145259"/>
            <a:chOff x="9775065" y="51500"/>
            <a:chExt cx="2356885" cy="1145259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9775065" y="51500"/>
              <a:ext cx="2356885" cy="1145259"/>
              <a:chOff x="5715000" y="173562"/>
              <a:chExt cx="3298187" cy="1863554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6644150" y="807920"/>
                <a:ext cx="1245414" cy="1080177"/>
              </a:xfrm>
              <a:custGeom>
                <a:avLst/>
                <a:gdLst/>
                <a:ahLst/>
                <a:cxnLst/>
                <a:rect l="l" t="t" r="r" b="b"/>
                <a:pathLst>
                  <a:path w="2021037" h="1753267" extrusionOk="0">
                    <a:moveTo>
                      <a:pt x="503665" y="1753267"/>
                    </a:moveTo>
                    <a:lnTo>
                      <a:pt x="0" y="876633"/>
                    </a:lnTo>
                    <a:lnTo>
                      <a:pt x="503665" y="0"/>
                    </a:lnTo>
                    <a:lnTo>
                      <a:pt x="1517372" y="0"/>
                    </a:lnTo>
                    <a:lnTo>
                      <a:pt x="2021037" y="876633"/>
                    </a:lnTo>
                    <a:lnTo>
                      <a:pt x="1517372" y="1753267"/>
                    </a:lnTo>
                    <a:lnTo>
                      <a:pt x="503665" y="17532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7416149" y="201057"/>
                <a:ext cx="310372" cy="269062"/>
              </a:xfrm>
              <a:custGeom>
                <a:avLst/>
                <a:gdLst/>
                <a:ahLst/>
                <a:cxnLst/>
                <a:rect l="l" t="t" r="r" b="b"/>
                <a:pathLst>
                  <a:path w="503666" h="436723" extrusionOk="0">
                    <a:moveTo>
                      <a:pt x="379343" y="0"/>
                    </a:moveTo>
                    <a:lnTo>
                      <a:pt x="127510" y="0"/>
                    </a:lnTo>
                    <a:lnTo>
                      <a:pt x="0" y="216768"/>
                    </a:lnTo>
                    <a:lnTo>
                      <a:pt x="127510" y="436723"/>
                    </a:lnTo>
                    <a:lnTo>
                      <a:pt x="379343" y="436723"/>
                    </a:lnTo>
                    <a:lnTo>
                      <a:pt x="503666" y="216768"/>
                    </a:lnTo>
                    <a:lnTo>
                      <a:pt x="379343" y="0"/>
                    </a:lnTo>
                    <a:close/>
                    <a:moveTo>
                      <a:pt x="334714" y="360217"/>
                    </a:moveTo>
                    <a:lnTo>
                      <a:pt x="168951" y="360217"/>
                    </a:lnTo>
                    <a:lnTo>
                      <a:pt x="86069" y="216768"/>
                    </a:lnTo>
                    <a:lnTo>
                      <a:pt x="168951" y="76507"/>
                    </a:lnTo>
                    <a:lnTo>
                      <a:pt x="334714" y="76507"/>
                    </a:lnTo>
                    <a:lnTo>
                      <a:pt x="417596" y="216768"/>
                    </a:lnTo>
                    <a:lnTo>
                      <a:pt x="334714" y="3602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7623361" y="1760198"/>
                <a:ext cx="320193" cy="276918"/>
              </a:xfrm>
              <a:custGeom>
                <a:avLst/>
                <a:gdLst/>
                <a:ahLst/>
                <a:cxnLst/>
                <a:rect l="l" t="t" r="r" b="b"/>
                <a:pathLst>
                  <a:path w="519604" h="449473" extrusionOk="0">
                    <a:moveTo>
                      <a:pt x="392094" y="0"/>
                    </a:moveTo>
                    <a:lnTo>
                      <a:pt x="130698" y="0"/>
                    </a:lnTo>
                    <a:lnTo>
                      <a:pt x="0" y="226330"/>
                    </a:lnTo>
                    <a:lnTo>
                      <a:pt x="130698" y="449473"/>
                    </a:lnTo>
                    <a:lnTo>
                      <a:pt x="392094" y="449473"/>
                    </a:lnTo>
                    <a:lnTo>
                      <a:pt x="519604" y="226330"/>
                    </a:lnTo>
                    <a:lnTo>
                      <a:pt x="392094" y="0"/>
                    </a:lnTo>
                    <a:close/>
                    <a:moveTo>
                      <a:pt x="347465" y="372967"/>
                    </a:moveTo>
                    <a:lnTo>
                      <a:pt x="175326" y="372967"/>
                    </a:lnTo>
                    <a:lnTo>
                      <a:pt x="92444" y="226330"/>
                    </a:lnTo>
                    <a:lnTo>
                      <a:pt x="175326" y="79694"/>
                    </a:lnTo>
                    <a:lnTo>
                      <a:pt x="347465" y="79694"/>
                    </a:lnTo>
                    <a:lnTo>
                      <a:pt x="430347" y="226330"/>
                    </a:lnTo>
                    <a:lnTo>
                      <a:pt x="347465" y="3729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7919030" y="654731"/>
                <a:ext cx="253404" cy="13354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68" extrusionOk="0">
                    <a:moveTo>
                      <a:pt x="71" y="68"/>
                    </a:moveTo>
                    <a:cubicBezTo>
                      <a:pt x="129" y="34"/>
                      <a:pt x="129" y="34"/>
                      <a:pt x="129" y="3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15"/>
                      <a:pt x="71" y="20"/>
                    </a:cubicBezTo>
                    <a:cubicBezTo>
                      <a:pt x="63" y="20"/>
                      <a:pt x="0" y="20"/>
                      <a:pt x="0" y="2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63" y="48"/>
                      <a:pt x="71" y="48"/>
                    </a:cubicBezTo>
                    <a:cubicBezTo>
                      <a:pt x="71" y="53"/>
                      <a:pt x="71" y="68"/>
                      <a:pt x="71" y="68"/>
                    </a:cubicBezTo>
                    <a:close/>
                    <a:moveTo>
                      <a:pt x="8" y="40"/>
                    </a:moveTo>
                    <a:cubicBezTo>
                      <a:pt x="8" y="36"/>
                      <a:pt x="8" y="32"/>
                      <a:pt x="8" y="28"/>
                    </a:cubicBezTo>
                    <a:cubicBezTo>
                      <a:pt x="16" y="28"/>
                      <a:pt x="79" y="28"/>
                      <a:pt x="79" y="28"/>
                    </a:cubicBezTo>
                    <a:cubicBezTo>
                      <a:pt x="79" y="28"/>
                      <a:pt x="79" y="19"/>
                      <a:pt x="79" y="15"/>
                    </a:cubicBezTo>
                    <a:cubicBezTo>
                      <a:pt x="87" y="19"/>
                      <a:pt x="104" y="29"/>
                      <a:pt x="112" y="34"/>
                    </a:cubicBezTo>
                    <a:cubicBezTo>
                      <a:pt x="104" y="39"/>
                      <a:pt x="87" y="49"/>
                      <a:pt x="79" y="53"/>
                    </a:cubicBezTo>
                    <a:cubicBezTo>
                      <a:pt x="79" y="49"/>
                      <a:pt x="79" y="40"/>
                      <a:pt x="79" y="40"/>
                    </a:cubicBezTo>
                    <a:cubicBezTo>
                      <a:pt x="79" y="40"/>
                      <a:pt x="16" y="40"/>
                      <a:pt x="8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7742236" y="733290"/>
                <a:ext cx="290728" cy="15318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8" extrusionOk="0">
                    <a:moveTo>
                      <a:pt x="67" y="55"/>
                    </a:moveTo>
                    <a:cubicBezTo>
                      <a:pt x="76" y="55"/>
                      <a:pt x="148" y="55"/>
                      <a:pt x="148" y="55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3"/>
                      <a:pt x="76" y="23"/>
                      <a:pt x="67" y="23"/>
                    </a:cubicBezTo>
                    <a:cubicBezTo>
                      <a:pt x="67" y="17"/>
                      <a:pt x="67" y="0"/>
                      <a:pt x="67" y="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61"/>
                      <a:pt x="67" y="55"/>
                    </a:cubicBezTo>
                    <a:close/>
                    <a:moveTo>
                      <a:pt x="57" y="45"/>
                    </a:moveTo>
                    <a:cubicBezTo>
                      <a:pt x="57" y="45"/>
                      <a:pt x="57" y="56"/>
                      <a:pt x="57" y="61"/>
                    </a:cubicBezTo>
                    <a:cubicBezTo>
                      <a:pt x="48" y="56"/>
                      <a:pt x="29" y="44"/>
                      <a:pt x="20" y="39"/>
                    </a:cubicBezTo>
                    <a:cubicBezTo>
                      <a:pt x="29" y="34"/>
                      <a:pt x="48" y="22"/>
                      <a:pt x="57" y="17"/>
                    </a:cubicBezTo>
                    <a:cubicBezTo>
                      <a:pt x="57" y="22"/>
                      <a:pt x="57" y="33"/>
                      <a:pt x="57" y="33"/>
                    </a:cubicBezTo>
                    <a:cubicBezTo>
                      <a:pt x="57" y="33"/>
                      <a:pt x="130" y="33"/>
                      <a:pt x="138" y="33"/>
                    </a:cubicBezTo>
                    <a:cubicBezTo>
                      <a:pt x="138" y="37"/>
                      <a:pt x="138" y="41"/>
                      <a:pt x="138" y="45"/>
                    </a:cubicBezTo>
                    <a:cubicBezTo>
                      <a:pt x="130" y="45"/>
                      <a:pt x="57" y="45"/>
                      <a:pt x="57" y="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5907509" y="285508"/>
                <a:ext cx="269120" cy="384936"/>
              </a:xfrm>
              <a:custGeom>
                <a:avLst/>
                <a:gdLst/>
                <a:ahLst/>
                <a:cxnLst/>
                <a:rect l="l" t="t" r="r" b="b"/>
                <a:pathLst>
                  <a:path w="436723" h="624800" extrusionOk="0">
                    <a:moveTo>
                      <a:pt x="0" y="188078"/>
                    </a:moveTo>
                    <a:lnTo>
                      <a:pt x="108384" y="376155"/>
                    </a:lnTo>
                    <a:lnTo>
                      <a:pt x="328339" y="376155"/>
                    </a:lnTo>
                    <a:lnTo>
                      <a:pt x="436723" y="188078"/>
                    </a:lnTo>
                    <a:lnTo>
                      <a:pt x="328339" y="0"/>
                    </a:lnTo>
                    <a:lnTo>
                      <a:pt x="108384" y="0"/>
                    </a:lnTo>
                    <a:lnTo>
                      <a:pt x="0" y="188078"/>
                    </a:lnTo>
                    <a:close/>
                    <a:moveTo>
                      <a:pt x="76506" y="188078"/>
                    </a:moveTo>
                    <a:lnTo>
                      <a:pt x="146637" y="63755"/>
                    </a:lnTo>
                    <a:lnTo>
                      <a:pt x="290086" y="63755"/>
                    </a:lnTo>
                    <a:lnTo>
                      <a:pt x="360217" y="188078"/>
                    </a:lnTo>
                    <a:lnTo>
                      <a:pt x="290086" y="312400"/>
                    </a:lnTo>
                    <a:lnTo>
                      <a:pt x="146637" y="312400"/>
                    </a:lnTo>
                    <a:lnTo>
                      <a:pt x="76506" y="188078"/>
                    </a:lnTo>
                    <a:close/>
                    <a:moveTo>
                      <a:pt x="277335" y="567421"/>
                    </a:moveTo>
                    <a:lnTo>
                      <a:pt x="159388" y="567421"/>
                    </a:lnTo>
                    <a:lnTo>
                      <a:pt x="159388" y="624800"/>
                    </a:lnTo>
                    <a:lnTo>
                      <a:pt x="277335" y="624800"/>
                    </a:lnTo>
                    <a:lnTo>
                      <a:pt x="277335" y="567421"/>
                    </a:lnTo>
                    <a:close/>
                    <a:moveTo>
                      <a:pt x="328339" y="404845"/>
                    </a:moveTo>
                    <a:lnTo>
                      <a:pt x="108384" y="404845"/>
                    </a:lnTo>
                    <a:lnTo>
                      <a:pt x="108384" y="462225"/>
                    </a:lnTo>
                    <a:lnTo>
                      <a:pt x="328339" y="462225"/>
                    </a:lnTo>
                    <a:lnTo>
                      <a:pt x="328339" y="404845"/>
                    </a:lnTo>
                    <a:close/>
                    <a:moveTo>
                      <a:pt x="328339" y="487727"/>
                    </a:moveTo>
                    <a:lnTo>
                      <a:pt x="108384" y="487727"/>
                    </a:lnTo>
                    <a:lnTo>
                      <a:pt x="108384" y="545106"/>
                    </a:lnTo>
                    <a:lnTo>
                      <a:pt x="328339" y="545106"/>
                    </a:lnTo>
                    <a:lnTo>
                      <a:pt x="328339" y="4877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911438" y="959145"/>
                <a:ext cx="267155" cy="26709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68" y="0"/>
                    </a:move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6"/>
                      <a:pt x="68" y="136"/>
                    </a:cubicBezTo>
                    <a:cubicBezTo>
                      <a:pt x="106" y="136"/>
                      <a:pt x="136" y="106"/>
                      <a:pt x="136" y="68"/>
                    </a:cubicBezTo>
                    <a:cubicBezTo>
                      <a:pt x="136" y="31"/>
                      <a:pt x="106" y="0"/>
                      <a:pt x="68" y="0"/>
                    </a:cubicBezTo>
                    <a:close/>
                    <a:moveTo>
                      <a:pt x="9" y="72"/>
                    </a:move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80"/>
                      <a:pt x="31" y="86"/>
                      <a:pt x="33" y="93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1" y="86"/>
                      <a:pt x="10" y="80"/>
                      <a:pt x="9" y="72"/>
                    </a:cubicBezTo>
                    <a:close/>
                    <a:moveTo>
                      <a:pt x="72" y="34"/>
                    </a:moveTo>
                    <a:cubicBezTo>
                      <a:pt x="72" y="9"/>
                      <a:pt x="72" y="9"/>
                      <a:pt x="72" y="9"/>
                    </a:cubicBezTo>
                    <a:cubicBezTo>
                      <a:pt x="80" y="12"/>
                      <a:pt x="88" y="21"/>
                      <a:pt x="92" y="34"/>
                    </a:cubicBezTo>
                    <a:lnTo>
                      <a:pt x="72" y="34"/>
                    </a:lnTo>
                    <a:close/>
                    <a:moveTo>
                      <a:pt x="95" y="42"/>
                    </a:moveTo>
                    <a:cubicBezTo>
                      <a:pt x="96" y="49"/>
                      <a:pt x="97" y="56"/>
                      <a:pt x="98" y="64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2" y="42"/>
                      <a:pt x="72" y="42"/>
                      <a:pt x="72" y="42"/>
                    </a:cubicBezTo>
                    <a:lnTo>
                      <a:pt x="95" y="42"/>
                    </a:lnTo>
                    <a:close/>
                    <a:moveTo>
                      <a:pt x="64" y="9"/>
                    </a:moveTo>
                    <a:cubicBezTo>
                      <a:pt x="64" y="34"/>
                      <a:pt x="64" y="34"/>
                      <a:pt x="6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9" y="21"/>
                      <a:pt x="56" y="12"/>
                      <a:pt x="64" y="9"/>
                    </a:cubicBezTo>
                    <a:close/>
                    <a:moveTo>
                      <a:pt x="64" y="42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56"/>
                      <a:pt x="40" y="49"/>
                      <a:pt x="42" y="42"/>
                    </a:cubicBezTo>
                    <a:lnTo>
                      <a:pt x="64" y="42"/>
                    </a:lnTo>
                    <a:close/>
                    <a:moveTo>
                      <a:pt x="30" y="64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0" y="56"/>
                      <a:pt x="12" y="49"/>
                      <a:pt x="15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2" y="49"/>
                      <a:pt x="31" y="56"/>
                      <a:pt x="30" y="64"/>
                    </a:cubicBezTo>
                    <a:close/>
                    <a:moveTo>
                      <a:pt x="39" y="72"/>
                    </a:moveTo>
                    <a:cubicBezTo>
                      <a:pt x="64" y="72"/>
                      <a:pt x="64" y="72"/>
                      <a:pt x="64" y="72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41" y="93"/>
                      <a:pt x="41" y="93"/>
                      <a:pt x="41" y="93"/>
                    </a:cubicBezTo>
                    <a:cubicBezTo>
                      <a:pt x="40" y="86"/>
                      <a:pt x="39" y="80"/>
                      <a:pt x="39" y="72"/>
                    </a:cubicBezTo>
                    <a:close/>
                    <a:moveTo>
                      <a:pt x="64" y="101"/>
                    </a:moveTo>
                    <a:cubicBezTo>
                      <a:pt x="64" y="127"/>
                      <a:pt x="64" y="127"/>
                      <a:pt x="64" y="127"/>
                    </a:cubicBezTo>
                    <a:cubicBezTo>
                      <a:pt x="56" y="124"/>
                      <a:pt x="48" y="115"/>
                      <a:pt x="44" y="101"/>
                    </a:cubicBezTo>
                    <a:lnTo>
                      <a:pt x="64" y="101"/>
                    </a:lnTo>
                    <a:close/>
                    <a:moveTo>
                      <a:pt x="72" y="127"/>
                    </a:moveTo>
                    <a:cubicBezTo>
                      <a:pt x="72" y="101"/>
                      <a:pt x="72" y="101"/>
                      <a:pt x="72" y="101"/>
                    </a:cubicBezTo>
                    <a:cubicBezTo>
                      <a:pt x="93" y="101"/>
                      <a:pt x="93" y="101"/>
                      <a:pt x="93" y="101"/>
                    </a:cubicBezTo>
                    <a:cubicBezTo>
                      <a:pt x="88" y="115"/>
                      <a:pt x="81" y="124"/>
                      <a:pt x="72" y="127"/>
                    </a:cubicBezTo>
                    <a:close/>
                    <a:moveTo>
                      <a:pt x="72" y="93"/>
                    </a:moveTo>
                    <a:cubicBezTo>
                      <a:pt x="72" y="72"/>
                      <a:pt x="72" y="72"/>
                      <a:pt x="72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7" y="80"/>
                      <a:pt x="96" y="86"/>
                      <a:pt x="95" y="93"/>
                    </a:cubicBezTo>
                    <a:lnTo>
                      <a:pt x="72" y="93"/>
                    </a:lnTo>
                    <a:close/>
                    <a:moveTo>
                      <a:pt x="106" y="72"/>
                    </a:moveTo>
                    <a:cubicBezTo>
                      <a:pt x="127" y="72"/>
                      <a:pt x="127" y="72"/>
                      <a:pt x="127" y="72"/>
                    </a:cubicBezTo>
                    <a:cubicBezTo>
                      <a:pt x="127" y="80"/>
                      <a:pt x="125" y="86"/>
                      <a:pt x="122" y="93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5" y="86"/>
                      <a:pt x="106" y="80"/>
                      <a:pt x="106" y="72"/>
                    </a:cubicBezTo>
                    <a:close/>
                    <a:moveTo>
                      <a:pt x="106" y="64"/>
                    </a:moveTo>
                    <a:cubicBezTo>
                      <a:pt x="106" y="56"/>
                      <a:pt x="105" y="49"/>
                      <a:pt x="103" y="42"/>
                    </a:cubicBezTo>
                    <a:cubicBezTo>
                      <a:pt x="122" y="42"/>
                      <a:pt x="122" y="42"/>
                      <a:pt x="122" y="42"/>
                    </a:cubicBezTo>
                    <a:cubicBezTo>
                      <a:pt x="125" y="49"/>
                      <a:pt x="127" y="56"/>
                      <a:pt x="127" y="64"/>
                    </a:cubicBezTo>
                    <a:lnTo>
                      <a:pt x="106" y="64"/>
                    </a:lnTo>
                    <a:close/>
                    <a:moveTo>
                      <a:pt x="117" y="34"/>
                    </a:moveTo>
                    <a:cubicBezTo>
                      <a:pt x="101" y="34"/>
                      <a:pt x="101" y="34"/>
                      <a:pt x="101" y="34"/>
                    </a:cubicBezTo>
                    <a:cubicBezTo>
                      <a:pt x="98" y="26"/>
                      <a:pt x="95" y="19"/>
                      <a:pt x="91" y="13"/>
                    </a:cubicBezTo>
                    <a:cubicBezTo>
                      <a:pt x="101" y="18"/>
                      <a:pt x="110" y="25"/>
                      <a:pt x="117" y="34"/>
                    </a:cubicBezTo>
                    <a:close/>
                    <a:moveTo>
                      <a:pt x="46" y="13"/>
                    </a:moveTo>
                    <a:cubicBezTo>
                      <a:pt x="42" y="19"/>
                      <a:pt x="38" y="26"/>
                      <a:pt x="35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6" y="25"/>
                      <a:pt x="35" y="18"/>
                      <a:pt x="46" y="13"/>
                    </a:cubicBezTo>
                    <a:close/>
                    <a:moveTo>
                      <a:pt x="19" y="101"/>
                    </a:moveTo>
                    <a:cubicBezTo>
                      <a:pt x="35" y="101"/>
                      <a:pt x="35" y="101"/>
                      <a:pt x="35" y="101"/>
                    </a:cubicBezTo>
                    <a:cubicBezTo>
                      <a:pt x="38" y="110"/>
                      <a:pt x="41" y="117"/>
                      <a:pt x="46" y="123"/>
                    </a:cubicBezTo>
                    <a:cubicBezTo>
                      <a:pt x="35" y="119"/>
                      <a:pt x="25" y="111"/>
                      <a:pt x="19" y="101"/>
                    </a:cubicBezTo>
                    <a:close/>
                    <a:moveTo>
                      <a:pt x="91" y="123"/>
                    </a:moveTo>
                    <a:cubicBezTo>
                      <a:pt x="95" y="117"/>
                      <a:pt x="99" y="110"/>
                      <a:pt x="101" y="101"/>
                    </a:cubicBezTo>
                    <a:cubicBezTo>
                      <a:pt x="118" y="101"/>
                      <a:pt x="118" y="101"/>
                      <a:pt x="118" y="101"/>
                    </a:cubicBezTo>
                    <a:cubicBezTo>
                      <a:pt x="111" y="111"/>
                      <a:pt x="102" y="119"/>
                      <a:pt x="91" y="1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8416017" y="326751"/>
                <a:ext cx="229832" cy="300486"/>
              </a:xfrm>
              <a:custGeom>
                <a:avLst/>
                <a:gdLst/>
                <a:ahLst/>
                <a:cxnLst/>
                <a:rect l="l" t="t" r="r" b="b"/>
                <a:pathLst>
                  <a:path w="372968" h="487727" extrusionOk="0">
                    <a:moveTo>
                      <a:pt x="280523" y="0"/>
                    </a:moveTo>
                    <a:lnTo>
                      <a:pt x="92445" y="0"/>
                    </a:lnTo>
                    <a:lnTo>
                      <a:pt x="0" y="162575"/>
                    </a:lnTo>
                    <a:lnTo>
                      <a:pt x="76506" y="299649"/>
                    </a:lnTo>
                    <a:lnTo>
                      <a:pt x="0" y="430347"/>
                    </a:lnTo>
                    <a:lnTo>
                      <a:pt x="31878" y="487727"/>
                    </a:lnTo>
                    <a:lnTo>
                      <a:pt x="127510" y="325151"/>
                    </a:lnTo>
                    <a:lnTo>
                      <a:pt x="280523" y="325151"/>
                    </a:lnTo>
                    <a:lnTo>
                      <a:pt x="372968" y="162575"/>
                    </a:lnTo>
                    <a:lnTo>
                      <a:pt x="280523" y="0"/>
                    </a:lnTo>
                    <a:close/>
                    <a:moveTo>
                      <a:pt x="245457" y="267771"/>
                    </a:moveTo>
                    <a:lnTo>
                      <a:pt x="124323" y="267771"/>
                    </a:lnTo>
                    <a:lnTo>
                      <a:pt x="63755" y="162575"/>
                    </a:lnTo>
                    <a:lnTo>
                      <a:pt x="124323" y="57379"/>
                    </a:lnTo>
                    <a:lnTo>
                      <a:pt x="245457" y="57379"/>
                    </a:lnTo>
                    <a:lnTo>
                      <a:pt x="309212" y="162575"/>
                    </a:lnTo>
                    <a:lnTo>
                      <a:pt x="245457" y="267771"/>
                    </a:lnTo>
                    <a:close/>
                    <a:moveTo>
                      <a:pt x="197641" y="149824"/>
                    </a:moveTo>
                    <a:lnTo>
                      <a:pt x="197641" y="95633"/>
                    </a:lnTo>
                    <a:lnTo>
                      <a:pt x="168951" y="95633"/>
                    </a:lnTo>
                    <a:lnTo>
                      <a:pt x="168951" y="149824"/>
                    </a:lnTo>
                    <a:lnTo>
                      <a:pt x="117947" y="149824"/>
                    </a:lnTo>
                    <a:lnTo>
                      <a:pt x="117947" y="172139"/>
                    </a:lnTo>
                    <a:lnTo>
                      <a:pt x="168951" y="172139"/>
                    </a:lnTo>
                    <a:lnTo>
                      <a:pt x="168951" y="226331"/>
                    </a:lnTo>
                    <a:lnTo>
                      <a:pt x="197641" y="226331"/>
                    </a:lnTo>
                    <a:lnTo>
                      <a:pt x="197641" y="172139"/>
                    </a:lnTo>
                    <a:lnTo>
                      <a:pt x="251833" y="172139"/>
                    </a:lnTo>
                    <a:lnTo>
                      <a:pt x="251833" y="149824"/>
                    </a:lnTo>
                    <a:lnTo>
                      <a:pt x="197641" y="14982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8180291" y="173562"/>
                <a:ext cx="656102" cy="56758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9" extrusionOk="0">
                    <a:moveTo>
                      <a:pt x="84" y="0"/>
                    </a:moveTo>
                    <a:cubicBezTo>
                      <a:pt x="0" y="145"/>
                      <a:pt x="0" y="145"/>
                      <a:pt x="0" y="145"/>
                    </a:cubicBezTo>
                    <a:cubicBezTo>
                      <a:pt x="84" y="289"/>
                      <a:pt x="84" y="289"/>
                      <a:pt x="84" y="289"/>
                    </a:cubicBezTo>
                    <a:cubicBezTo>
                      <a:pt x="251" y="289"/>
                      <a:pt x="251" y="289"/>
                      <a:pt x="251" y="289"/>
                    </a:cubicBezTo>
                    <a:cubicBezTo>
                      <a:pt x="334" y="145"/>
                      <a:pt x="334" y="145"/>
                      <a:pt x="334" y="145"/>
                    </a:cubicBezTo>
                    <a:cubicBezTo>
                      <a:pt x="251" y="0"/>
                      <a:pt x="251" y="0"/>
                      <a:pt x="251" y="0"/>
                    </a:cubicBezTo>
                    <a:lnTo>
                      <a:pt x="84" y="0"/>
                    </a:lnTo>
                    <a:close/>
                    <a:moveTo>
                      <a:pt x="246" y="9"/>
                    </a:moveTo>
                    <a:cubicBezTo>
                      <a:pt x="248" y="13"/>
                      <a:pt x="322" y="141"/>
                      <a:pt x="324" y="145"/>
                    </a:cubicBezTo>
                    <a:cubicBezTo>
                      <a:pt x="322" y="149"/>
                      <a:pt x="248" y="277"/>
                      <a:pt x="246" y="281"/>
                    </a:cubicBezTo>
                    <a:cubicBezTo>
                      <a:pt x="241" y="281"/>
                      <a:pt x="93" y="281"/>
                      <a:pt x="89" y="281"/>
                    </a:cubicBezTo>
                    <a:cubicBezTo>
                      <a:pt x="86" y="277"/>
                      <a:pt x="12" y="149"/>
                      <a:pt x="10" y="145"/>
                    </a:cubicBezTo>
                    <a:cubicBezTo>
                      <a:pt x="12" y="141"/>
                      <a:pt x="86" y="13"/>
                      <a:pt x="89" y="9"/>
                    </a:cubicBezTo>
                    <a:cubicBezTo>
                      <a:pt x="93" y="9"/>
                      <a:pt x="241" y="9"/>
                      <a:pt x="246" y="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5715000" y="183382"/>
                <a:ext cx="656102" cy="567583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9" extrusionOk="0">
                    <a:moveTo>
                      <a:pt x="84" y="0"/>
                    </a:moveTo>
                    <a:cubicBezTo>
                      <a:pt x="0" y="144"/>
                      <a:pt x="0" y="144"/>
                      <a:pt x="0" y="144"/>
                    </a:cubicBezTo>
                    <a:cubicBezTo>
                      <a:pt x="84" y="289"/>
                      <a:pt x="84" y="289"/>
                      <a:pt x="84" y="289"/>
                    </a:cubicBezTo>
                    <a:cubicBezTo>
                      <a:pt x="251" y="289"/>
                      <a:pt x="251" y="289"/>
                      <a:pt x="251" y="289"/>
                    </a:cubicBezTo>
                    <a:cubicBezTo>
                      <a:pt x="334" y="144"/>
                      <a:pt x="334" y="144"/>
                      <a:pt x="334" y="144"/>
                    </a:cubicBezTo>
                    <a:cubicBezTo>
                      <a:pt x="251" y="0"/>
                      <a:pt x="251" y="0"/>
                      <a:pt x="251" y="0"/>
                    </a:cubicBezTo>
                    <a:lnTo>
                      <a:pt x="84" y="0"/>
                    </a:lnTo>
                    <a:close/>
                    <a:moveTo>
                      <a:pt x="246" y="8"/>
                    </a:moveTo>
                    <a:cubicBezTo>
                      <a:pt x="248" y="12"/>
                      <a:pt x="322" y="140"/>
                      <a:pt x="324" y="144"/>
                    </a:cubicBezTo>
                    <a:cubicBezTo>
                      <a:pt x="322" y="148"/>
                      <a:pt x="248" y="276"/>
                      <a:pt x="246" y="280"/>
                    </a:cubicBezTo>
                    <a:cubicBezTo>
                      <a:pt x="241" y="280"/>
                      <a:pt x="93" y="280"/>
                      <a:pt x="89" y="280"/>
                    </a:cubicBezTo>
                    <a:cubicBezTo>
                      <a:pt x="86" y="276"/>
                      <a:pt x="13" y="148"/>
                      <a:pt x="10" y="144"/>
                    </a:cubicBezTo>
                    <a:cubicBezTo>
                      <a:pt x="13" y="140"/>
                      <a:pt x="86" y="12"/>
                      <a:pt x="89" y="8"/>
                    </a:cubicBezTo>
                    <a:cubicBezTo>
                      <a:pt x="93" y="8"/>
                      <a:pt x="241" y="8"/>
                      <a:pt x="246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259132" y="499579"/>
                <a:ext cx="636458" cy="551872"/>
              </a:xfrm>
              <a:custGeom>
                <a:avLst/>
                <a:gdLst/>
                <a:ahLst/>
                <a:cxnLst/>
                <a:rect l="l" t="t" r="r" b="b"/>
                <a:pathLst>
                  <a:path w="1032833" h="895760" extrusionOk="0">
                    <a:moveTo>
                      <a:pt x="258208" y="895760"/>
                    </a:moveTo>
                    <a:lnTo>
                      <a:pt x="0" y="446286"/>
                    </a:lnTo>
                    <a:lnTo>
                      <a:pt x="258208" y="0"/>
                    </a:lnTo>
                    <a:lnTo>
                      <a:pt x="774624" y="0"/>
                    </a:lnTo>
                    <a:lnTo>
                      <a:pt x="1032833" y="446286"/>
                    </a:lnTo>
                    <a:lnTo>
                      <a:pt x="774624" y="895760"/>
                    </a:lnTo>
                    <a:lnTo>
                      <a:pt x="258208" y="895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8121361" y="796137"/>
                <a:ext cx="891826" cy="77183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3" extrusionOk="0">
                    <a:moveTo>
                      <a:pt x="113" y="0"/>
                    </a:moveTo>
                    <a:cubicBezTo>
                      <a:pt x="0" y="197"/>
                      <a:pt x="0" y="197"/>
                      <a:pt x="0" y="197"/>
                    </a:cubicBezTo>
                    <a:cubicBezTo>
                      <a:pt x="113" y="393"/>
                      <a:pt x="113" y="393"/>
                      <a:pt x="113" y="393"/>
                    </a:cubicBezTo>
                    <a:cubicBezTo>
                      <a:pt x="340" y="393"/>
                      <a:pt x="340" y="393"/>
                      <a:pt x="340" y="393"/>
                    </a:cubicBezTo>
                    <a:cubicBezTo>
                      <a:pt x="454" y="197"/>
                      <a:pt x="454" y="197"/>
                      <a:pt x="454" y="197"/>
                    </a:cubicBezTo>
                    <a:cubicBezTo>
                      <a:pt x="340" y="0"/>
                      <a:pt x="340" y="0"/>
                      <a:pt x="340" y="0"/>
                    </a:cubicBezTo>
                    <a:lnTo>
                      <a:pt x="113" y="0"/>
                    </a:lnTo>
                    <a:close/>
                    <a:moveTo>
                      <a:pt x="336" y="9"/>
                    </a:moveTo>
                    <a:cubicBezTo>
                      <a:pt x="338" y="13"/>
                      <a:pt x="442" y="193"/>
                      <a:pt x="444" y="197"/>
                    </a:cubicBezTo>
                    <a:cubicBezTo>
                      <a:pt x="442" y="201"/>
                      <a:pt x="338" y="381"/>
                      <a:pt x="336" y="385"/>
                    </a:cubicBezTo>
                    <a:cubicBezTo>
                      <a:pt x="331" y="385"/>
                      <a:pt x="123" y="385"/>
                      <a:pt x="118" y="385"/>
                    </a:cubicBezTo>
                    <a:cubicBezTo>
                      <a:pt x="116" y="381"/>
                      <a:pt x="12" y="201"/>
                      <a:pt x="10" y="197"/>
                    </a:cubicBezTo>
                    <a:cubicBezTo>
                      <a:pt x="12" y="193"/>
                      <a:pt x="116" y="13"/>
                      <a:pt x="118" y="9"/>
                    </a:cubicBezTo>
                    <a:cubicBezTo>
                      <a:pt x="123" y="9"/>
                      <a:pt x="331" y="9"/>
                      <a:pt x="336" y="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5716965" y="809884"/>
                <a:ext cx="656101" cy="56758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9" extrusionOk="0">
                    <a:moveTo>
                      <a:pt x="84" y="0"/>
                    </a:moveTo>
                    <a:cubicBezTo>
                      <a:pt x="0" y="144"/>
                      <a:pt x="0" y="144"/>
                      <a:pt x="0" y="144"/>
                    </a:cubicBezTo>
                    <a:cubicBezTo>
                      <a:pt x="84" y="289"/>
                      <a:pt x="84" y="289"/>
                      <a:pt x="84" y="289"/>
                    </a:cubicBezTo>
                    <a:cubicBezTo>
                      <a:pt x="251" y="289"/>
                      <a:pt x="251" y="289"/>
                      <a:pt x="251" y="289"/>
                    </a:cubicBezTo>
                    <a:cubicBezTo>
                      <a:pt x="334" y="144"/>
                      <a:pt x="334" y="144"/>
                      <a:pt x="334" y="144"/>
                    </a:cubicBezTo>
                    <a:cubicBezTo>
                      <a:pt x="251" y="0"/>
                      <a:pt x="251" y="0"/>
                      <a:pt x="251" y="0"/>
                    </a:cubicBezTo>
                    <a:lnTo>
                      <a:pt x="84" y="0"/>
                    </a:lnTo>
                    <a:close/>
                    <a:moveTo>
                      <a:pt x="246" y="8"/>
                    </a:moveTo>
                    <a:cubicBezTo>
                      <a:pt x="248" y="12"/>
                      <a:pt x="322" y="140"/>
                      <a:pt x="324" y="144"/>
                    </a:cubicBezTo>
                    <a:cubicBezTo>
                      <a:pt x="322" y="148"/>
                      <a:pt x="248" y="276"/>
                      <a:pt x="246" y="280"/>
                    </a:cubicBezTo>
                    <a:cubicBezTo>
                      <a:pt x="241" y="280"/>
                      <a:pt x="93" y="280"/>
                      <a:pt x="89" y="280"/>
                    </a:cubicBezTo>
                    <a:cubicBezTo>
                      <a:pt x="86" y="276"/>
                      <a:pt x="12" y="148"/>
                      <a:pt x="10" y="144"/>
                    </a:cubicBezTo>
                    <a:cubicBezTo>
                      <a:pt x="12" y="140"/>
                      <a:pt x="86" y="12"/>
                      <a:pt x="89" y="8"/>
                    </a:cubicBezTo>
                    <a:cubicBezTo>
                      <a:pt x="93" y="8"/>
                      <a:pt x="241" y="8"/>
                      <a:pt x="246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785585" y="181418"/>
                <a:ext cx="656102" cy="56758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9" extrusionOk="0">
                    <a:moveTo>
                      <a:pt x="84" y="0"/>
                    </a:moveTo>
                    <a:cubicBezTo>
                      <a:pt x="0" y="145"/>
                      <a:pt x="0" y="145"/>
                      <a:pt x="0" y="145"/>
                    </a:cubicBezTo>
                    <a:cubicBezTo>
                      <a:pt x="84" y="289"/>
                      <a:pt x="84" y="289"/>
                      <a:pt x="84" y="289"/>
                    </a:cubicBezTo>
                    <a:cubicBezTo>
                      <a:pt x="250" y="289"/>
                      <a:pt x="250" y="289"/>
                      <a:pt x="250" y="289"/>
                    </a:cubicBezTo>
                    <a:cubicBezTo>
                      <a:pt x="334" y="145"/>
                      <a:pt x="334" y="145"/>
                      <a:pt x="334" y="145"/>
                    </a:cubicBezTo>
                    <a:cubicBezTo>
                      <a:pt x="250" y="0"/>
                      <a:pt x="250" y="0"/>
                      <a:pt x="250" y="0"/>
                    </a:cubicBezTo>
                    <a:lnTo>
                      <a:pt x="84" y="0"/>
                    </a:lnTo>
                    <a:close/>
                    <a:moveTo>
                      <a:pt x="246" y="9"/>
                    </a:moveTo>
                    <a:cubicBezTo>
                      <a:pt x="248" y="13"/>
                      <a:pt x="322" y="141"/>
                      <a:pt x="324" y="145"/>
                    </a:cubicBezTo>
                    <a:cubicBezTo>
                      <a:pt x="322" y="149"/>
                      <a:pt x="248" y="277"/>
                      <a:pt x="246" y="281"/>
                    </a:cubicBezTo>
                    <a:cubicBezTo>
                      <a:pt x="241" y="281"/>
                      <a:pt x="93" y="281"/>
                      <a:pt x="89" y="281"/>
                    </a:cubicBezTo>
                    <a:cubicBezTo>
                      <a:pt x="86" y="277"/>
                      <a:pt x="12" y="149"/>
                      <a:pt x="10" y="145"/>
                    </a:cubicBezTo>
                    <a:cubicBezTo>
                      <a:pt x="12" y="141"/>
                      <a:pt x="86" y="13"/>
                      <a:pt x="89" y="9"/>
                    </a:cubicBezTo>
                    <a:cubicBezTo>
                      <a:pt x="93" y="9"/>
                      <a:pt x="241" y="9"/>
                      <a:pt x="246" y="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7628302" y="477975"/>
                <a:ext cx="656101" cy="56758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9" extrusionOk="0">
                    <a:moveTo>
                      <a:pt x="83" y="0"/>
                    </a:moveTo>
                    <a:cubicBezTo>
                      <a:pt x="0" y="144"/>
                      <a:pt x="0" y="144"/>
                      <a:pt x="0" y="144"/>
                    </a:cubicBezTo>
                    <a:cubicBezTo>
                      <a:pt x="83" y="289"/>
                      <a:pt x="83" y="289"/>
                      <a:pt x="83" y="289"/>
                    </a:cubicBezTo>
                    <a:cubicBezTo>
                      <a:pt x="250" y="289"/>
                      <a:pt x="250" y="289"/>
                      <a:pt x="250" y="289"/>
                    </a:cubicBezTo>
                    <a:cubicBezTo>
                      <a:pt x="334" y="144"/>
                      <a:pt x="334" y="144"/>
                      <a:pt x="334" y="144"/>
                    </a:cubicBezTo>
                    <a:cubicBezTo>
                      <a:pt x="250" y="0"/>
                      <a:pt x="250" y="0"/>
                      <a:pt x="250" y="0"/>
                    </a:cubicBezTo>
                    <a:lnTo>
                      <a:pt x="83" y="0"/>
                    </a:lnTo>
                    <a:close/>
                    <a:moveTo>
                      <a:pt x="245" y="8"/>
                    </a:moveTo>
                    <a:cubicBezTo>
                      <a:pt x="248" y="12"/>
                      <a:pt x="322" y="140"/>
                      <a:pt x="324" y="144"/>
                    </a:cubicBezTo>
                    <a:cubicBezTo>
                      <a:pt x="322" y="148"/>
                      <a:pt x="248" y="276"/>
                      <a:pt x="245" y="280"/>
                    </a:cubicBezTo>
                    <a:cubicBezTo>
                      <a:pt x="241" y="280"/>
                      <a:pt x="93" y="280"/>
                      <a:pt x="88" y="280"/>
                    </a:cubicBezTo>
                    <a:cubicBezTo>
                      <a:pt x="86" y="276"/>
                      <a:pt x="12" y="148"/>
                      <a:pt x="10" y="144"/>
                    </a:cubicBezTo>
                    <a:cubicBezTo>
                      <a:pt x="12" y="140"/>
                      <a:pt x="86" y="12"/>
                      <a:pt x="88" y="8"/>
                    </a:cubicBezTo>
                    <a:cubicBezTo>
                      <a:pt x="93" y="8"/>
                      <a:pt x="241" y="8"/>
                      <a:pt x="245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33879" y="495384"/>
              <a:ext cx="450760" cy="54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0013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4" r:id="rId16"/>
    <p:sldLayoutId id="2147483685" r:id="rId17"/>
    <p:sldLayoutId id="2147483686" r:id="rId18"/>
    <p:sldLayoutId id="2147483677" r:id="rId19"/>
  </p:sldLayoutIdLs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2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ennesmetropole.fr/explore/dataset/etat-du-trafic-en-temps-reel/information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72209"/>
            <a:ext cx="12192000" cy="4430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6072996" y="2441275"/>
            <a:ext cx="0" cy="2104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3"/>
          <p:cNvSpPr>
            <a:spLocks noGrp="1"/>
          </p:cNvSpPr>
          <p:nvPr>
            <p:ph type="body" sz="quarter" idx="4294967295"/>
          </p:nvPr>
        </p:nvSpPr>
        <p:spPr>
          <a:xfrm>
            <a:off x="6691651" y="3258637"/>
            <a:ext cx="6579216" cy="715876"/>
          </a:xfrm>
          <a:prstGeom prst="rect">
            <a:avLst/>
          </a:prstGeom>
        </p:spPr>
        <p:txBody>
          <a:bodyPr/>
          <a:lstStyle/>
          <a:p>
            <a:r>
              <a:rPr lang="fr-F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PROJET </a:t>
            </a:r>
            <a:r>
              <a:rPr lang="fr-F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BIG DATA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5" y="2851376"/>
            <a:ext cx="5311888" cy="11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290354" y="1663083"/>
            <a:ext cx="9701349" cy="3771316"/>
          </a:xfrm>
        </p:spPr>
        <p:txBody>
          <a:bodyPr/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b="1" dirty="0" smtClean="0"/>
              <a:t>Plusieurs livrables documentaires sont attendus pour ce projet :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Un </a:t>
            </a:r>
            <a:r>
              <a:rPr lang="fr-FR" sz="1600" b="1" dirty="0"/>
              <a:t>DAT</a:t>
            </a:r>
            <a:r>
              <a:rPr lang="fr-FR" sz="1600" dirty="0"/>
              <a:t> (</a:t>
            </a:r>
            <a:r>
              <a:rPr lang="fr-FR" sz="1600" b="1" dirty="0"/>
              <a:t>D</a:t>
            </a:r>
            <a:r>
              <a:rPr lang="fr-FR" sz="1600" dirty="0"/>
              <a:t>ossier d’</a:t>
            </a:r>
            <a:r>
              <a:rPr lang="fr-FR" sz="1600" b="1" dirty="0"/>
              <a:t>A</a:t>
            </a:r>
            <a:r>
              <a:rPr lang="fr-FR" sz="1600" dirty="0"/>
              <a:t>rchitecture </a:t>
            </a:r>
            <a:r>
              <a:rPr lang="fr-FR" sz="1600" b="1" dirty="0"/>
              <a:t>T</a:t>
            </a:r>
            <a:r>
              <a:rPr lang="fr-FR" sz="1600" dirty="0"/>
              <a:t>echnique) avec </a:t>
            </a:r>
            <a:r>
              <a:rPr lang="fr-FR" sz="1600" dirty="0" smtClean="0"/>
              <a:t>le choix des solutions technologiques, motivées et justifiées, ainsi qu’un schéma d’architecture technique retenu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Une spécification fonctionnelle générale, expliquant comment les données de l’API seront récoltées, les transformations que la donnée subira avant d’être </a:t>
            </a:r>
            <a:r>
              <a:rPr lang="fr-FR" sz="1600" dirty="0" smtClean="0"/>
              <a:t>stockée </a:t>
            </a:r>
            <a:r>
              <a:rPr lang="fr-FR" sz="1600" dirty="0" smtClean="0"/>
              <a:t>dans une base de données.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Un cahier de recette expliquant l’ensemble des tests que vous avez réalisés pour vous assurer de la bonne qualité des données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Un manuel d’installation de la solution (pour que l’on puisse déployer l’outil sur notre infrastructure)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1600" dirty="0" smtClean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b="1" dirty="0"/>
              <a:t>Les binaires sont également attendus en livraison :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L’ensemble du code (Python ou autre)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Les particularités techniques que vous avez </a:t>
            </a:r>
            <a:r>
              <a:rPr lang="fr-FR" sz="1600" dirty="0" smtClean="0"/>
              <a:t>dû </a:t>
            </a:r>
            <a:r>
              <a:rPr lang="fr-FR" sz="1600" dirty="0" smtClean="0"/>
              <a:t>mettre en œuvre pour réaliser le projet</a:t>
            </a:r>
            <a:endParaRPr lang="fr-FR" sz="1600" dirty="0"/>
          </a:p>
          <a:p>
            <a:pPr marL="0">
              <a:buClr>
                <a:schemeClr val="tx1">
                  <a:lumMod val="50000"/>
                  <a:lumOff val="50000"/>
                </a:schemeClr>
              </a:buClr>
            </a:pPr>
            <a:endParaRPr lang="fr-FR" sz="2000" b="1" dirty="0" smtClean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b="1" dirty="0" smtClean="0"/>
              <a:t>Présentation de votre projet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Enfin, votre projet devra être présenté à nos équipes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0">
              <a:buClr>
                <a:schemeClr val="tx1">
                  <a:lumMod val="50000"/>
                  <a:lumOff val="50000"/>
                </a:schemeClr>
              </a:buClr>
            </a:pPr>
            <a:endParaRPr lang="fr-FR" sz="1600" dirty="0" smtClean="0"/>
          </a:p>
          <a:p>
            <a:pPr marL="196848" indent="-171450">
              <a:buBlip>
                <a:blip r:embed="rId2"/>
              </a:buBlip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356251" y="982478"/>
            <a:ext cx="7071476" cy="390823"/>
          </a:xfrm>
        </p:spPr>
        <p:txBody>
          <a:bodyPr/>
          <a:lstStyle/>
          <a:p>
            <a:r>
              <a:rPr lang="fr-FR" sz="2800" dirty="0" smtClean="0"/>
              <a:t>LIVRABLES ATTENDUS</a:t>
            </a:r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003" y="873400"/>
            <a:ext cx="569846" cy="687340"/>
          </a:xfrm>
          <a:prstGeom prst="rect">
            <a:avLst/>
          </a:prstGeom>
        </p:spPr>
      </p:pic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| LIVRABLES ATTENDUS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7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sz="2800" dirty="0" smtClean="0"/>
              <a:t>DEMARCHE PROJET</a:t>
            </a:r>
            <a:endParaRPr lang="fr-FR" sz="2800" dirty="0">
              <a:solidFill>
                <a:srgbClr val="740A57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51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290354" y="1663083"/>
            <a:ext cx="9701349" cy="3771316"/>
          </a:xfrm>
        </p:spPr>
        <p:txBody>
          <a:bodyPr/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b="1" dirty="0" smtClean="0"/>
              <a:t>Nous avons un budget de 10 jours pour ce projet :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Préparer un chiffrage de votre projet avec une découpe par tâche / sous-tâche</a:t>
            </a:r>
            <a:endParaRPr lang="fr-FR" sz="2000" b="1" dirty="0" smtClean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b="1" dirty="0" smtClean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b="1" dirty="0" smtClean="0"/>
              <a:t>La méthode projet est essentielle chez nous (Agilité, démarche </a:t>
            </a:r>
            <a:r>
              <a:rPr lang="fr-FR" sz="2000" b="1" dirty="0" err="1" smtClean="0"/>
              <a:t>DevOps</a:t>
            </a:r>
            <a:r>
              <a:rPr lang="fr-FR" sz="2000" b="1" dirty="0" smtClean="0"/>
              <a:t>, etc.). Merci donc </a:t>
            </a:r>
            <a:r>
              <a:rPr lang="fr-FR" sz="2000" b="1" dirty="0" smtClean="0"/>
              <a:t>d’ </a:t>
            </a:r>
            <a:r>
              <a:rPr lang="fr-FR" sz="2000" b="1" dirty="0" smtClean="0"/>
              <a:t>: 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Expliquer comment votre équipe va s’organiser (Rôles? Assignation des tâches?)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Expliquer comment le suivi des tâches est opéré? (Quelle solution technologique va être retenue (</a:t>
            </a:r>
            <a:r>
              <a:rPr lang="fr-FR" sz="1600" dirty="0" err="1" smtClean="0"/>
              <a:t>Trello</a:t>
            </a:r>
            <a:r>
              <a:rPr lang="fr-FR" sz="1600" dirty="0" smtClean="0"/>
              <a:t>, autre?))</a:t>
            </a:r>
          </a:p>
          <a:p>
            <a:pPr marL="0">
              <a:buClr>
                <a:schemeClr val="tx1">
                  <a:lumMod val="50000"/>
                  <a:lumOff val="50000"/>
                </a:schemeClr>
              </a:buClr>
            </a:pPr>
            <a:endParaRPr lang="fr-FR" sz="1600" dirty="0" smtClean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b="1" dirty="0" smtClean="0"/>
              <a:t>Recette : </a:t>
            </a:r>
            <a:endParaRPr lang="fr-FR" sz="2000" b="1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Expliquer comment vous avez effectué la recette de vos données, de votre projet</a:t>
            </a:r>
            <a:endParaRPr lang="fr-FR" sz="1600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Proposer une liste de tests que vous avez menés</a:t>
            </a:r>
            <a:endParaRPr lang="fr-FR" sz="1600" dirty="0"/>
          </a:p>
          <a:p>
            <a:pPr marL="0">
              <a:buClr>
                <a:schemeClr val="tx1">
                  <a:lumMod val="50000"/>
                  <a:lumOff val="50000"/>
                </a:schemeClr>
              </a:buClr>
            </a:pPr>
            <a:endParaRPr lang="fr-FR" sz="1600" dirty="0"/>
          </a:p>
          <a:p>
            <a:pPr marL="0">
              <a:buClr>
                <a:schemeClr val="tx1">
                  <a:lumMod val="50000"/>
                  <a:lumOff val="50000"/>
                </a:schemeClr>
              </a:buClr>
            </a:pPr>
            <a:endParaRPr lang="fr-FR" sz="1600" dirty="0" smtClean="0"/>
          </a:p>
          <a:p>
            <a:pPr marL="196848" indent="-171450">
              <a:buBlip>
                <a:blip r:embed="rId2"/>
              </a:buBlip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356251" y="982478"/>
            <a:ext cx="7071476" cy="390823"/>
          </a:xfrm>
        </p:spPr>
        <p:txBody>
          <a:bodyPr/>
          <a:lstStyle/>
          <a:p>
            <a:r>
              <a:rPr lang="fr-FR" sz="2800" dirty="0" smtClean="0"/>
              <a:t>DEMARCHE PROJET</a:t>
            </a:r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003" y="873400"/>
            <a:ext cx="569846" cy="687340"/>
          </a:xfrm>
          <a:prstGeom prst="rect">
            <a:avLst/>
          </a:prstGeom>
        </p:spPr>
      </p:pic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| DEMARCHE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5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sz="2800" dirty="0" smtClean="0"/>
              <a:t>INDUSTRIALISATION</a:t>
            </a:r>
            <a:endParaRPr lang="fr-FR" sz="2800" dirty="0">
              <a:solidFill>
                <a:srgbClr val="740A57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2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805646" y="1535633"/>
            <a:ext cx="7622081" cy="3771316"/>
          </a:xfrm>
        </p:spPr>
        <p:txBody>
          <a:bodyPr/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Le projet s’arrête au POC. Il n’y a donc pas nécessité d’implémenter une industrialisation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Cependant, nous aimerions que vous nous expliquiez comment votre projet va pouvoir être livré en production et industrialisé? (Architecture / démarche)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Egalement, merci de nous expliquer la démarche </a:t>
            </a:r>
            <a:r>
              <a:rPr lang="fr-FR" sz="2000" dirty="0" err="1" smtClean="0"/>
              <a:t>DevOps</a:t>
            </a:r>
            <a:r>
              <a:rPr lang="fr-FR" sz="2000" dirty="0" smtClean="0"/>
              <a:t> appliquée à notre projet? Comment se mettront en place les évolutions / corrections en production? 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dirty="0" smtClean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Enfin, merci de nous conseiller sur l’aspect légal à collecter de telles données pour les stocker et les analyser (CNIL / RGPD)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fr-FR" sz="200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749545" y="882321"/>
            <a:ext cx="9499816" cy="390823"/>
          </a:xfrm>
        </p:spPr>
        <p:txBody>
          <a:bodyPr/>
          <a:lstStyle/>
          <a:p>
            <a:pPr algn="ctr"/>
            <a:r>
              <a:rPr lang="fr-FR" sz="2800" dirty="0" smtClean="0"/>
              <a:t>INDUSTRIALISATION DU PROJET</a:t>
            </a:r>
            <a:endParaRPr lang="fr-FR" sz="28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</a:t>
            </a:r>
            <a:r>
              <a:rPr lang="fr-FR" dirty="0"/>
              <a:t>| </a:t>
            </a:r>
            <a:r>
              <a:rPr lang="fr-FR" dirty="0" smtClean="0"/>
              <a:t>INDUSTRIALISATION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172"/>
            <a:ext cx="3866606" cy="22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sz="2800" dirty="0" smtClean="0"/>
              <a:t>OUVERTURE VERS DES EVOLUTIONS</a:t>
            </a:r>
            <a:endParaRPr lang="fr-FR" sz="2800" dirty="0">
              <a:solidFill>
                <a:srgbClr val="740A57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290354" y="1663083"/>
            <a:ext cx="9701349" cy="3771316"/>
          </a:xfrm>
        </p:spPr>
        <p:txBody>
          <a:bodyPr/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400" dirty="0" smtClean="0"/>
              <a:t>De par votre connaissance de notre besoin et votre expertise métier et technique, avez-vous également des </a:t>
            </a:r>
            <a:r>
              <a:rPr lang="fr-FR" sz="2400" dirty="0" smtClean="0"/>
              <a:t>suggestions </a:t>
            </a:r>
            <a:r>
              <a:rPr lang="fr-FR" sz="2400" dirty="0" smtClean="0"/>
              <a:t>à nous soumettre concernant notre projet? (Intégration de nouvelles API, nouveaux cas d’usage, etc.)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400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400" dirty="0" smtClean="0"/>
              <a:t>Est-ce que des solutions d’IA (Machine Learning ou </a:t>
            </a:r>
            <a:r>
              <a:rPr lang="fr-FR" sz="2400" dirty="0" err="1" smtClean="0"/>
              <a:t>Deep</a:t>
            </a:r>
            <a:r>
              <a:rPr lang="fr-FR" sz="2400" dirty="0" smtClean="0"/>
              <a:t> Learning) </a:t>
            </a:r>
            <a:r>
              <a:rPr lang="fr-FR" sz="2400" dirty="0" smtClean="0"/>
              <a:t>pourraient </a:t>
            </a:r>
            <a:r>
              <a:rPr lang="fr-FR" sz="2400" dirty="0" smtClean="0"/>
              <a:t>nous apporter des avantages compétitifs significatifs? Si oui, lesquels?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400" dirty="0" smtClean="0"/>
          </a:p>
          <a:p>
            <a:pPr marL="196848" indent="-171450">
              <a:buBlip>
                <a:blip r:embed="rId2"/>
              </a:buBlip>
            </a:pPr>
            <a:endParaRPr lang="fr-FR" sz="1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356251" y="982478"/>
            <a:ext cx="7071476" cy="390823"/>
          </a:xfrm>
        </p:spPr>
        <p:txBody>
          <a:bodyPr/>
          <a:lstStyle/>
          <a:p>
            <a:r>
              <a:rPr lang="fr-FR" sz="2800" dirty="0" smtClean="0"/>
              <a:t>OUVERTURE VERS L’AVENIR</a:t>
            </a:r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003" y="873400"/>
            <a:ext cx="569846" cy="687340"/>
          </a:xfrm>
          <a:prstGeom prst="rect">
            <a:avLst/>
          </a:prstGeom>
        </p:spPr>
      </p:pic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 | OUVERTURE VERS DES EVOLUTIONS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831831" y="2101275"/>
            <a:ext cx="798959" cy="503238"/>
          </a:xfrm>
        </p:spPr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/>
          </p:nvPr>
        </p:nvSpPr>
        <p:spPr>
          <a:xfrm>
            <a:off x="4831829" y="4970901"/>
            <a:ext cx="798961" cy="504928"/>
          </a:xfrm>
        </p:spPr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Définition du besoin projet</a:t>
            </a:r>
            <a:endParaRPr lang="fr-FR" b="1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Orientation technique du projet</a:t>
            </a:r>
            <a:endParaRPr lang="fr-FR" b="1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Démarche projet (chiffrage / organisation / recette)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 smtClean="0"/>
              <a:t>Aller plus loin : L’industrialisation du projet, mise en production, MCO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Livrables attendus (documentation / binaires)</a:t>
            </a:r>
            <a:endParaRPr lang="fr-FR" b="1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dirty="0" smtClean="0"/>
              <a:t>PROJET POC RENNES</a:t>
            </a:r>
            <a:endParaRPr lang="fr-FR" dirty="0"/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19"/>
          </p:nvPr>
        </p:nvSpPr>
        <p:spPr>
          <a:xfrm>
            <a:off x="4844885" y="5680647"/>
            <a:ext cx="798961" cy="504928"/>
          </a:xfrm>
        </p:spPr>
        <p:txBody>
          <a:bodyPr/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5" name="Espace réservé du texte 10"/>
          <p:cNvSpPr>
            <a:spLocks noGrp="1"/>
          </p:cNvSpPr>
          <p:nvPr>
            <p:ph type="body" sz="quarter" idx="18"/>
          </p:nvPr>
        </p:nvSpPr>
        <p:spPr>
          <a:xfrm>
            <a:off x="5828304" y="5683181"/>
            <a:ext cx="5571717" cy="502394"/>
          </a:xfrm>
        </p:spPr>
        <p:txBody>
          <a:bodyPr/>
          <a:lstStyle/>
          <a:p>
            <a:r>
              <a:rPr lang="fr-FR" dirty="0" smtClean="0"/>
              <a:t>Ouverture </a:t>
            </a:r>
            <a:r>
              <a:rPr lang="fr-FR" dirty="0"/>
              <a:t>vers des </a:t>
            </a:r>
            <a:r>
              <a:rPr lang="fr-FR" dirty="0" smtClean="0"/>
              <a:t>évolutions?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3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2800" dirty="0" smtClean="0"/>
              <a:t>DEFINITION DU BESOIN PROJET</a:t>
            </a:r>
            <a:endParaRPr lang="fr-FR" sz="2800" dirty="0">
              <a:solidFill>
                <a:srgbClr val="740A57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0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221018" y="1535633"/>
            <a:ext cx="7206709" cy="3771316"/>
          </a:xfrm>
        </p:spPr>
        <p:txBody>
          <a:bodyPr/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Notre entreprise « </a:t>
            </a:r>
            <a:r>
              <a:rPr lang="fr-FR" sz="2000" b="1" dirty="0" smtClean="0"/>
              <a:t>Transport Rennes</a:t>
            </a:r>
            <a:r>
              <a:rPr lang="fr-FR" sz="2000" dirty="0" smtClean="0"/>
              <a:t> » est un des leader du secteur logistique breton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Nous avons une flotte de véhicules qui nous permettent de réaliser des livraisons dans toute l’agglomération Rennaise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</a:pPr>
            <a:endParaRPr lang="fr-FR" sz="2400" dirty="0"/>
          </a:p>
          <a:p>
            <a:pPr marL="196848" indent="-1714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Nous aimerions pouvoir prévenir en temps réel nos chauffeurs lorsque des routes sont congestionnées, afin qu’ils puissent modifier leur trajet ou bien prévenir leurs clients d’un retard de livraison</a:t>
            </a:r>
          </a:p>
          <a:p>
            <a:pPr marL="196848" indent="-1714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dirty="0" smtClean="0"/>
          </a:p>
          <a:p>
            <a:pPr marL="196848" indent="-1714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A terme, nous aimerions même proposer à nos clients une interface Web leur permettant de localiser leurs colis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fr-FR" sz="200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749545" y="882321"/>
            <a:ext cx="9499816" cy="390823"/>
          </a:xfrm>
        </p:spPr>
        <p:txBody>
          <a:bodyPr/>
          <a:lstStyle/>
          <a:p>
            <a:pPr algn="ctr"/>
            <a:r>
              <a:rPr lang="fr-FR" sz="2800" dirty="0" smtClean="0"/>
              <a:t>HISTORIQUE DU PROJET</a:t>
            </a:r>
            <a:endParaRPr lang="fr-FR" sz="28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</a:t>
            </a:r>
            <a:r>
              <a:rPr lang="fr-FR" dirty="0"/>
              <a:t>| DEFINITION </a:t>
            </a:r>
            <a:r>
              <a:rPr lang="fr-FR" dirty="0" smtClean="0"/>
              <a:t>DU BESOIN PROJET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43" y="1875325"/>
            <a:ext cx="3729609" cy="27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9643872" y="1672311"/>
            <a:ext cx="2450592" cy="3771316"/>
          </a:xfrm>
        </p:spPr>
        <p:txBody>
          <a:bodyPr/>
          <a:lstStyle/>
          <a:p>
            <a:pPr marL="0">
              <a:buClr>
                <a:schemeClr val="tx1">
                  <a:lumMod val="50000"/>
                  <a:lumOff val="50000"/>
                </a:schemeClr>
              </a:buClr>
            </a:pPr>
            <a:r>
              <a:rPr lang="fr-FR" sz="2000" dirty="0" smtClean="0"/>
              <a:t>Voici un exemple de rendu final que nous aimerions obtenir.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fr-FR" sz="2000" dirty="0" smtClean="0"/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fr-FR" sz="2000" dirty="0" smtClean="0"/>
              <a:t>Il y a un ensemble d’objets géographiques :</a:t>
            </a:r>
          </a:p>
          <a:p>
            <a:pPr marL="368298" indent="-342900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</a:pPr>
            <a:r>
              <a:rPr lang="fr-FR" sz="2000" dirty="0" smtClean="0"/>
              <a:t>Des points GPS</a:t>
            </a:r>
          </a:p>
          <a:p>
            <a:pPr marL="368298" indent="-342900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</a:pPr>
            <a:r>
              <a:rPr lang="fr-FR" sz="2000" dirty="0" smtClean="0"/>
              <a:t>Des polygones (pour tracer les routes)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749545" y="882321"/>
            <a:ext cx="9499816" cy="390823"/>
          </a:xfrm>
        </p:spPr>
        <p:txBody>
          <a:bodyPr/>
          <a:lstStyle/>
          <a:p>
            <a:pPr algn="ctr"/>
            <a:r>
              <a:rPr lang="fr-FR" sz="2800" dirty="0" smtClean="0"/>
              <a:t>HISTORIQUE DU PROJET</a:t>
            </a:r>
            <a:endParaRPr lang="fr-FR" sz="28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| DEFINITION </a:t>
            </a:r>
            <a:r>
              <a:rPr lang="fr-FR" dirty="0" smtClean="0"/>
              <a:t>DU BESOIN PROJET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39" y="1367510"/>
            <a:ext cx="9406729" cy="50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221018" y="1535633"/>
            <a:ext cx="7206709" cy="3771316"/>
          </a:xfrm>
        </p:spPr>
        <p:txBody>
          <a:bodyPr/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Nous avons trouvé une API à priori en Open Data qui pourrait répondre à notre besoin : </a:t>
            </a:r>
          </a:p>
          <a:p>
            <a:pPr marL="0">
              <a:buClr>
                <a:schemeClr val="tx1">
                  <a:lumMod val="50000"/>
                  <a:lumOff val="50000"/>
                </a:schemeClr>
              </a:buClr>
            </a:pPr>
            <a:r>
              <a:rPr lang="fr-FR" sz="2000" dirty="0">
                <a:hlinkClick r:id="rId3"/>
              </a:rPr>
              <a:t>https://data.rennesmetropole.fr/explore/dataset/etat-du-trafic-en-temps-reel/information</a:t>
            </a:r>
            <a:r>
              <a:rPr lang="fr-FR" sz="2000" dirty="0" smtClean="0">
                <a:hlinkClick r:id="rId3"/>
              </a:rPr>
              <a:t>/</a:t>
            </a:r>
            <a:endParaRPr lang="fr-FR" sz="2000" dirty="0" smtClean="0"/>
          </a:p>
          <a:p>
            <a:pPr marL="0">
              <a:buClr>
                <a:schemeClr val="tx1">
                  <a:lumMod val="50000"/>
                  <a:lumOff val="50000"/>
                </a:schemeClr>
              </a:buClr>
            </a:pPr>
            <a:endParaRPr lang="fr-FR" sz="2000" dirty="0" smtClean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Il semblerait qu’il soit possible de choisir le nombre de lignes à extraire de l’API. Dans le cadre du POC, il ne faudrait pas dépasser 1000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Il y a apparemment un indice de confiance de la mesure relevée par l’API, compris entre 0 et 100. Pour des soucis de qualité de données, merci de ne prendre que les mesures dont l’indice de confiance est supérieur à 50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749545" y="882321"/>
            <a:ext cx="9499816" cy="390823"/>
          </a:xfrm>
        </p:spPr>
        <p:txBody>
          <a:bodyPr/>
          <a:lstStyle/>
          <a:p>
            <a:pPr algn="ctr"/>
            <a:r>
              <a:rPr lang="fr-FR" sz="2800" dirty="0" smtClean="0"/>
              <a:t>HISTORIQUE DU PROJET</a:t>
            </a:r>
            <a:endParaRPr lang="fr-FR" sz="28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| DEFINITION </a:t>
            </a:r>
            <a:r>
              <a:rPr lang="fr-FR" dirty="0" smtClean="0"/>
              <a:t>DU BESOIN PROJET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563" y="2907792"/>
            <a:ext cx="3172885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2447109" y="4747340"/>
            <a:ext cx="7341325" cy="939800"/>
          </a:xfrm>
        </p:spPr>
        <p:txBody>
          <a:bodyPr/>
          <a:lstStyle/>
          <a:p>
            <a:pPr algn="ctr"/>
            <a:r>
              <a:rPr lang="fr-FR" sz="2800" dirty="0" smtClean="0"/>
              <a:t>ORIENTATION TECHNIQUE DU PROJET</a:t>
            </a:r>
            <a:endParaRPr lang="fr-FR" sz="2800" dirty="0">
              <a:solidFill>
                <a:srgbClr val="740A57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2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221018" y="1535633"/>
            <a:ext cx="7206709" cy="3771316"/>
          </a:xfrm>
        </p:spPr>
        <p:txBody>
          <a:bodyPr/>
          <a:lstStyle/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D’un point de vue purement technique, nous utilisons déjà en interne la solution </a:t>
            </a:r>
            <a:r>
              <a:rPr lang="fr-FR" sz="2000" dirty="0" err="1" smtClean="0"/>
              <a:t>Elasticsearch</a:t>
            </a:r>
            <a:r>
              <a:rPr lang="fr-FR" sz="2000" dirty="0" smtClean="0"/>
              <a:t> et </a:t>
            </a:r>
            <a:r>
              <a:rPr lang="fr-FR" sz="2000" dirty="0" err="1" smtClean="0"/>
              <a:t>Kibana</a:t>
            </a:r>
            <a:r>
              <a:rPr lang="fr-FR" sz="2000" dirty="0" smtClean="0"/>
              <a:t> pour de l’analyse de logs en temps réel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Nos équipes internes sont déjà formées et utilisent régulièrement le langage Python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Ce sont donc les outils que nous aimerions utiliser mais nous sommes ouverts sur d’autres possibilités, si elles sont justifiées, en accord avec nous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endParaRPr lang="fr-FR" sz="2000" dirty="0"/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Blip>
                <a:blip r:embed="rId2"/>
              </a:buBlip>
            </a:pPr>
            <a:r>
              <a:rPr lang="fr-FR" sz="2000" dirty="0" smtClean="0"/>
              <a:t>A vous de nous proposer un DAT (Dossier d’Architecture Technique) avec l’architecture logique et physique que vous nous proposeriez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fr-FR" sz="200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749545" y="882321"/>
            <a:ext cx="9499816" cy="390823"/>
          </a:xfrm>
        </p:spPr>
        <p:txBody>
          <a:bodyPr/>
          <a:lstStyle/>
          <a:p>
            <a:pPr algn="ctr"/>
            <a:r>
              <a:rPr lang="fr-FR" sz="2800" dirty="0" smtClean="0"/>
              <a:t>HISTORIQUE DU PROJET</a:t>
            </a:r>
            <a:endParaRPr lang="fr-FR" sz="28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/>
              <a:t>| </a:t>
            </a:r>
            <a:r>
              <a:rPr lang="fr-FR" dirty="0" smtClean="0"/>
              <a:t>DEFINITION DU BESOIN PROJET</a:t>
            </a:r>
            <a:endParaRPr lang="fr-FR" dirty="0"/>
          </a:p>
        </p:txBody>
      </p:sp>
      <p:pic>
        <p:nvPicPr>
          <p:cNvPr id="2050" name="Picture 2" descr="Getting ELK up and running on Linux server | by Salohy Miariso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339" y="1462769"/>
            <a:ext cx="35528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chier:Python-logo-notext.svg — Wikipédia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745" y="4498848"/>
            <a:ext cx="1200911" cy="120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2159726" y="4747340"/>
            <a:ext cx="7924799" cy="939800"/>
          </a:xfrm>
        </p:spPr>
        <p:txBody>
          <a:bodyPr/>
          <a:lstStyle/>
          <a:p>
            <a:pPr algn="ctr"/>
            <a:r>
              <a:rPr lang="fr-FR" sz="2800" dirty="0" smtClean="0"/>
              <a:t>LIVRABLES ATTENDUS</a:t>
            </a:r>
            <a:endParaRPr lang="fr-FR" sz="2800" dirty="0">
              <a:solidFill>
                <a:srgbClr val="740A57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06_ThemeND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D5DA4A3-DE51-493E-A3CD-98570CBEA971}" vid="{CCD5FB57-69D9-49E9-8362-5B02432EF1AE}"/>
    </a:ext>
  </a:extLst>
</a:theme>
</file>

<file path=ppt/theme/theme2.xml><?xml version="1.0" encoding="utf-8"?>
<a:theme xmlns:a="http://schemas.openxmlformats.org/drawingml/2006/main" name="2_PagedeGar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D5DA4A3-DE51-493E-A3CD-98570CBEA971}" vid="{30B07998-F0C5-4B91-891A-9291992F14EC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201906ModelePPT_ NDPresentation</Template>
  <TotalTime>5453</TotalTime>
  <Words>804</Words>
  <Application>Microsoft Office PowerPoint</Application>
  <PresentationFormat>Grand écran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Noto Sans Symbols</vt:lpstr>
      <vt:lpstr>201906_ThemeNDPresentation</vt:lpstr>
      <vt:lpstr>2_PagedeGarde</vt:lpstr>
      <vt:lpstr>Présentation PowerPoint</vt:lpstr>
      <vt:lpstr>Présentation PowerPoint</vt:lpstr>
      <vt:lpstr>Présentation PowerPoint</vt:lpstr>
      <vt:lpstr>1 | DEFINITION DU BESOIN PROJET</vt:lpstr>
      <vt:lpstr>1 | DEFINITION DU BESOIN PROJET</vt:lpstr>
      <vt:lpstr>1 | DEFINITION DU BESOIN PROJET</vt:lpstr>
      <vt:lpstr>Présentation PowerPoint</vt:lpstr>
      <vt:lpstr>2 | DEFINITION DU BESOIN PROJET</vt:lpstr>
      <vt:lpstr>Présentation PowerPoint</vt:lpstr>
      <vt:lpstr>3 | LIVRABLES ATTENDUS</vt:lpstr>
      <vt:lpstr>Présentation PowerPoint</vt:lpstr>
      <vt:lpstr>4 | DEMARCHE PROJET</vt:lpstr>
      <vt:lpstr>Présentation PowerPoint</vt:lpstr>
      <vt:lpstr>5 | INDUSTRIALISATION</vt:lpstr>
      <vt:lpstr>Présentation PowerPoint</vt:lpstr>
      <vt:lpstr>6 | OUVERTURE VERS DES EVOLUTIONS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LE ROUX</dc:creator>
  <cp:lastModifiedBy>Vincent LE ROUX</cp:lastModifiedBy>
  <cp:revision>164</cp:revision>
  <dcterms:created xsi:type="dcterms:W3CDTF">2019-09-24T13:40:15Z</dcterms:created>
  <dcterms:modified xsi:type="dcterms:W3CDTF">2021-01-15T14:20:52Z</dcterms:modified>
</cp:coreProperties>
</file>