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5" r:id="rId5"/>
    <p:sldId id="260" r:id="rId6"/>
    <p:sldId id="261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90B94-E2A7-40A9-A0F2-203F9FE2D42D}" type="datetimeFigureOut">
              <a:rPr lang="fr-BF" smtClean="0"/>
              <a:t>23/08/2023</a:t>
            </a:fld>
            <a:endParaRPr lang="fr-BF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F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3B3B-FE5F-422D-9049-338900271148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22948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37B850-C906-496B-9572-33FF4FADFF4F}" type="datetime1">
              <a:rPr lang="fr-BF" smtClean="0"/>
              <a:t>23/08/2023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244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4140-671F-477D-B602-C56BC52B8DE4}" type="datetime1">
              <a:rPr lang="fr-BF" smtClean="0"/>
              <a:t>23/08/2023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289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0C7A-3425-4430-8544-D7D3D8987764}" type="datetime1">
              <a:rPr lang="fr-BF" smtClean="0"/>
              <a:t>23/08/2023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90953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F96-4A41-4C50-AA33-BD5D7AF803B2}" type="datetime1">
              <a:rPr lang="fr-BF" smtClean="0"/>
              <a:t>23/08/2023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3736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66F-5E15-460B-97A0-172A2A21739A}" type="datetime1">
              <a:rPr lang="fr-BF" smtClean="0"/>
              <a:t>23/08/2023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7162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C73-61AD-4BFA-854F-B96EE5872BB1}" type="datetime1">
              <a:rPr lang="fr-BF" smtClean="0"/>
              <a:t>23/08/2023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209616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A161-0BFF-4D9B-AE4E-3367A8D12850}" type="datetime1">
              <a:rPr lang="fr-BF" smtClean="0"/>
              <a:t>23/08/2023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BF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581814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7EEF6F-DA58-4C75-93F6-5508B9347D73}" type="datetime1">
              <a:rPr lang="fr-BF" smtClean="0"/>
              <a:t>23/08/2023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763394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6EA7B6-8A8D-4FDE-8605-72F57B9AB2D1}" type="datetime1">
              <a:rPr lang="fr-BF" smtClean="0"/>
              <a:t>23/08/2023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12671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F46E-8EE8-4123-A71A-3CC739F430A1}" type="datetime1">
              <a:rPr lang="fr-BF" smtClean="0"/>
              <a:t>23/08/2023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79844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B27F-53BE-4F42-8E11-C74FA44A9F58}" type="datetime1">
              <a:rPr lang="fr-BF" smtClean="0"/>
              <a:t>23/08/2023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16417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CD62-71EE-4FF5-AFEC-AD5014AF8445}" type="datetime1">
              <a:rPr lang="fr-BF" smtClean="0"/>
              <a:t>23/08/2023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473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6A3D-8095-4139-95EA-297DF28AE632}" type="datetime1">
              <a:rPr lang="fr-BF" smtClean="0"/>
              <a:t>23/08/2023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7919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7971-DB72-47A7-ACE1-1BBF65AEF046}" type="datetime1">
              <a:rPr lang="fr-BF" smtClean="0"/>
              <a:t>23/08/2023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8286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6DC-7015-4707-AFBC-45AFE91677F2}" type="datetime1">
              <a:rPr lang="fr-BF" smtClean="0"/>
              <a:t>23/08/2023</a:t>
            </a:fld>
            <a:endParaRPr lang="fr-BF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7347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9C4-372A-4F59-885B-375C96583717}" type="datetime1">
              <a:rPr lang="fr-BF" smtClean="0"/>
              <a:t>23/08/2023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4522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D5C7-E043-4ABD-8BFB-83D16C0EDCF5}" type="datetime1">
              <a:rPr lang="fr-BF" smtClean="0"/>
              <a:t>23/08/2023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041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C1082-F2B5-4636-A7B1-CC7E282685C0}" type="datetime1">
              <a:rPr lang="fr-BF" smtClean="0"/>
              <a:t>23/08/2023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BF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09271C-0ECF-4B6E-BD1B-77BE926ED8B7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6129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F05600-184D-D8FB-AD82-98618DA1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08" y="4448204"/>
            <a:ext cx="3314557" cy="2409795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DF0BEC3-3C29-3BA6-E3EF-ACD3F6766442}"/>
              </a:ext>
            </a:extLst>
          </p:cNvPr>
          <p:cNvSpPr/>
          <p:nvPr/>
        </p:nvSpPr>
        <p:spPr>
          <a:xfrm>
            <a:off x="644892" y="4764505"/>
            <a:ext cx="2637323" cy="976965"/>
          </a:xfrm>
          <a:prstGeom prst="roundRect">
            <a:avLst>
              <a:gd name="adj" fmla="val 422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Master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Dr TIBIRI</a:t>
            </a:r>
            <a:endParaRPr lang="fr-BF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3F58009-BF9D-41EC-9263-DC3DF4C8F1BF}"/>
              </a:ext>
            </a:extLst>
          </p:cNvPr>
          <p:cNvGrpSpPr/>
          <p:nvPr/>
        </p:nvGrpSpPr>
        <p:grpSpPr>
          <a:xfrm>
            <a:off x="8836758" y="4366540"/>
            <a:ext cx="2021306" cy="1015663"/>
            <a:chOff x="8836758" y="4366540"/>
            <a:chExt cx="2021306" cy="1015663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DF15E61-644A-5E40-E2DF-E84013DDA254}"/>
                </a:ext>
              </a:extLst>
            </p:cNvPr>
            <p:cNvCxnSpPr/>
            <p:nvPr/>
          </p:nvCxnSpPr>
          <p:spPr>
            <a:xfrm>
              <a:off x="9087015" y="4735872"/>
              <a:ext cx="15207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E6ACF27A-35F5-D462-E7D2-C580A5A32069}"/>
                </a:ext>
              </a:extLst>
            </p:cNvPr>
            <p:cNvGrpSpPr/>
            <p:nvPr/>
          </p:nvGrpSpPr>
          <p:grpSpPr>
            <a:xfrm>
              <a:off x="8836758" y="4366540"/>
              <a:ext cx="2021306" cy="1015663"/>
              <a:chOff x="8797490" y="3919964"/>
              <a:chExt cx="2021306" cy="1015663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3728CAC-B798-2A86-7FAF-FADC7A6CEA9B}"/>
                  </a:ext>
                </a:extLst>
              </p:cNvPr>
              <p:cNvSpPr txBox="1"/>
              <p:nvPr/>
            </p:nvSpPr>
            <p:spPr>
              <a:xfrm>
                <a:off x="8797490" y="4289296"/>
                <a:ext cx="20213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Ian Lucas KABORE</a:t>
                </a:r>
                <a:endParaRPr lang="fr-BF" dirty="0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E90714B-C843-CB14-D7F8-ECC33074C232}"/>
                  </a:ext>
                </a:extLst>
              </p:cNvPr>
              <p:cNvSpPr txBox="1"/>
              <p:nvPr/>
            </p:nvSpPr>
            <p:spPr>
              <a:xfrm>
                <a:off x="9047747" y="3919964"/>
                <a:ext cx="1520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err="1"/>
                  <a:t>Probationer</a:t>
                </a:r>
                <a:endParaRPr lang="fr-BF" b="1" dirty="0"/>
              </a:p>
            </p:txBody>
          </p:sp>
        </p:grp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2FB397-998E-8F35-7239-E1B29614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1</a:t>
            </a:fld>
            <a:endParaRPr lang="fr-BF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D507370-FA66-A57D-C926-444289CF621E}"/>
              </a:ext>
            </a:extLst>
          </p:cNvPr>
          <p:cNvGrpSpPr/>
          <p:nvPr/>
        </p:nvGrpSpPr>
        <p:grpSpPr>
          <a:xfrm>
            <a:off x="1845587" y="55908"/>
            <a:ext cx="8001824" cy="1705169"/>
            <a:chOff x="1421309" y="0"/>
            <a:chExt cx="8931231" cy="217680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16B4E7D-81AB-42C7-9BB1-E046BC9E9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6165" y="0"/>
              <a:ext cx="1476375" cy="2143126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FFC84E-72BC-3D4B-20B8-0B5CF1152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309" y="0"/>
              <a:ext cx="1821501" cy="2176807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6E4709E-074F-3F72-ADE1-F37F7E49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925" y="1"/>
              <a:ext cx="2143125" cy="2143125"/>
            </a:xfrm>
            <a:prstGeom prst="rect">
              <a:avLst/>
            </a:prstGeom>
          </p:spPr>
        </p:pic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1CACDF55-28EF-6B9F-CF53-06BCA252EAF8}"/>
              </a:ext>
            </a:extLst>
          </p:cNvPr>
          <p:cNvSpPr txBox="1"/>
          <p:nvPr/>
        </p:nvSpPr>
        <p:spPr>
          <a:xfrm>
            <a:off x="4728000" y="2151848"/>
            <a:ext cx="2637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STAGE TOPIC :</a:t>
            </a:r>
            <a:endParaRPr lang="fr-BF" sz="20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B64D16B-EC84-2B73-4120-0AED22B1A212}"/>
              </a:ext>
            </a:extLst>
          </p:cNvPr>
          <p:cNvSpPr txBox="1"/>
          <p:nvPr/>
        </p:nvSpPr>
        <p:spPr>
          <a:xfrm>
            <a:off x="2140800" y="2601545"/>
            <a:ext cx="78373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B</a:t>
            </a:r>
            <a:r>
              <a:rPr lang="fr-BF" sz="2400" b="1" dirty="0" err="1"/>
              <a:t>io-informati</a:t>
            </a:r>
            <a:r>
              <a:rPr lang="fr-FR" sz="2400" b="1" dirty="0" err="1"/>
              <a:t>cs</a:t>
            </a:r>
            <a:r>
              <a:rPr lang="fr-BF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 of public data </a:t>
            </a:r>
            <a:r>
              <a:rPr lang="fr-BF" sz="2400" dirty="0"/>
              <a:t>: </a:t>
            </a:r>
            <a:r>
              <a:rPr lang="fr-FR" sz="2400" dirty="0" err="1"/>
              <a:t>Study</a:t>
            </a:r>
            <a:r>
              <a:rPr lang="fr-FR" sz="2400" dirty="0"/>
              <a:t> of </a:t>
            </a:r>
            <a:r>
              <a:rPr lang="fr-FR" sz="2400" dirty="0" err="1"/>
              <a:t>genomics</a:t>
            </a:r>
            <a:r>
              <a:rPr lang="fr-FR" sz="2400" dirty="0"/>
              <a:t> variants </a:t>
            </a:r>
            <a:r>
              <a:rPr lang="fr-FR" sz="2400" dirty="0" err="1"/>
              <a:t>associated</a:t>
            </a:r>
            <a:r>
              <a:rPr lang="fr-FR" sz="2400" dirty="0"/>
              <a:t> to</a:t>
            </a:r>
            <a:r>
              <a:rPr lang="fr-BF" sz="2400" dirty="0"/>
              <a:t> </a:t>
            </a:r>
            <a:r>
              <a:rPr lang="fr-BF" sz="2400" b="1" dirty="0" err="1">
                <a:solidFill>
                  <a:srgbClr val="FF0000"/>
                </a:solidFill>
              </a:rPr>
              <a:t>cervica</a:t>
            </a:r>
            <a:r>
              <a:rPr lang="fr-FR" sz="2400" b="1" dirty="0">
                <a:solidFill>
                  <a:srgbClr val="FF0000"/>
                </a:solidFill>
              </a:rPr>
              <a:t>ls </a:t>
            </a:r>
            <a:r>
              <a:rPr lang="fr-BF" sz="2400" b="1" dirty="0" err="1">
                <a:solidFill>
                  <a:srgbClr val="FF0000"/>
                </a:solidFill>
              </a:rPr>
              <a:t>adénocarcinom</a:t>
            </a:r>
            <a:r>
              <a:rPr lang="fr-FR" sz="2400" b="1" dirty="0">
                <a:solidFill>
                  <a:srgbClr val="FF0000"/>
                </a:solidFill>
              </a:rPr>
              <a:t>a</a:t>
            </a:r>
            <a:endParaRPr lang="fr-BF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7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BA1EB0-1321-55B8-C9AC-5B38184D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2</a:t>
            </a:fld>
            <a:endParaRPr lang="fr-BF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2F33FC-5B3D-0DBF-F93B-8C512531CA33}"/>
              </a:ext>
            </a:extLst>
          </p:cNvPr>
          <p:cNvSpPr txBox="1"/>
          <p:nvPr/>
        </p:nvSpPr>
        <p:spPr>
          <a:xfrm>
            <a:off x="3104532" y="797510"/>
            <a:ext cx="5909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Plan</a:t>
            </a:r>
          </a:p>
          <a:p>
            <a:pPr algn="ctr"/>
            <a:endParaRPr lang="fr-FR" sz="2800" b="1" dirty="0"/>
          </a:p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Generalities</a:t>
            </a:r>
            <a:endParaRPr lang="fr-FR" sz="2800" b="1" dirty="0"/>
          </a:p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Symptoms</a:t>
            </a:r>
            <a:endParaRPr lang="fr-FR" sz="2800" b="1" dirty="0"/>
          </a:p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Diagnostic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Adénocarcinoma</a:t>
            </a:r>
            <a:r>
              <a:rPr lang="fr-FR" sz="2800" b="1" dirty="0"/>
              <a:t> et </a:t>
            </a:r>
            <a:r>
              <a:rPr lang="fr-FR" sz="2800" b="1" dirty="0" err="1"/>
              <a:t>carcinoma</a:t>
            </a:r>
            <a:r>
              <a:rPr lang="fr-FR" sz="2800" b="1" dirty="0"/>
              <a:t> </a:t>
            </a:r>
            <a:r>
              <a:rPr lang="fr-FR" sz="2800" b="1" dirty="0" err="1"/>
              <a:t>epidermoïde</a:t>
            </a:r>
            <a:endParaRPr lang="fr-BF" sz="2800" b="1" dirty="0"/>
          </a:p>
        </p:txBody>
      </p:sp>
    </p:spTree>
    <p:extLst>
      <p:ext uri="{BB962C8B-B14F-4D97-AF65-F5344CB8AC3E}">
        <p14:creationId xmlns:p14="http://schemas.microsoft.com/office/powerpoint/2010/main" val="293431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C68DAD-6233-B915-7D9C-86E50229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3</a:t>
            </a:fld>
            <a:endParaRPr lang="fr-BF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7DC2EC-A158-BFFB-7A79-EDDB144E1FA2}"/>
              </a:ext>
            </a:extLst>
          </p:cNvPr>
          <p:cNvSpPr txBox="1"/>
          <p:nvPr/>
        </p:nvSpPr>
        <p:spPr>
          <a:xfrm>
            <a:off x="2520014" y="1106554"/>
            <a:ext cx="105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Cancer</a:t>
            </a:r>
            <a:endParaRPr lang="fr-BF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27B0BF3-8D73-F019-02E3-EC7EA34C2F68}"/>
              </a:ext>
            </a:extLst>
          </p:cNvPr>
          <p:cNvSpPr/>
          <p:nvPr/>
        </p:nvSpPr>
        <p:spPr>
          <a:xfrm>
            <a:off x="265497" y="1773034"/>
            <a:ext cx="5563402" cy="7427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Abnormal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  + Excessive </a:t>
            </a:r>
            <a:r>
              <a:rPr lang="fr-FR" dirty="0" err="1"/>
              <a:t>proliferation</a:t>
            </a:r>
            <a:endParaRPr lang="fr-BF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88EEB28-D7B4-E56A-B82C-E89BB1B869E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047198" y="1475886"/>
            <a:ext cx="0" cy="29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209A2E6-AE3D-D251-B8FC-5164824FF9E9}"/>
              </a:ext>
            </a:extLst>
          </p:cNvPr>
          <p:cNvGrpSpPr/>
          <p:nvPr/>
        </p:nvGrpSpPr>
        <p:grpSpPr>
          <a:xfrm>
            <a:off x="6096000" y="2021430"/>
            <a:ext cx="4989306" cy="3538851"/>
            <a:chOff x="3564835" y="3319149"/>
            <a:chExt cx="4989306" cy="353885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F58BC41-F83F-9E9A-E9D8-8AF0A9D601AF}"/>
                </a:ext>
              </a:extLst>
            </p:cNvPr>
            <p:cNvSpPr txBox="1"/>
            <p:nvPr/>
          </p:nvSpPr>
          <p:spPr>
            <a:xfrm>
              <a:off x="3849587" y="3319149"/>
              <a:ext cx="4419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1" dirty="0"/>
                <a:t>Causes of cancer</a:t>
              </a:r>
              <a:endParaRPr lang="fr-BF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6195B52-B979-6A22-539F-5A0182A29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4835" y="3698106"/>
              <a:ext cx="4989306" cy="3159894"/>
            </a:xfrm>
            <a:prstGeom prst="rect">
              <a:avLst/>
            </a:prstGeom>
            <a:noFill/>
          </p:spPr>
        </p:pic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2D72E15-58B6-0C9C-095C-AA0F55165553}"/>
              </a:ext>
            </a:extLst>
          </p:cNvPr>
          <p:cNvGrpSpPr/>
          <p:nvPr/>
        </p:nvGrpSpPr>
        <p:grpSpPr>
          <a:xfrm>
            <a:off x="1618448" y="3442818"/>
            <a:ext cx="2857500" cy="2137780"/>
            <a:chOff x="7716052" y="1106554"/>
            <a:chExt cx="2857500" cy="213778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991B33-342F-D2DA-C357-D28484BE611A}"/>
                </a:ext>
              </a:extLst>
            </p:cNvPr>
            <p:cNvSpPr txBox="1"/>
            <p:nvPr/>
          </p:nvSpPr>
          <p:spPr>
            <a:xfrm>
              <a:off x="8388015" y="1106554"/>
              <a:ext cx="15135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1" dirty="0" err="1"/>
                <a:t>Uterus</a:t>
              </a:r>
              <a:endParaRPr lang="fr-BF" b="1" dirty="0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31B6DFA-B17A-4694-8CAA-2647DE2BB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052" y="1644134"/>
              <a:ext cx="2857500" cy="1600200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51F35B6-3624-D773-2CBD-89B2678C76A1}"/>
              </a:ext>
            </a:extLst>
          </p:cNvPr>
          <p:cNvSpPr txBox="1"/>
          <p:nvPr/>
        </p:nvSpPr>
        <p:spPr>
          <a:xfrm>
            <a:off x="5091646" y="295729"/>
            <a:ext cx="1963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/>
              <a:t>Generalities</a:t>
            </a:r>
            <a:endParaRPr lang="fr-BF" sz="2400" b="1" dirty="0"/>
          </a:p>
        </p:txBody>
      </p:sp>
    </p:spTree>
    <p:extLst>
      <p:ext uri="{BB962C8B-B14F-4D97-AF65-F5344CB8AC3E}">
        <p14:creationId xmlns:p14="http://schemas.microsoft.com/office/powerpoint/2010/main" val="125011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F98C0B-8E3F-D5F8-CD81-8C980D7D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4</a:t>
            </a:fld>
            <a:endParaRPr lang="fr-BF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26EC55-0778-9AD6-B2CD-3457288EB616}"/>
              </a:ext>
            </a:extLst>
          </p:cNvPr>
          <p:cNvSpPr txBox="1"/>
          <p:nvPr/>
        </p:nvSpPr>
        <p:spPr>
          <a:xfrm>
            <a:off x="5091646" y="295729"/>
            <a:ext cx="1963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/>
              <a:t>Generalities</a:t>
            </a:r>
            <a:endParaRPr lang="fr-BF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8B570D-63B4-7FD8-C4D2-25D8C09393B7}"/>
              </a:ext>
            </a:extLst>
          </p:cNvPr>
          <p:cNvSpPr txBox="1"/>
          <p:nvPr/>
        </p:nvSpPr>
        <p:spPr>
          <a:xfrm>
            <a:off x="1865497" y="1106554"/>
            <a:ext cx="1435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Virus (HPV)</a:t>
            </a:r>
            <a:endParaRPr lang="fr-BF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D02450-50C3-AB76-15EC-E23C3044B6D4}"/>
              </a:ext>
            </a:extLst>
          </p:cNvPr>
          <p:cNvSpPr txBox="1"/>
          <p:nvPr/>
        </p:nvSpPr>
        <p:spPr>
          <a:xfrm>
            <a:off x="8368764" y="1106554"/>
            <a:ext cx="1513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Stades</a:t>
            </a:r>
            <a:endParaRPr lang="fr-BF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DF74D2-9B29-D7C4-B476-3D476509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547" y="3613442"/>
            <a:ext cx="2658940" cy="17141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B4D17B3-47BC-9DE3-DCC4-AF3C4A9F0CD2}"/>
              </a:ext>
            </a:extLst>
          </p:cNvPr>
          <p:cNvSpPr txBox="1"/>
          <p:nvPr/>
        </p:nvSpPr>
        <p:spPr>
          <a:xfrm>
            <a:off x="6200474" y="1881479"/>
            <a:ext cx="5782979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Stade 1 Micro-invasif cancer</a:t>
            </a:r>
          </a:p>
          <a:p>
            <a:r>
              <a:rPr lang="fr-FR" dirty="0"/>
              <a:t>	Stade 1A </a:t>
            </a:r>
            <a:r>
              <a:rPr lang="fr-FR" dirty="0" err="1"/>
              <a:t>Unseen</a:t>
            </a:r>
            <a:r>
              <a:rPr lang="fr-FR" dirty="0"/>
              <a:t> on </a:t>
            </a:r>
            <a:r>
              <a:rPr lang="fr-FR" dirty="0" err="1"/>
              <a:t>bare</a:t>
            </a:r>
            <a:r>
              <a:rPr lang="fr-FR" dirty="0"/>
              <a:t> </a:t>
            </a:r>
            <a:r>
              <a:rPr lang="fr-FR" dirty="0" err="1"/>
              <a:t>eye</a:t>
            </a:r>
            <a:endParaRPr lang="fr-FR" dirty="0"/>
          </a:p>
          <a:p>
            <a:r>
              <a:rPr lang="fr-FR" dirty="0"/>
              <a:t>	Stade 1B </a:t>
            </a:r>
            <a:r>
              <a:rPr lang="fr-FR" dirty="0" err="1"/>
              <a:t>Seen</a:t>
            </a:r>
            <a:r>
              <a:rPr lang="fr-FR" dirty="0"/>
              <a:t> on </a:t>
            </a:r>
            <a:r>
              <a:rPr lang="fr-FR" dirty="0" err="1"/>
              <a:t>bare</a:t>
            </a:r>
            <a:r>
              <a:rPr lang="fr-FR" dirty="0"/>
              <a:t> </a:t>
            </a:r>
            <a:r>
              <a:rPr lang="fr-FR" dirty="0" err="1"/>
              <a:t>eye</a:t>
            </a:r>
            <a:endParaRPr lang="fr-FR" dirty="0"/>
          </a:p>
          <a:p>
            <a:endParaRPr lang="fr-FR" dirty="0"/>
          </a:p>
          <a:p>
            <a:r>
              <a:rPr lang="fr-FR" sz="2000" b="1" dirty="0"/>
              <a:t>Stade 2 Proximal expansion</a:t>
            </a:r>
          </a:p>
          <a:p>
            <a:r>
              <a:rPr lang="fr-FR" dirty="0"/>
              <a:t>	Stade 2A Vaginal extension</a:t>
            </a:r>
          </a:p>
          <a:p>
            <a:r>
              <a:rPr lang="fr-FR" dirty="0"/>
              <a:t>	Stade 2B </a:t>
            </a:r>
            <a:r>
              <a:rPr lang="fr-FR" dirty="0" err="1"/>
              <a:t>Extravaginal</a:t>
            </a:r>
            <a:r>
              <a:rPr lang="fr-FR" dirty="0"/>
              <a:t> extension</a:t>
            </a:r>
          </a:p>
          <a:p>
            <a:endParaRPr lang="fr-FR" dirty="0"/>
          </a:p>
          <a:p>
            <a:r>
              <a:rPr lang="fr-FR" sz="2000" b="1" dirty="0"/>
              <a:t>Stade 3 Distal expansion</a:t>
            </a:r>
          </a:p>
          <a:p>
            <a:r>
              <a:rPr lang="fr-FR" dirty="0"/>
              <a:t>	Stade 3A </a:t>
            </a:r>
            <a:r>
              <a:rPr lang="fr-FR" dirty="0" err="1"/>
              <a:t>reach</a:t>
            </a:r>
            <a:r>
              <a:rPr lang="fr-FR" dirty="0"/>
              <a:t> 1/3 of the </a:t>
            </a:r>
            <a:r>
              <a:rPr lang="fr-FR" dirty="0" err="1"/>
              <a:t>lower</a:t>
            </a:r>
            <a:r>
              <a:rPr lang="fr-FR" dirty="0"/>
              <a:t> of </a:t>
            </a:r>
            <a:r>
              <a:rPr lang="fr-FR" dirty="0" err="1"/>
              <a:t>vagina</a:t>
            </a:r>
            <a:endParaRPr lang="fr-FR" dirty="0"/>
          </a:p>
          <a:p>
            <a:r>
              <a:rPr lang="fr-FR" dirty="0"/>
              <a:t>	Stade 3B </a:t>
            </a:r>
            <a:r>
              <a:rPr lang="fr-FR" dirty="0" err="1"/>
              <a:t>reach</a:t>
            </a:r>
            <a:r>
              <a:rPr lang="fr-FR" dirty="0"/>
              <a:t> pelvis </a:t>
            </a:r>
            <a:r>
              <a:rPr lang="fr-FR" dirty="0" err="1"/>
              <a:t>wall</a:t>
            </a:r>
            <a:r>
              <a:rPr lang="fr-FR" dirty="0"/>
              <a:t>/ </a:t>
            </a:r>
            <a:r>
              <a:rPr lang="fr-FR" dirty="0" err="1"/>
              <a:t>ureter</a:t>
            </a:r>
            <a:endParaRPr lang="fr-FR" dirty="0"/>
          </a:p>
          <a:p>
            <a:endParaRPr lang="fr-FR" dirty="0"/>
          </a:p>
          <a:p>
            <a:r>
              <a:rPr lang="fr-FR" sz="2000" b="1" dirty="0"/>
              <a:t>Stade 4 </a:t>
            </a:r>
            <a:r>
              <a:rPr lang="fr-FR" sz="2000" b="1" dirty="0" err="1"/>
              <a:t>Métastasis</a:t>
            </a:r>
            <a:endParaRPr lang="fr-FR" sz="2000" b="1" dirty="0"/>
          </a:p>
          <a:p>
            <a:r>
              <a:rPr lang="fr-FR" dirty="0"/>
              <a:t>	Stade 4A la </a:t>
            </a:r>
            <a:r>
              <a:rPr lang="fr-FR" dirty="0" err="1"/>
              <a:t>majority</a:t>
            </a:r>
            <a:r>
              <a:rPr lang="fr-FR" dirty="0"/>
              <a:t> of pelvis and more</a:t>
            </a:r>
          </a:p>
          <a:p>
            <a:r>
              <a:rPr lang="fr-FR" dirty="0"/>
              <a:t>	Stade 4B other part of the body (</a:t>
            </a:r>
            <a:r>
              <a:rPr lang="fr-FR" dirty="0" err="1"/>
              <a:t>lung</a:t>
            </a:r>
            <a:r>
              <a:rPr lang="fr-FR" dirty="0"/>
              <a:t>, </a:t>
            </a:r>
            <a:r>
              <a:rPr lang="fr-FR" dirty="0" err="1"/>
              <a:t>liver</a:t>
            </a:r>
            <a:r>
              <a:rPr lang="fr-FR" dirty="0"/>
              <a:t>, 											</a:t>
            </a:r>
            <a:r>
              <a:rPr lang="fr-FR" dirty="0" err="1"/>
              <a:t>bone</a:t>
            </a:r>
            <a:r>
              <a:rPr lang="fr-FR" dirty="0"/>
              <a:t> …)</a:t>
            </a:r>
          </a:p>
          <a:p>
            <a:endParaRPr lang="fr-BF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1BF9BF8-37F6-93BF-8C5A-AC4E3E99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3980" y="1881479"/>
            <a:ext cx="1835132" cy="13317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6A916A7-778F-27C8-AA2C-1E1A1210EED2}"/>
              </a:ext>
            </a:extLst>
          </p:cNvPr>
          <p:cNvSpPr txBox="1"/>
          <p:nvPr/>
        </p:nvSpPr>
        <p:spPr>
          <a:xfrm>
            <a:off x="733324" y="2035483"/>
            <a:ext cx="34910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Circular DNA virus</a:t>
            </a:r>
          </a:p>
          <a:p>
            <a:endParaRPr lang="en-US" dirty="0"/>
          </a:p>
          <a:p>
            <a:r>
              <a:rPr lang="fr-FR" dirty="0"/>
              <a:t>Non-</a:t>
            </a:r>
            <a:r>
              <a:rPr lang="fr-FR" dirty="0" err="1"/>
              <a:t>envelopped</a:t>
            </a:r>
            <a:r>
              <a:rPr lang="fr-FR" dirty="0"/>
              <a:t> virus</a:t>
            </a:r>
            <a:endParaRPr lang="fr-BF" dirty="0"/>
          </a:p>
          <a:p>
            <a:endParaRPr lang="en-US" dirty="0"/>
          </a:p>
          <a:p>
            <a:r>
              <a:rPr lang="fr-FR" dirty="0"/>
              <a:t>Virus à capside icosaédrique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153498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CFEF8-854B-570D-71CC-B13D1CDF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5</a:t>
            </a:fld>
            <a:endParaRPr lang="fr-BF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1C0721-5F07-4B9F-9288-37DFC532B500}"/>
              </a:ext>
            </a:extLst>
          </p:cNvPr>
          <p:cNvSpPr txBox="1"/>
          <p:nvPr/>
        </p:nvSpPr>
        <p:spPr>
          <a:xfrm>
            <a:off x="5038007" y="217907"/>
            <a:ext cx="2042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/>
              <a:t>Symptoms</a:t>
            </a:r>
            <a:endParaRPr lang="fr-FR" sz="2400" b="1" dirty="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B317BEE-4509-778C-3769-84822AD59638}"/>
              </a:ext>
            </a:extLst>
          </p:cNvPr>
          <p:cNvGrpSpPr/>
          <p:nvPr/>
        </p:nvGrpSpPr>
        <p:grpSpPr>
          <a:xfrm>
            <a:off x="7080969" y="3881866"/>
            <a:ext cx="2676365" cy="1627799"/>
            <a:chOff x="9253737" y="4213459"/>
            <a:chExt cx="2676365" cy="1627799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C442073-BC74-43D4-0624-1E43D0A8044F}"/>
                </a:ext>
              </a:extLst>
            </p:cNvPr>
            <p:cNvSpPr txBox="1"/>
            <p:nvPr/>
          </p:nvSpPr>
          <p:spPr>
            <a:xfrm>
              <a:off x="9253737" y="5471926"/>
              <a:ext cx="2676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3. Pelvis pains</a:t>
              </a:r>
              <a:endParaRPr lang="fr-BF" b="1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36259EDC-3504-EF86-8062-80E544196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495" y="4213459"/>
              <a:ext cx="1940851" cy="1092467"/>
            </a:xfrm>
            <a:prstGeom prst="rect">
              <a:avLst/>
            </a:prstGeom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C2B8C7F6-CB1A-7B0E-B0D6-752C38402D09}"/>
              </a:ext>
            </a:extLst>
          </p:cNvPr>
          <p:cNvGrpSpPr/>
          <p:nvPr/>
        </p:nvGrpSpPr>
        <p:grpSpPr>
          <a:xfrm>
            <a:off x="0" y="2711266"/>
            <a:ext cx="4621205" cy="4070404"/>
            <a:chOff x="3628724" y="2361016"/>
            <a:chExt cx="4621205" cy="4070404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25B8612-3CC5-D174-D0F2-F33BB1B64AB9}"/>
                </a:ext>
              </a:extLst>
            </p:cNvPr>
            <p:cNvSpPr txBox="1"/>
            <p:nvPr/>
          </p:nvSpPr>
          <p:spPr>
            <a:xfrm>
              <a:off x="4164319" y="6062088"/>
              <a:ext cx="36029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2. Vaginal flow</a:t>
              </a:r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EAEA928-ABF1-BC60-FC2A-63F033460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8724" y="2361016"/>
              <a:ext cx="4621205" cy="3520628"/>
            </a:xfrm>
            <a:prstGeom prst="rect">
              <a:avLst/>
            </a:prstGeom>
          </p:spPr>
        </p:pic>
      </p:grp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1382870-2324-CEBA-9A89-7F562C760CFB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5453291" y="1254653"/>
            <a:ext cx="533750" cy="46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3D81918-2EF7-C412-A9CC-947608B0BF9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453291" y="1722875"/>
            <a:ext cx="56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2F59FC0-FA4A-104E-E13C-61DBB3D21221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5453291" y="1722875"/>
            <a:ext cx="562427" cy="47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BC15BEA-2231-CA7C-A231-90582CA34595}"/>
              </a:ext>
            </a:extLst>
          </p:cNvPr>
          <p:cNvGrpSpPr/>
          <p:nvPr/>
        </p:nvGrpSpPr>
        <p:grpSpPr>
          <a:xfrm>
            <a:off x="3377241" y="1069987"/>
            <a:ext cx="8814759" cy="1747071"/>
            <a:chOff x="1068547" y="1394415"/>
            <a:chExt cx="8876534" cy="174707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F5AA278-E6A6-B293-1820-4B066B0C59DB}"/>
                </a:ext>
              </a:extLst>
            </p:cNvPr>
            <p:cNvSpPr txBox="1"/>
            <p:nvPr/>
          </p:nvSpPr>
          <p:spPr>
            <a:xfrm>
              <a:off x="3696637" y="1394415"/>
              <a:ext cx="1923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Hors </a:t>
              </a:r>
              <a:r>
                <a:rPr lang="en-US" dirty="0" err="1"/>
                <a:t>menstrues</a:t>
              </a:r>
              <a:endParaRPr lang="en-US" dirty="0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B054A92-D329-8EE5-9BDF-988CDF2E6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40029" y="1437744"/>
              <a:ext cx="1219117" cy="1219117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0CB9638-0F13-6A2D-EF6F-0F542DD9D27B}"/>
                </a:ext>
              </a:extLst>
            </p:cNvPr>
            <p:cNvSpPr txBox="1"/>
            <p:nvPr/>
          </p:nvSpPr>
          <p:spPr>
            <a:xfrm>
              <a:off x="3725514" y="1862637"/>
              <a:ext cx="6219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Spontaneous </a:t>
              </a:r>
              <a:r>
                <a:rPr lang="en-US" dirty="0" err="1"/>
                <a:t>ou</a:t>
              </a:r>
              <a:r>
                <a:rPr lang="en-US" dirty="0"/>
                <a:t> </a:t>
              </a:r>
              <a:r>
                <a:rPr lang="en-US" dirty="0" err="1"/>
                <a:t>provocated</a:t>
              </a:r>
              <a:r>
                <a:rPr lang="en-US" dirty="0"/>
                <a:t> par des rapports </a:t>
              </a:r>
              <a:r>
                <a:rPr lang="en-US" dirty="0" err="1"/>
                <a:t>sexuels</a:t>
              </a:r>
              <a:endParaRPr lang="fr-BF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72CBAD7-9807-EE1B-A11A-6A6F94007902}"/>
                </a:ext>
              </a:extLst>
            </p:cNvPr>
            <p:cNvSpPr txBox="1"/>
            <p:nvPr/>
          </p:nvSpPr>
          <p:spPr>
            <a:xfrm>
              <a:off x="3725515" y="2333769"/>
              <a:ext cx="33930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Disorderly menstrual period</a:t>
              </a:r>
              <a:endParaRPr lang="fr-BF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0DFA1FE-89ED-5A1E-2F41-9CAF405D35C5}"/>
                </a:ext>
              </a:extLst>
            </p:cNvPr>
            <p:cNvSpPr txBox="1"/>
            <p:nvPr/>
          </p:nvSpPr>
          <p:spPr>
            <a:xfrm>
              <a:off x="1068547" y="2772154"/>
              <a:ext cx="31945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+mn-ea"/>
                  <a:cs typeface="+mn-cs"/>
                </a:rPr>
                <a:t>1. Vaginal bleeding</a:t>
              </a:r>
              <a:endParaRPr lang="fr-BF" b="1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33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llipse 46">
            <a:extLst>
              <a:ext uri="{FF2B5EF4-FFF2-40B4-BE49-F238E27FC236}">
                <a16:creationId xmlns:a16="http://schemas.microsoft.com/office/drawing/2014/main" id="{B4B71EE2-DFAD-045E-6E64-B2986B195CA0}"/>
              </a:ext>
            </a:extLst>
          </p:cNvPr>
          <p:cNvSpPr/>
          <p:nvPr/>
        </p:nvSpPr>
        <p:spPr>
          <a:xfrm>
            <a:off x="5559876" y="1625559"/>
            <a:ext cx="999223" cy="4427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3A39AE-BA69-02A6-61A6-314A5DD2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6</a:t>
            </a:fld>
            <a:endParaRPr lang="fr-BF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D03624-0B96-5CF0-5639-805887888007}"/>
              </a:ext>
            </a:extLst>
          </p:cNvPr>
          <p:cNvSpPr txBox="1"/>
          <p:nvPr/>
        </p:nvSpPr>
        <p:spPr>
          <a:xfrm>
            <a:off x="5134259" y="217907"/>
            <a:ext cx="1850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Diagnostic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F0E3D4-CACD-24B1-6669-0AC0E5B23545}"/>
              </a:ext>
            </a:extLst>
          </p:cNvPr>
          <p:cNvSpPr txBox="1"/>
          <p:nvPr/>
        </p:nvSpPr>
        <p:spPr>
          <a:xfrm>
            <a:off x="5523364" y="1662258"/>
            <a:ext cx="1072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and/or </a:t>
            </a:r>
            <a:endParaRPr lang="fr-BF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0506DBC-E99C-6785-D0BF-598FAD66D59A}"/>
              </a:ext>
            </a:extLst>
          </p:cNvPr>
          <p:cNvSpPr/>
          <p:nvPr/>
        </p:nvSpPr>
        <p:spPr>
          <a:xfrm>
            <a:off x="-1" y="1241335"/>
            <a:ext cx="3193346" cy="1211179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Symptom</a:t>
            </a:r>
            <a:endParaRPr lang="fr-BF" dirty="0">
              <a:effectLst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DEBE0FE-7280-701B-42A8-3C749C686920}"/>
              </a:ext>
            </a:extLst>
          </p:cNvPr>
          <p:cNvSpPr/>
          <p:nvPr/>
        </p:nvSpPr>
        <p:spPr>
          <a:xfrm>
            <a:off x="8998654" y="1241335"/>
            <a:ext cx="3193346" cy="1211179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Cervical rubbed with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abnormals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cells</a:t>
            </a:r>
            <a:endParaRPr lang="fr-BF" dirty="0">
              <a:effectLst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0376B63-0862-7883-1A93-AD44C743B939}"/>
              </a:ext>
            </a:extLst>
          </p:cNvPr>
          <p:cNvSpPr/>
          <p:nvPr/>
        </p:nvSpPr>
        <p:spPr>
          <a:xfrm>
            <a:off x="4721575" y="2641153"/>
            <a:ext cx="2675823" cy="882673"/>
          </a:xfrm>
          <a:prstGeom prst="roundRect">
            <a:avLst>
              <a:gd name="adj" fmla="val 38476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Suspicion of cervix cancer</a:t>
            </a:r>
            <a:endParaRPr lang="fr-BF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CF088AE-7A42-0187-875A-AF3736435F3E}"/>
              </a:ext>
            </a:extLst>
          </p:cNvPr>
          <p:cNvSpPr/>
          <p:nvPr/>
        </p:nvSpPr>
        <p:spPr>
          <a:xfrm>
            <a:off x="3107679" y="4500561"/>
            <a:ext cx="2574376" cy="882673"/>
          </a:xfrm>
          <a:prstGeom prst="roundRect">
            <a:avLst>
              <a:gd name="adj" fmla="val 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Biopsie by </a:t>
            </a:r>
            <a:r>
              <a:rPr lang="fr-FR" b="1" dirty="0" err="1"/>
              <a:t>coloscopy</a:t>
            </a:r>
            <a:endParaRPr lang="fr-BF" b="1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7BE4FAC-2FFD-C685-2AC9-CFE52A8F20C0}"/>
              </a:ext>
            </a:extLst>
          </p:cNvPr>
          <p:cNvSpPr/>
          <p:nvPr/>
        </p:nvSpPr>
        <p:spPr>
          <a:xfrm>
            <a:off x="6509944" y="4500562"/>
            <a:ext cx="2574375" cy="882673"/>
          </a:xfrm>
          <a:prstGeom prst="roundRect">
            <a:avLst>
              <a:gd name="adj" fmla="val 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Biopsie by </a:t>
            </a:r>
            <a:r>
              <a:rPr lang="fr-FR" b="1" dirty="0"/>
              <a:t>conisation</a:t>
            </a:r>
            <a:endParaRPr lang="fr-BF" b="1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90A5F93-9A35-B4A6-AD5F-B34A78981A6B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3193345" y="1846924"/>
            <a:ext cx="23300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7E6F4B1-2D06-4280-4C3F-DDB2ADAD9083}"/>
              </a:ext>
            </a:extLst>
          </p:cNvPr>
          <p:cNvCxnSpPr>
            <a:cxnSpLocks/>
            <a:stCxn id="12" idx="2"/>
            <a:endCxn id="9" idx="3"/>
          </p:cNvCxnSpPr>
          <p:nvPr/>
        </p:nvCxnSpPr>
        <p:spPr>
          <a:xfrm flipH="1" flipV="1">
            <a:off x="6595611" y="1846924"/>
            <a:ext cx="2403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200D561-DA3D-6E25-2FFD-1E469615D9F9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6059487" y="2031590"/>
            <a:ext cx="1" cy="60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10B26AF-2ABC-DCCE-F66A-FA7BD882EEE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394867" y="3523826"/>
            <a:ext cx="1664620" cy="976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C1F7686-F3D5-C353-041A-F14AD428EF9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6059487" y="3523826"/>
            <a:ext cx="1737645" cy="97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73C5D045-2A34-CC73-D73C-3481E0203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" y="3449980"/>
            <a:ext cx="2983832" cy="298383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E14CF35D-B3B3-6A86-83C2-16681F392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044" y="3962900"/>
            <a:ext cx="3066456" cy="20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196460-A2F0-7E2C-73F2-3A21D45B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7</a:t>
            </a:fld>
            <a:endParaRPr lang="fr-BF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81D7E-B422-C3BE-574B-2550B88C96A4}"/>
              </a:ext>
            </a:extLst>
          </p:cNvPr>
          <p:cNvSpPr txBox="1"/>
          <p:nvPr/>
        </p:nvSpPr>
        <p:spPr>
          <a:xfrm>
            <a:off x="2641304" y="18621"/>
            <a:ext cx="6836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/>
              <a:t>Adenocarcinome</a:t>
            </a:r>
            <a:r>
              <a:rPr lang="fr-FR" sz="2400" b="1" dirty="0"/>
              <a:t> and carcinome </a:t>
            </a:r>
            <a:r>
              <a:rPr lang="fr-FR" sz="2400" b="1" dirty="0" err="1"/>
              <a:t>epidermoïde</a:t>
            </a:r>
            <a:endParaRPr lang="fr-BF" sz="24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253899-9E61-DEF3-C06D-A94400E729B4}"/>
              </a:ext>
            </a:extLst>
          </p:cNvPr>
          <p:cNvSpPr txBox="1"/>
          <p:nvPr/>
        </p:nvSpPr>
        <p:spPr>
          <a:xfrm>
            <a:off x="0" y="2775102"/>
            <a:ext cx="169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Carcinome</a:t>
            </a:r>
            <a:endParaRPr lang="fr-BF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01AFE3-AC79-2F7F-5B4D-1F352A187594}"/>
              </a:ext>
            </a:extLst>
          </p:cNvPr>
          <p:cNvSpPr txBox="1"/>
          <p:nvPr/>
        </p:nvSpPr>
        <p:spPr>
          <a:xfrm>
            <a:off x="1695181" y="2772076"/>
            <a:ext cx="1814361" cy="372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sarcome</a:t>
            </a:r>
            <a:endParaRPr lang="fr-BF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19A850-1495-B8B5-6C78-B45034A87907}"/>
              </a:ext>
            </a:extLst>
          </p:cNvPr>
          <p:cNvSpPr txBox="1"/>
          <p:nvPr/>
        </p:nvSpPr>
        <p:spPr>
          <a:xfrm>
            <a:off x="513181" y="1628557"/>
            <a:ext cx="1814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Solid cancer</a:t>
            </a:r>
            <a:endParaRPr lang="fr-BF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372E88-5509-CEB1-0196-46B0601D2AB5}"/>
              </a:ext>
            </a:extLst>
          </p:cNvPr>
          <p:cNvSpPr txBox="1"/>
          <p:nvPr/>
        </p:nvSpPr>
        <p:spPr>
          <a:xfrm>
            <a:off x="3455470" y="1628557"/>
            <a:ext cx="1814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Liquid cancer</a:t>
            </a:r>
            <a:endParaRPr lang="fr-BF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182FBA-AD33-3829-8767-B53D766C2042}"/>
              </a:ext>
            </a:extLst>
          </p:cNvPr>
          <p:cNvSpPr txBox="1"/>
          <p:nvPr/>
        </p:nvSpPr>
        <p:spPr>
          <a:xfrm>
            <a:off x="6922170" y="1628558"/>
            <a:ext cx="1814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Metastasic</a:t>
            </a:r>
            <a:r>
              <a:rPr lang="en-US" dirty="0"/>
              <a:t> cancer</a:t>
            </a:r>
            <a:endParaRPr lang="fr-BF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4BBF31-D71B-2C7C-B0C3-4354F7557087}"/>
              </a:ext>
            </a:extLst>
          </p:cNvPr>
          <p:cNvSpPr txBox="1"/>
          <p:nvPr/>
        </p:nvSpPr>
        <p:spPr>
          <a:xfrm>
            <a:off x="9864458" y="1628559"/>
            <a:ext cx="1814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Secondary cancer</a:t>
            </a:r>
            <a:endParaRPr lang="fr-BF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271D2C-BF7D-6E24-FA2C-BBC1D3A1E02B}"/>
              </a:ext>
            </a:extLst>
          </p:cNvPr>
          <p:cNvSpPr txBox="1"/>
          <p:nvPr/>
        </p:nvSpPr>
        <p:spPr>
          <a:xfrm>
            <a:off x="5107808" y="877237"/>
            <a:ext cx="1814361" cy="372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Cancer</a:t>
            </a:r>
            <a:endParaRPr lang="fr-BF" b="1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B3E28B5-5BAC-0574-1EDB-33CB9B18C953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flipH="1">
            <a:off x="2327542" y="1249595"/>
            <a:ext cx="3687447" cy="56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9DDF8F1-FCB0-936E-7FB7-6883356E0A1A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4362651" y="1249595"/>
            <a:ext cx="1652338" cy="37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A51E58A-BDD3-62D3-204F-4C6D50A36BE4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6014989" y="1249595"/>
            <a:ext cx="1814362" cy="37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960AABD-44DD-6AF9-B553-439CCDCE96C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014989" y="1249595"/>
            <a:ext cx="4756649" cy="37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5EBB6C7-DDEF-91B1-0C6B-5C2D2AFB0EB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47591" y="1997889"/>
            <a:ext cx="572771" cy="77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4E2C81C-F02B-2A47-5531-A51A260B423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420362" y="1997889"/>
            <a:ext cx="1182000" cy="77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DEE3A20-05DA-6AAB-0AFF-005990D7F9F6}"/>
              </a:ext>
            </a:extLst>
          </p:cNvPr>
          <p:cNvSpPr txBox="1"/>
          <p:nvPr/>
        </p:nvSpPr>
        <p:spPr>
          <a:xfrm>
            <a:off x="0" y="4179853"/>
            <a:ext cx="1814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Carcinome</a:t>
            </a:r>
            <a:r>
              <a:rPr lang="en-US" dirty="0"/>
              <a:t> </a:t>
            </a:r>
            <a:r>
              <a:rPr lang="en-US" dirty="0" err="1"/>
              <a:t>épidermoïde</a:t>
            </a:r>
            <a:endParaRPr lang="fr-BF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06E8CAE-E6A0-E6C4-3A29-BC4682221C72}"/>
              </a:ext>
            </a:extLst>
          </p:cNvPr>
          <p:cNvSpPr txBox="1"/>
          <p:nvPr/>
        </p:nvSpPr>
        <p:spPr>
          <a:xfrm>
            <a:off x="2602361" y="4179853"/>
            <a:ext cx="2201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Adénocarcinome</a:t>
            </a:r>
            <a:endParaRPr lang="fr-BF" b="1" dirty="0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79CAA93-A3F2-20AE-25E2-EAC6583F495D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847591" y="3144434"/>
            <a:ext cx="59590" cy="10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72B5CF6-FBF2-3D4C-7F0F-0DA9CDF181E9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>
            <a:off x="847591" y="3144434"/>
            <a:ext cx="2855672" cy="10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21EB46-78DC-4BB8-51E6-E2F55CFDDE90}"/>
              </a:ext>
            </a:extLst>
          </p:cNvPr>
          <p:cNvGrpSpPr/>
          <p:nvPr/>
        </p:nvGrpSpPr>
        <p:grpSpPr>
          <a:xfrm>
            <a:off x="1884998" y="4809062"/>
            <a:ext cx="3636528" cy="1722609"/>
            <a:chOff x="4241224" y="2468779"/>
            <a:chExt cx="3636528" cy="1722609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8E82AA8-2F56-C88A-FD31-F766C30217B4}"/>
                </a:ext>
              </a:extLst>
            </p:cNvPr>
            <p:cNvSpPr txBox="1"/>
            <p:nvPr/>
          </p:nvSpPr>
          <p:spPr>
            <a:xfrm>
              <a:off x="4353275" y="2468779"/>
              <a:ext cx="3446304" cy="158973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  <a:r>
                <a:rPr kumimoji="0" lang="fr-FR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16</a:t>
              </a:r>
              <a:r>
                <a:rPr kumimoji="0" lang="fr-F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		</a:t>
              </a:r>
              <a:r>
                <a:rPr kumimoji="0" lang="fr-FR" sz="54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18</a:t>
              </a:r>
              <a:r>
                <a:rPr lang="fr-FR" sz="5400" dirty="0">
                  <a:solidFill>
                    <a:prstClr val="black"/>
                  </a:solidFill>
                  <a:latin typeface="Century Gothic" panose="020B0502020202020204"/>
                </a:rPr>
                <a:t>		</a:t>
              </a:r>
              <a:r>
                <a:rPr kumimoji="0" lang="fr-F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31		33		34		35		39		</a:t>
              </a:r>
              <a:r>
                <a:rPr kumimoji="0" lang="fr-FR" sz="54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45</a:t>
              </a:r>
              <a:r>
                <a:rPr kumimoji="0" lang="fr-F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		51		52		56		58		66		68		70	</a:t>
              </a:r>
              <a:endParaRPr kumimoji="0" lang="fr-BF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3754674-A662-9BC5-987B-AB5A830B7BDD}"/>
                </a:ext>
              </a:extLst>
            </p:cNvPr>
            <p:cNvSpPr txBox="1"/>
            <p:nvPr/>
          </p:nvSpPr>
          <p:spPr>
            <a:xfrm>
              <a:off x="5333635" y="3056499"/>
              <a:ext cx="1451706" cy="37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0000"/>
                  </a:solidFill>
                </a:rPr>
                <a:t>HPV</a:t>
              </a:r>
              <a:endParaRPr lang="fr-BF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9BE4A31-C605-92AB-9B4C-2075D3F479EE}"/>
                </a:ext>
              </a:extLst>
            </p:cNvPr>
            <p:cNvSpPr txBox="1"/>
            <p:nvPr/>
          </p:nvSpPr>
          <p:spPr>
            <a:xfrm>
              <a:off x="4241224" y="3822056"/>
              <a:ext cx="36365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Cause of </a:t>
              </a:r>
              <a:r>
                <a:rPr lang="fr-FR" dirty="0" err="1"/>
                <a:t>cervicus</a:t>
              </a:r>
              <a:r>
                <a:rPr lang="fr-FR" dirty="0"/>
                <a:t> cancer</a:t>
              </a:r>
              <a:endParaRPr lang="fr-BF" dirty="0"/>
            </a:p>
          </p:txBody>
        </p:sp>
      </p:grp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142CA5F-D45D-1AA8-84EE-BA146CA351C2}"/>
              </a:ext>
            </a:extLst>
          </p:cNvPr>
          <p:cNvCxnSpPr>
            <a:cxnSpLocks/>
            <a:stCxn id="59" idx="0"/>
            <a:endCxn id="56" idx="2"/>
          </p:cNvCxnSpPr>
          <p:nvPr/>
        </p:nvCxnSpPr>
        <p:spPr>
          <a:xfrm flipV="1">
            <a:off x="3703262" y="5775885"/>
            <a:ext cx="0" cy="38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190A5335-3D1D-D029-00FB-9D6C67244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072" y="2428512"/>
            <a:ext cx="3574555" cy="38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9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BE6476-10A2-3190-F89C-72771794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8</a:t>
            </a:fld>
            <a:endParaRPr lang="fr-BF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5019DF-B073-837E-D51A-4A50022E035F}"/>
              </a:ext>
            </a:extLst>
          </p:cNvPr>
          <p:cNvSpPr txBox="1"/>
          <p:nvPr/>
        </p:nvSpPr>
        <p:spPr>
          <a:xfrm>
            <a:off x="2962560" y="3277353"/>
            <a:ext cx="6193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Majority of genes are associated to non coding area. </a:t>
            </a:r>
            <a:r>
              <a:rPr lang="en-US" b="1" dirty="0"/>
              <a:t>That’s the problem</a:t>
            </a:r>
            <a:endParaRPr lang="fr-BF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35485B-58D9-7B6A-DC57-0B61E76C315A}"/>
              </a:ext>
            </a:extLst>
          </p:cNvPr>
          <p:cNvSpPr txBox="1"/>
          <p:nvPr/>
        </p:nvSpPr>
        <p:spPr>
          <a:xfrm>
            <a:off x="3163693" y="1269096"/>
            <a:ext cx="579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</a:t>
            </a:r>
            <a:r>
              <a:rPr lang="en-US" b="1" dirty="0"/>
              <a:t> </a:t>
            </a:r>
            <a:r>
              <a:rPr lang="en-US" b="1" dirty="0" err="1"/>
              <a:t>adénocarcinoma</a:t>
            </a:r>
            <a:r>
              <a:rPr lang="en-US" b="1" dirty="0"/>
              <a:t> ?</a:t>
            </a:r>
            <a:endParaRPr lang="fr-BF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CD4A81-BFB7-D236-344D-40585AD67B1D}"/>
              </a:ext>
            </a:extLst>
          </p:cNvPr>
          <p:cNvSpPr txBox="1"/>
          <p:nvPr/>
        </p:nvSpPr>
        <p:spPr>
          <a:xfrm>
            <a:off x="141972" y="1880630"/>
            <a:ext cx="32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Vital </a:t>
            </a:r>
            <a:r>
              <a:rPr lang="en-US" dirty="0" err="1"/>
              <a:t>pronostic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more deadly</a:t>
            </a:r>
            <a:endParaRPr lang="fr-BF" b="1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B9F5CE-E3DB-C0BF-897E-AC73B9677BEC}"/>
              </a:ext>
            </a:extLst>
          </p:cNvPr>
          <p:cNvSpPr txBox="1"/>
          <p:nvPr/>
        </p:nvSpPr>
        <p:spPr>
          <a:xfrm>
            <a:off x="4089918" y="2396946"/>
            <a:ext cx="3939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Augmentation</a:t>
            </a:r>
            <a:r>
              <a:rPr lang="en-US" dirty="0"/>
              <a:t> of cases numbers</a:t>
            </a:r>
            <a:endParaRPr lang="fr-BF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D111A1-6619-E225-39B0-42BE1323790C}"/>
              </a:ext>
            </a:extLst>
          </p:cNvPr>
          <p:cNvSpPr txBox="1"/>
          <p:nvPr/>
        </p:nvSpPr>
        <p:spPr>
          <a:xfrm>
            <a:off x="8909788" y="1880630"/>
            <a:ext cx="219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few</a:t>
            </a:r>
            <a:r>
              <a:rPr lang="en-US" dirty="0"/>
              <a:t> information</a:t>
            </a:r>
            <a:endParaRPr lang="fr-BF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BEFB1E-F8C9-E6ED-1C64-F39584AAAF6A}"/>
              </a:ext>
            </a:extLst>
          </p:cNvPr>
          <p:cNvSpPr txBox="1"/>
          <p:nvPr/>
        </p:nvSpPr>
        <p:spPr>
          <a:xfrm>
            <a:off x="2641304" y="4888"/>
            <a:ext cx="6836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/>
              <a:t>Adenocarcinoma</a:t>
            </a:r>
            <a:r>
              <a:rPr lang="fr-FR" sz="2400" b="1" dirty="0"/>
              <a:t> and </a:t>
            </a:r>
            <a:r>
              <a:rPr lang="fr-FR" sz="2400" b="1" dirty="0" err="1"/>
              <a:t>carcinoma</a:t>
            </a:r>
            <a:r>
              <a:rPr lang="fr-FR" sz="2400" b="1" dirty="0"/>
              <a:t> </a:t>
            </a:r>
            <a:r>
              <a:rPr lang="fr-FR" sz="2400" b="1" dirty="0" err="1"/>
              <a:t>epidermoïde</a:t>
            </a:r>
            <a:endParaRPr lang="fr-FR" sz="24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5A09B3-9369-0E66-85DB-60F990223057}"/>
              </a:ext>
            </a:extLst>
          </p:cNvPr>
          <p:cNvSpPr txBox="1"/>
          <p:nvPr/>
        </p:nvSpPr>
        <p:spPr>
          <a:xfrm>
            <a:off x="1041116" y="5731275"/>
            <a:ext cx="224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effectLst/>
              </a:rPr>
              <a:t>S100A9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et </a:t>
            </a:r>
            <a:r>
              <a:rPr lang="en-US" b="1" i="1" dirty="0">
                <a:solidFill>
                  <a:srgbClr val="000000"/>
                </a:solidFill>
                <a:effectLst/>
              </a:rPr>
              <a:t>ANXA8</a:t>
            </a:r>
            <a:endParaRPr lang="fr-BF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9E3A72-253B-1013-8123-4F87B27B06E8}"/>
              </a:ext>
            </a:extLst>
          </p:cNvPr>
          <p:cNvSpPr txBox="1"/>
          <p:nvPr/>
        </p:nvSpPr>
        <p:spPr>
          <a:xfrm>
            <a:off x="1041115" y="5034907"/>
            <a:ext cx="4214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rgbClr val="000000"/>
                </a:solidFill>
                <a:effectLst/>
              </a:rPr>
              <a:t>CEACAM5</a:t>
            </a:r>
            <a:r>
              <a:rPr lang="pt-BR" b="0" i="0" dirty="0">
                <a:solidFill>
                  <a:srgbClr val="000000"/>
                </a:solidFill>
                <a:effectLst/>
              </a:rPr>
              <a:t> ,</a:t>
            </a:r>
            <a:r>
              <a:rPr lang="pt-BR" b="1" i="1" dirty="0">
                <a:solidFill>
                  <a:srgbClr val="000000"/>
                </a:solidFill>
                <a:effectLst/>
              </a:rPr>
              <a:t>TACSTD1</a:t>
            </a:r>
            <a:r>
              <a:rPr lang="pt-BR" b="0" i="0" dirty="0">
                <a:solidFill>
                  <a:srgbClr val="000000"/>
                </a:solidFill>
                <a:effectLst/>
              </a:rPr>
              <a:t> , </a:t>
            </a:r>
            <a:r>
              <a:rPr lang="pt-BR" b="1" i="1" dirty="0">
                <a:solidFill>
                  <a:srgbClr val="000000"/>
                </a:solidFill>
                <a:effectLst/>
              </a:rPr>
              <a:t>S100P</a:t>
            </a:r>
            <a:r>
              <a:rPr lang="pt-BR" b="0" i="0" dirty="0">
                <a:solidFill>
                  <a:srgbClr val="000000"/>
                </a:solidFill>
                <a:effectLst/>
              </a:rPr>
              <a:t> et </a:t>
            </a:r>
            <a:r>
              <a:rPr lang="pt-BR" b="1" i="1" dirty="0">
                <a:solidFill>
                  <a:srgbClr val="000000"/>
                </a:solidFill>
                <a:effectLst/>
              </a:rPr>
              <a:t>MSLN</a:t>
            </a:r>
            <a:endParaRPr lang="fr-BF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B6971EC-D600-6429-0B92-E59F272862D7}"/>
              </a:ext>
            </a:extLst>
          </p:cNvPr>
          <p:cNvSpPr txBox="1"/>
          <p:nvPr/>
        </p:nvSpPr>
        <p:spPr>
          <a:xfrm>
            <a:off x="4398360" y="4460976"/>
            <a:ext cx="332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Positively regulated genes</a:t>
            </a:r>
            <a:endParaRPr lang="fr-BF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39369A-05B5-38A9-99FB-9EBBED86234A}"/>
              </a:ext>
            </a:extLst>
          </p:cNvPr>
          <p:cNvSpPr txBox="1"/>
          <p:nvPr/>
        </p:nvSpPr>
        <p:spPr>
          <a:xfrm>
            <a:off x="7235394" y="5088587"/>
            <a:ext cx="2457649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Adénocarcinoma</a:t>
            </a:r>
            <a:endParaRPr lang="fr-BF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F93F18-9896-C405-C0E7-BCAF0AA915E2}"/>
              </a:ext>
            </a:extLst>
          </p:cNvPr>
          <p:cNvSpPr txBox="1"/>
          <p:nvPr/>
        </p:nvSpPr>
        <p:spPr>
          <a:xfrm>
            <a:off x="6979523" y="5731275"/>
            <a:ext cx="2969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Carcinoma</a:t>
            </a:r>
            <a:r>
              <a:rPr lang="fr-FR" dirty="0"/>
              <a:t> épidermoïde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15677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F0D93A-555C-1000-A104-863DE5F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71C-0ECF-4B6E-BD1B-77BE926ED8B7}" type="slidenum">
              <a:rPr lang="fr-BF" smtClean="0"/>
              <a:t>9</a:t>
            </a:fld>
            <a:endParaRPr lang="fr-BF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B6B533-E18A-4D4D-1C79-4537AC11CABE}"/>
              </a:ext>
            </a:extLst>
          </p:cNvPr>
          <p:cNvSpPr txBox="1"/>
          <p:nvPr/>
        </p:nvSpPr>
        <p:spPr>
          <a:xfrm>
            <a:off x="4991498" y="295729"/>
            <a:ext cx="2095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Perspectives</a:t>
            </a:r>
            <a:endParaRPr lang="fr-BF" sz="24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732F01-8BF1-ACC4-0B45-E5E26D3DF2EC}"/>
              </a:ext>
            </a:extLst>
          </p:cNvPr>
          <p:cNvSpPr txBox="1"/>
          <p:nvPr/>
        </p:nvSpPr>
        <p:spPr>
          <a:xfrm>
            <a:off x="2140802" y="2828835"/>
            <a:ext cx="78373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B</a:t>
            </a:r>
            <a:r>
              <a:rPr lang="fr-BF" sz="2400" b="1" dirty="0" err="1"/>
              <a:t>io-informati</a:t>
            </a:r>
            <a:r>
              <a:rPr lang="fr-FR" sz="2400" b="1" dirty="0" err="1"/>
              <a:t>cs</a:t>
            </a:r>
            <a:r>
              <a:rPr lang="fr-BF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 of public data </a:t>
            </a:r>
            <a:r>
              <a:rPr lang="fr-BF" sz="2400" dirty="0"/>
              <a:t>: </a:t>
            </a:r>
            <a:r>
              <a:rPr lang="fr-FR" sz="2400" dirty="0" err="1"/>
              <a:t>Study</a:t>
            </a:r>
            <a:r>
              <a:rPr lang="fr-FR" sz="2400" dirty="0"/>
              <a:t> of </a:t>
            </a:r>
            <a:r>
              <a:rPr lang="fr-FR" sz="2400" dirty="0" err="1"/>
              <a:t>genomics</a:t>
            </a:r>
            <a:r>
              <a:rPr lang="fr-FR" sz="2400" dirty="0"/>
              <a:t> variants </a:t>
            </a:r>
            <a:r>
              <a:rPr lang="fr-FR" sz="2400" dirty="0" err="1"/>
              <a:t>associated</a:t>
            </a:r>
            <a:r>
              <a:rPr lang="fr-FR" sz="2400" dirty="0"/>
              <a:t> to</a:t>
            </a:r>
            <a:r>
              <a:rPr lang="fr-BF" sz="2400" dirty="0"/>
              <a:t> </a:t>
            </a:r>
            <a:r>
              <a:rPr lang="fr-BF" sz="2400" b="1" dirty="0" err="1">
                <a:solidFill>
                  <a:srgbClr val="FF0000"/>
                </a:solidFill>
              </a:rPr>
              <a:t>cervica</a:t>
            </a:r>
            <a:r>
              <a:rPr lang="fr-FR" sz="2400" b="1" dirty="0">
                <a:solidFill>
                  <a:srgbClr val="FF0000"/>
                </a:solidFill>
              </a:rPr>
              <a:t>ls </a:t>
            </a:r>
            <a:r>
              <a:rPr lang="fr-BF" sz="2400" b="1" dirty="0" err="1">
                <a:solidFill>
                  <a:srgbClr val="FF0000"/>
                </a:solidFill>
              </a:rPr>
              <a:t>adénocarcinom</a:t>
            </a:r>
            <a:r>
              <a:rPr lang="fr-FR" sz="2400" b="1" dirty="0">
                <a:solidFill>
                  <a:srgbClr val="FF0000"/>
                </a:solidFill>
              </a:rPr>
              <a:t>a</a:t>
            </a:r>
            <a:endParaRPr lang="fr-BF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53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1271</TotalTime>
  <Words>341</Words>
  <Application>Microsoft Office PowerPoint</Application>
  <PresentationFormat>Grand écran</PresentationFormat>
  <Paragraphs>94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Salle d’ions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Pengdwendé KABORE</dc:creator>
  <cp:lastModifiedBy>Pengdwendé KABORE</cp:lastModifiedBy>
  <cp:revision>182</cp:revision>
  <dcterms:created xsi:type="dcterms:W3CDTF">2023-08-20T18:19:43Z</dcterms:created>
  <dcterms:modified xsi:type="dcterms:W3CDTF">2023-08-23T15:09:20Z</dcterms:modified>
</cp:coreProperties>
</file>