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4"/>
  </p:notesMasterIdLst>
  <p:sldIdLst>
    <p:sldId id="266" r:id="rId2"/>
    <p:sldId id="267" r:id="rId3"/>
    <p:sldId id="26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6B008-9CC5-4622-9B58-2DFD6EF758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AD96-DDD3-49C5-BA8E-909E97736E2C}">
      <dgm:prSet phldrT="[Text]"/>
      <dgm:spPr/>
      <dgm:t>
        <a:bodyPr/>
        <a:lstStyle/>
        <a:p>
          <a:r>
            <a:rPr lang="es-CR" b="1" dirty="0">
              <a:latin typeface="Segoe UI Variable Display Light" pitchFamily="2" charset="0"/>
            </a:rPr>
            <a:t>Dos Fuentes de datos: </a:t>
          </a:r>
        </a:p>
        <a:p>
          <a:r>
            <a:rPr lang="es-CR" b="1" dirty="0">
              <a:latin typeface="Segoe UI Variable Display Light" pitchFamily="2" charset="0"/>
            </a:rPr>
            <a:t>AdventureworksDW2022</a:t>
          </a:r>
        </a:p>
        <a:p>
          <a:r>
            <a:rPr lang="es-CR" b="1" dirty="0" err="1">
              <a:latin typeface="Segoe UI Variable Display Light" pitchFamily="2" charset="0"/>
            </a:rPr>
            <a:t>Sample</a:t>
          </a:r>
          <a:r>
            <a:rPr lang="es-CR" b="1" dirty="0">
              <a:latin typeface="Segoe UI Variable Display Light" pitchFamily="2" charset="0"/>
            </a:rPr>
            <a:t> Files (</a:t>
          </a:r>
          <a:r>
            <a:rPr lang="en-US" b="1" dirty="0">
              <a:latin typeface="Segoe UI Variable Display Light" pitchFamily="2" charset="0"/>
            </a:rPr>
            <a:t>*</a:t>
          </a:r>
          <a:r>
            <a:rPr lang="es-CR" b="1" dirty="0">
              <a:latin typeface="Segoe UI Variable Display Light" pitchFamily="2" charset="0"/>
            </a:rPr>
            <a:t>.</a:t>
          </a:r>
          <a:r>
            <a:rPr lang="es-CR" b="1" dirty="0" err="1">
              <a:latin typeface="Segoe UI Variable Display Light" pitchFamily="2" charset="0"/>
            </a:rPr>
            <a:t>txt</a:t>
          </a:r>
          <a:r>
            <a:rPr lang="es-CR" b="1" dirty="0">
              <a:latin typeface="Segoe UI Variable Display Light" pitchFamily="2" charset="0"/>
            </a:rPr>
            <a:t>)</a:t>
          </a:r>
          <a:endParaRPr lang="en-US" b="1" dirty="0">
            <a:latin typeface="Segoe UI Variable Display Light" pitchFamily="2" charset="0"/>
          </a:endParaRPr>
        </a:p>
      </dgm:t>
    </dgm:pt>
    <dgm:pt modelId="{209445FA-D526-404E-A36A-13A5EF40DC42}" type="parTrans" cxnId="{FE9083D1-B6F4-4DD3-B65A-A0B8434D1655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90CCD509-EBA7-425E-90D9-EEB8BB28C489}" type="sibTrans" cxnId="{FE9083D1-B6F4-4DD3-B65A-A0B8434D1655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2D2E4F01-0B6B-4341-AC3F-77A77284DBEB}">
      <dgm:prSet phldrT="[Text]"/>
      <dgm:spPr/>
      <dgm:t>
        <a:bodyPr/>
        <a:lstStyle/>
        <a:p>
          <a:r>
            <a:rPr lang="en-US" b="1" dirty="0" err="1">
              <a:latin typeface="Segoe UI Variable Display Light" pitchFamily="2" charset="0"/>
            </a:rPr>
            <a:t>Uso</a:t>
          </a:r>
          <a:r>
            <a:rPr lang="en-US" b="1" dirty="0">
              <a:latin typeface="Segoe UI Variable Display Light" pitchFamily="2" charset="0"/>
            </a:rPr>
            <a:t> de SSIS </a:t>
          </a:r>
          <a:r>
            <a:rPr lang="en-US" b="1" dirty="0" err="1">
              <a:latin typeface="Segoe UI Variable Display Light" pitchFamily="2" charset="0"/>
            </a:rPr>
            <a:t>mediante</a:t>
          </a:r>
          <a:r>
            <a:rPr lang="en-US" b="1" dirty="0">
              <a:latin typeface="Segoe UI Variable Display Light" pitchFamily="2" charset="0"/>
            </a:rPr>
            <a:t> visual studio</a:t>
          </a:r>
        </a:p>
      </dgm:t>
    </dgm:pt>
    <dgm:pt modelId="{8BA589F8-A8EF-41DF-A424-54AC57884459}" type="parTrans" cxnId="{2C8E6ABC-F3B7-4112-8638-5DD31B64BBCE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3C6401BC-3CAA-4DE9-B6F3-D94B3D694903}" type="sibTrans" cxnId="{2C8E6ABC-F3B7-4112-8638-5DD31B64BBCE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AD42232A-9952-4132-9995-6501DF22C08B}">
      <dgm:prSet phldrT="[Text]"/>
      <dgm:spPr/>
      <dgm:t>
        <a:bodyPr/>
        <a:lstStyle/>
        <a:p>
          <a:r>
            <a:rPr lang="en-US" b="1">
              <a:latin typeface="Segoe UI Variable Display Light" pitchFamily="2" charset="0"/>
            </a:rPr>
            <a:t>Creación de un proyecto desde cero</a:t>
          </a:r>
        </a:p>
        <a:p>
          <a:r>
            <a:rPr lang="en-US" b="1">
              <a:latin typeface="Segoe UI Variable Display Light" pitchFamily="2" charset="0"/>
            </a:rPr>
            <a:t>Conectar las fuentes de datos</a:t>
          </a:r>
          <a:endParaRPr lang="en-US" b="1" dirty="0">
            <a:latin typeface="Segoe UI Variable Display Light" pitchFamily="2" charset="0"/>
          </a:endParaRPr>
        </a:p>
      </dgm:t>
    </dgm:pt>
    <dgm:pt modelId="{EF189204-634D-48E2-873C-5BF12507DCFF}" type="parTrans" cxnId="{2FC2A654-8209-4DB9-A70F-73B48F455802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107B2CE7-96AA-479F-8579-F4063CD23EAF}" type="sibTrans" cxnId="{2FC2A654-8209-4DB9-A70F-73B48F455802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1F05E448-B411-42A9-ACFF-118A8CFAB5AA}">
      <dgm:prSet phldrT="[Text]"/>
      <dgm:spPr/>
      <dgm:t>
        <a:bodyPr/>
        <a:lstStyle/>
        <a:p>
          <a:r>
            <a:rPr lang="es-CR" b="1">
              <a:latin typeface="Segoe UI Variable Display Light" pitchFamily="2" charset="0"/>
            </a:rPr>
            <a:t>Iterar sobre los datos</a:t>
          </a:r>
        </a:p>
        <a:p>
          <a:r>
            <a:rPr lang="es-CR" b="1">
              <a:latin typeface="Segoe UI Variable Display Light" pitchFamily="2" charset="0"/>
            </a:rPr>
            <a:t>Manejo de errores</a:t>
          </a:r>
          <a:endParaRPr lang="en-US" b="1" dirty="0">
            <a:latin typeface="Segoe UI Variable Display Light" pitchFamily="2" charset="0"/>
          </a:endParaRPr>
        </a:p>
      </dgm:t>
    </dgm:pt>
    <dgm:pt modelId="{DFDB9110-70E7-45C6-80DD-0F3F014CCFBD}" type="parTrans" cxnId="{14F23825-6D52-413C-8475-38325FA0535C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EE860F3A-B7AA-40E4-BAF4-376D79D87CAE}" type="sibTrans" cxnId="{14F23825-6D52-413C-8475-38325FA0535C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9AC723B3-CC7A-4522-87DA-46406B1EB2D2}">
      <dgm:prSet phldrT="[Text]"/>
      <dgm:spPr/>
      <dgm:t>
        <a:bodyPr/>
        <a:lstStyle/>
        <a:p>
          <a:r>
            <a:rPr lang="es-CR" b="1">
              <a:latin typeface="Segoe UI Variable Display Light" pitchFamily="2" charset="0"/>
            </a:rPr>
            <a:t>Minería de datos, es necesario para el proceso ETL</a:t>
          </a:r>
          <a:endParaRPr lang="en-US" b="1" dirty="0">
            <a:latin typeface="Segoe UI Variable Display Light" pitchFamily="2" charset="0"/>
          </a:endParaRPr>
        </a:p>
      </dgm:t>
    </dgm:pt>
    <dgm:pt modelId="{369354AB-18BA-4DA5-BC8C-762BBAE90CA9}" type="parTrans" cxnId="{AE814DC6-0A1A-4E5C-83E2-2AD2C60F0A53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3B2CA308-D1D1-4DF8-AD39-B8444A2C53D2}" type="sibTrans" cxnId="{AE814DC6-0A1A-4E5C-83E2-2AD2C60F0A53}">
      <dgm:prSet/>
      <dgm:spPr/>
      <dgm:t>
        <a:bodyPr/>
        <a:lstStyle/>
        <a:p>
          <a:endParaRPr lang="en-US" b="1">
            <a:solidFill>
              <a:schemeClr val="bg1"/>
            </a:solidFill>
            <a:latin typeface="Segoe UI Variable Display Light" pitchFamily="2" charset="0"/>
          </a:endParaRPr>
        </a:p>
      </dgm:t>
    </dgm:pt>
    <dgm:pt modelId="{76B9575F-0AFE-4F8B-B507-F24138F3769F}" type="pres">
      <dgm:prSet presAssocID="{4556B008-9CC5-4622-9B58-2DFD6EF758ED}" presName="Name0" presStyleCnt="0">
        <dgm:presLayoutVars>
          <dgm:dir/>
          <dgm:resizeHandles val="exact"/>
        </dgm:presLayoutVars>
      </dgm:prSet>
      <dgm:spPr/>
    </dgm:pt>
    <dgm:pt modelId="{87ED8D93-477D-428A-99DB-6B164531266D}" type="pres">
      <dgm:prSet presAssocID="{7C76AD96-DDD3-49C5-BA8E-909E97736E2C}" presName="node" presStyleLbl="node1" presStyleIdx="0" presStyleCnt="5">
        <dgm:presLayoutVars>
          <dgm:bulletEnabled val="1"/>
        </dgm:presLayoutVars>
      </dgm:prSet>
      <dgm:spPr/>
    </dgm:pt>
    <dgm:pt modelId="{39A5E7D2-8BE0-4194-A793-D28FBF4E6FF7}" type="pres">
      <dgm:prSet presAssocID="{90CCD509-EBA7-425E-90D9-EEB8BB28C489}" presName="sibTrans" presStyleLbl="sibTrans1D1" presStyleIdx="0" presStyleCnt="4"/>
      <dgm:spPr/>
    </dgm:pt>
    <dgm:pt modelId="{06D33483-7F62-4901-B578-F4B3090A30E9}" type="pres">
      <dgm:prSet presAssocID="{90CCD509-EBA7-425E-90D9-EEB8BB28C489}" presName="connectorText" presStyleLbl="sibTrans1D1" presStyleIdx="0" presStyleCnt="4"/>
      <dgm:spPr/>
    </dgm:pt>
    <dgm:pt modelId="{F69A411C-BC99-4A01-BFCE-AC4DD2F9C8C2}" type="pres">
      <dgm:prSet presAssocID="{2D2E4F01-0B6B-4341-AC3F-77A77284DBEB}" presName="node" presStyleLbl="node1" presStyleIdx="1" presStyleCnt="5">
        <dgm:presLayoutVars>
          <dgm:bulletEnabled val="1"/>
        </dgm:presLayoutVars>
      </dgm:prSet>
      <dgm:spPr/>
    </dgm:pt>
    <dgm:pt modelId="{998C6BE9-E0AB-455B-935C-CACBDD5900D6}" type="pres">
      <dgm:prSet presAssocID="{3C6401BC-3CAA-4DE9-B6F3-D94B3D694903}" presName="sibTrans" presStyleLbl="sibTrans1D1" presStyleIdx="1" presStyleCnt="4"/>
      <dgm:spPr/>
    </dgm:pt>
    <dgm:pt modelId="{50D71A2D-1C41-46AE-9F2F-0700462ACBC9}" type="pres">
      <dgm:prSet presAssocID="{3C6401BC-3CAA-4DE9-B6F3-D94B3D694903}" presName="connectorText" presStyleLbl="sibTrans1D1" presStyleIdx="1" presStyleCnt="4"/>
      <dgm:spPr/>
    </dgm:pt>
    <dgm:pt modelId="{21942036-4033-42B3-B5C0-2C65523A4DE4}" type="pres">
      <dgm:prSet presAssocID="{AD42232A-9952-4132-9995-6501DF22C08B}" presName="node" presStyleLbl="node1" presStyleIdx="2" presStyleCnt="5">
        <dgm:presLayoutVars>
          <dgm:bulletEnabled val="1"/>
        </dgm:presLayoutVars>
      </dgm:prSet>
      <dgm:spPr/>
    </dgm:pt>
    <dgm:pt modelId="{0A75D32D-0558-47C6-BAB1-4EF5CC2D9862}" type="pres">
      <dgm:prSet presAssocID="{107B2CE7-96AA-479F-8579-F4063CD23EAF}" presName="sibTrans" presStyleLbl="sibTrans1D1" presStyleIdx="2" presStyleCnt="4"/>
      <dgm:spPr/>
    </dgm:pt>
    <dgm:pt modelId="{A2115246-6639-45C0-A2D8-B18C02C3DBF9}" type="pres">
      <dgm:prSet presAssocID="{107B2CE7-96AA-479F-8579-F4063CD23EAF}" presName="connectorText" presStyleLbl="sibTrans1D1" presStyleIdx="2" presStyleCnt="4"/>
      <dgm:spPr/>
    </dgm:pt>
    <dgm:pt modelId="{D7903F0D-A11F-4CF0-8EA2-224BB7DB4B3F}" type="pres">
      <dgm:prSet presAssocID="{1F05E448-B411-42A9-ACFF-118A8CFAB5AA}" presName="node" presStyleLbl="node1" presStyleIdx="3" presStyleCnt="5">
        <dgm:presLayoutVars>
          <dgm:bulletEnabled val="1"/>
        </dgm:presLayoutVars>
      </dgm:prSet>
      <dgm:spPr/>
    </dgm:pt>
    <dgm:pt modelId="{DA3B31BD-1282-443C-8E1B-22004E6B6F8D}" type="pres">
      <dgm:prSet presAssocID="{EE860F3A-B7AA-40E4-BAF4-376D79D87CAE}" presName="sibTrans" presStyleLbl="sibTrans1D1" presStyleIdx="3" presStyleCnt="4"/>
      <dgm:spPr/>
    </dgm:pt>
    <dgm:pt modelId="{FB361E64-9D03-476B-84B7-1955AF045C01}" type="pres">
      <dgm:prSet presAssocID="{EE860F3A-B7AA-40E4-BAF4-376D79D87CAE}" presName="connectorText" presStyleLbl="sibTrans1D1" presStyleIdx="3" presStyleCnt="4"/>
      <dgm:spPr/>
    </dgm:pt>
    <dgm:pt modelId="{B5552455-1B50-4195-A782-03ECA78144A7}" type="pres">
      <dgm:prSet presAssocID="{9AC723B3-CC7A-4522-87DA-46406B1EB2D2}" presName="node" presStyleLbl="node1" presStyleIdx="4" presStyleCnt="5">
        <dgm:presLayoutVars>
          <dgm:bulletEnabled val="1"/>
        </dgm:presLayoutVars>
      </dgm:prSet>
      <dgm:spPr/>
    </dgm:pt>
  </dgm:ptLst>
  <dgm:cxnLst>
    <dgm:cxn modelId="{7D60150B-577B-408D-85AF-34C6D3CC5DA2}" type="presOf" srcId="{3C6401BC-3CAA-4DE9-B6F3-D94B3D694903}" destId="{50D71A2D-1C41-46AE-9F2F-0700462ACBC9}" srcOrd="1" destOrd="0" presId="urn:microsoft.com/office/officeart/2016/7/layout/RepeatingBendingProcessNew"/>
    <dgm:cxn modelId="{14F23825-6D52-413C-8475-38325FA0535C}" srcId="{4556B008-9CC5-4622-9B58-2DFD6EF758ED}" destId="{1F05E448-B411-42A9-ACFF-118A8CFAB5AA}" srcOrd="3" destOrd="0" parTransId="{DFDB9110-70E7-45C6-80DD-0F3F014CCFBD}" sibTransId="{EE860F3A-B7AA-40E4-BAF4-376D79D87CAE}"/>
    <dgm:cxn modelId="{56547E29-B6C9-4891-8120-5E6A9B74E6EC}" type="presOf" srcId="{AD42232A-9952-4132-9995-6501DF22C08B}" destId="{21942036-4033-42B3-B5C0-2C65523A4DE4}" srcOrd="0" destOrd="0" presId="urn:microsoft.com/office/officeart/2016/7/layout/RepeatingBendingProcessNew"/>
    <dgm:cxn modelId="{6260E045-BB4A-40FA-8F81-536C366AD9BD}" type="presOf" srcId="{90CCD509-EBA7-425E-90D9-EEB8BB28C489}" destId="{06D33483-7F62-4901-B578-F4B3090A30E9}" srcOrd="1" destOrd="0" presId="urn:microsoft.com/office/officeart/2016/7/layout/RepeatingBendingProcessNew"/>
    <dgm:cxn modelId="{3B1FE06B-9D58-4993-8AE3-421208DDCCDC}" type="presOf" srcId="{1F05E448-B411-42A9-ACFF-118A8CFAB5AA}" destId="{D7903F0D-A11F-4CF0-8EA2-224BB7DB4B3F}" srcOrd="0" destOrd="0" presId="urn:microsoft.com/office/officeart/2016/7/layout/RepeatingBendingProcessNew"/>
    <dgm:cxn modelId="{2FC2A654-8209-4DB9-A70F-73B48F455802}" srcId="{4556B008-9CC5-4622-9B58-2DFD6EF758ED}" destId="{AD42232A-9952-4132-9995-6501DF22C08B}" srcOrd="2" destOrd="0" parTransId="{EF189204-634D-48E2-873C-5BF12507DCFF}" sibTransId="{107B2CE7-96AA-479F-8579-F4063CD23EAF}"/>
    <dgm:cxn modelId="{0AB02299-D58A-40AD-8945-47906CBCACC6}" type="presOf" srcId="{3C6401BC-3CAA-4DE9-B6F3-D94B3D694903}" destId="{998C6BE9-E0AB-455B-935C-CACBDD5900D6}" srcOrd="0" destOrd="0" presId="urn:microsoft.com/office/officeart/2016/7/layout/RepeatingBendingProcessNew"/>
    <dgm:cxn modelId="{5ABAD19F-37AD-4AD6-BC60-66A0068CDA1E}" type="presOf" srcId="{EE860F3A-B7AA-40E4-BAF4-376D79D87CAE}" destId="{DA3B31BD-1282-443C-8E1B-22004E6B6F8D}" srcOrd="0" destOrd="0" presId="urn:microsoft.com/office/officeart/2016/7/layout/RepeatingBendingProcessNew"/>
    <dgm:cxn modelId="{93B3A6B7-8861-4C67-A9B4-8613EE230BCC}" type="presOf" srcId="{7C76AD96-DDD3-49C5-BA8E-909E97736E2C}" destId="{87ED8D93-477D-428A-99DB-6B164531266D}" srcOrd="0" destOrd="0" presId="urn:microsoft.com/office/officeart/2016/7/layout/RepeatingBendingProcessNew"/>
    <dgm:cxn modelId="{2C8E6ABC-F3B7-4112-8638-5DD31B64BBCE}" srcId="{4556B008-9CC5-4622-9B58-2DFD6EF758ED}" destId="{2D2E4F01-0B6B-4341-AC3F-77A77284DBEB}" srcOrd="1" destOrd="0" parTransId="{8BA589F8-A8EF-41DF-A424-54AC57884459}" sibTransId="{3C6401BC-3CAA-4DE9-B6F3-D94B3D694903}"/>
    <dgm:cxn modelId="{AE814DC6-0A1A-4E5C-83E2-2AD2C60F0A53}" srcId="{4556B008-9CC5-4622-9B58-2DFD6EF758ED}" destId="{9AC723B3-CC7A-4522-87DA-46406B1EB2D2}" srcOrd="4" destOrd="0" parTransId="{369354AB-18BA-4DA5-BC8C-762BBAE90CA9}" sibTransId="{3B2CA308-D1D1-4DF8-AD39-B8444A2C53D2}"/>
    <dgm:cxn modelId="{7C029AC6-7E34-4520-A29F-0D724BA449C8}" type="presOf" srcId="{EE860F3A-B7AA-40E4-BAF4-376D79D87CAE}" destId="{FB361E64-9D03-476B-84B7-1955AF045C01}" srcOrd="1" destOrd="0" presId="urn:microsoft.com/office/officeart/2016/7/layout/RepeatingBendingProcessNew"/>
    <dgm:cxn modelId="{79760CCA-4352-42DD-A3A3-2F6349C450E6}" type="presOf" srcId="{90CCD509-EBA7-425E-90D9-EEB8BB28C489}" destId="{39A5E7D2-8BE0-4194-A793-D28FBF4E6FF7}" srcOrd="0" destOrd="0" presId="urn:microsoft.com/office/officeart/2016/7/layout/RepeatingBendingProcessNew"/>
    <dgm:cxn modelId="{779936CB-B1EE-4D05-86C0-63469CBD8CB3}" type="presOf" srcId="{4556B008-9CC5-4622-9B58-2DFD6EF758ED}" destId="{76B9575F-0AFE-4F8B-B507-F24138F3769F}" srcOrd="0" destOrd="0" presId="urn:microsoft.com/office/officeart/2016/7/layout/RepeatingBendingProcessNew"/>
    <dgm:cxn modelId="{F7A24DD0-1D5E-4A57-8DA0-2B757F128309}" type="presOf" srcId="{107B2CE7-96AA-479F-8579-F4063CD23EAF}" destId="{A2115246-6639-45C0-A2D8-B18C02C3DBF9}" srcOrd="1" destOrd="0" presId="urn:microsoft.com/office/officeart/2016/7/layout/RepeatingBendingProcessNew"/>
    <dgm:cxn modelId="{FE9083D1-B6F4-4DD3-B65A-A0B8434D1655}" srcId="{4556B008-9CC5-4622-9B58-2DFD6EF758ED}" destId="{7C76AD96-DDD3-49C5-BA8E-909E97736E2C}" srcOrd="0" destOrd="0" parTransId="{209445FA-D526-404E-A36A-13A5EF40DC42}" sibTransId="{90CCD509-EBA7-425E-90D9-EEB8BB28C489}"/>
    <dgm:cxn modelId="{F33B3BD4-780F-4421-ADC2-F9AC0815F64F}" type="presOf" srcId="{2D2E4F01-0B6B-4341-AC3F-77A77284DBEB}" destId="{F69A411C-BC99-4A01-BFCE-AC4DD2F9C8C2}" srcOrd="0" destOrd="0" presId="urn:microsoft.com/office/officeart/2016/7/layout/RepeatingBendingProcessNew"/>
    <dgm:cxn modelId="{BDA5B0E8-D0A9-4CE0-9F6A-AE78BFC036CD}" type="presOf" srcId="{9AC723B3-CC7A-4522-87DA-46406B1EB2D2}" destId="{B5552455-1B50-4195-A782-03ECA78144A7}" srcOrd="0" destOrd="0" presId="urn:microsoft.com/office/officeart/2016/7/layout/RepeatingBendingProcessNew"/>
    <dgm:cxn modelId="{B20555F6-61EF-43EF-9DBF-F89311C98040}" type="presOf" srcId="{107B2CE7-96AA-479F-8579-F4063CD23EAF}" destId="{0A75D32D-0558-47C6-BAB1-4EF5CC2D9862}" srcOrd="0" destOrd="0" presId="urn:microsoft.com/office/officeart/2016/7/layout/RepeatingBendingProcessNew"/>
    <dgm:cxn modelId="{6918B107-2D92-429E-A84E-A40A721DB230}" type="presParOf" srcId="{76B9575F-0AFE-4F8B-B507-F24138F3769F}" destId="{87ED8D93-477D-428A-99DB-6B164531266D}" srcOrd="0" destOrd="0" presId="urn:microsoft.com/office/officeart/2016/7/layout/RepeatingBendingProcessNew"/>
    <dgm:cxn modelId="{C6A69D92-6895-477F-8BBC-262A00B0DF28}" type="presParOf" srcId="{76B9575F-0AFE-4F8B-B507-F24138F3769F}" destId="{39A5E7D2-8BE0-4194-A793-D28FBF4E6FF7}" srcOrd="1" destOrd="0" presId="urn:microsoft.com/office/officeart/2016/7/layout/RepeatingBendingProcessNew"/>
    <dgm:cxn modelId="{18966400-31E2-4A11-A51A-1B9ED9FF7DBF}" type="presParOf" srcId="{39A5E7D2-8BE0-4194-A793-D28FBF4E6FF7}" destId="{06D33483-7F62-4901-B578-F4B3090A30E9}" srcOrd="0" destOrd="0" presId="urn:microsoft.com/office/officeart/2016/7/layout/RepeatingBendingProcessNew"/>
    <dgm:cxn modelId="{D02BCBEF-BAAF-425D-A0CF-BD945DCB189D}" type="presParOf" srcId="{76B9575F-0AFE-4F8B-B507-F24138F3769F}" destId="{F69A411C-BC99-4A01-BFCE-AC4DD2F9C8C2}" srcOrd="2" destOrd="0" presId="urn:microsoft.com/office/officeart/2016/7/layout/RepeatingBendingProcessNew"/>
    <dgm:cxn modelId="{76023C7C-43A7-4F68-A86A-3484CD634704}" type="presParOf" srcId="{76B9575F-0AFE-4F8B-B507-F24138F3769F}" destId="{998C6BE9-E0AB-455B-935C-CACBDD5900D6}" srcOrd="3" destOrd="0" presId="urn:microsoft.com/office/officeart/2016/7/layout/RepeatingBendingProcessNew"/>
    <dgm:cxn modelId="{5AC611E2-03BE-46C5-B5B5-40D324D56EE7}" type="presParOf" srcId="{998C6BE9-E0AB-455B-935C-CACBDD5900D6}" destId="{50D71A2D-1C41-46AE-9F2F-0700462ACBC9}" srcOrd="0" destOrd="0" presId="urn:microsoft.com/office/officeart/2016/7/layout/RepeatingBendingProcessNew"/>
    <dgm:cxn modelId="{DDC64225-7D2B-4EC8-AD6D-1101CD670F2B}" type="presParOf" srcId="{76B9575F-0AFE-4F8B-B507-F24138F3769F}" destId="{21942036-4033-42B3-B5C0-2C65523A4DE4}" srcOrd="4" destOrd="0" presId="urn:microsoft.com/office/officeart/2016/7/layout/RepeatingBendingProcessNew"/>
    <dgm:cxn modelId="{85209F44-0362-4ED4-958C-4AADA79EF5AA}" type="presParOf" srcId="{76B9575F-0AFE-4F8B-B507-F24138F3769F}" destId="{0A75D32D-0558-47C6-BAB1-4EF5CC2D9862}" srcOrd="5" destOrd="0" presId="urn:microsoft.com/office/officeart/2016/7/layout/RepeatingBendingProcessNew"/>
    <dgm:cxn modelId="{428EA892-4705-47A6-A094-EAA8D9FCF947}" type="presParOf" srcId="{0A75D32D-0558-47C6-BAB1-4EF5CC2D9862}" destId="{A2115246-6639-45C0-A2D8-B18C02C3DBF9}" srcOrd="0" destOrd="0" presId="urn:microsoft.com/office/officeart/2016/7/layout/RepeatingBendingProcessNew"/>
    <dgm:cxn modelId="{166C8BFA-83FF-4A63-B4B4-5DEEA8EB8109}" type="presParOf" srcId="{76B9575F-0AFE-4F8B-B507-F24138F3769F}" destId="{D7903F0D-A11F-4CF0-8EA2-224BB7DB4B3F}" srcOrd="6" destOrd="0" presId="urn:microsoft.com/office/officeart/2016/7/layout/RepeatingBendingProcessNew"/>
    <dgm:cxn modelId="{E757FACF-343F-42E4-BC06-11D311A42792}" type="presParOf" srcId="{76B9575F-0AFE-4F8B-B507-F24138F3769F}" destId="{DA3B31BD-1282-443C-8E1B-22004E6B6F8D}" srcOrd="7" destOrd="0" presId="urn:microsoft.com/office/officeart/2016/7/layout/RepeatingBendingProcessNew"/>
    <dgm:cxn modelId="{7AC60E40-DCAD-41BA-9561-A840C6BFDAFB}" type="presParOf" srcId="{DA3B31BD-1282-443C-8E1B-22004E6B6F8D}" destId="{FB361E64-9D03-476B-84B7-1955AF045C01}" srcOrd="0" destOrd="0" presId="urn:microsoft.com/office/officeart/2016/7/layout/RepeatingBendingProcessNew"/>
    <dgm:cxn modelId="{10867532-F62E-4353-8DFB-0402732D6DDE}" type="presParOf" srcId="{76B9575F-0AFE-4F8B-B507-F24138F3769F}" destId="{B5552455-1B50-4195-A782-03ECA78144A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5E7D2-8BE0-4194-A793-D28FBF4E6FF7}">
      <dsp:nvSpPr>
        <dsp:cNvPr id="0" name=""/>
        <dsp:cNvSpPr/>
      </dsp:nvSpPr>
      <dsp:spPr>
        <a:xfrm>
          <a:off x="3172668" y="553225"/>
          <a:ext cx="4280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2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1"/>
            </a:solidFill>
            <a:latin typeface="Segoe UI Variable Display Light" pitchFamily="2" charset="0"/>
          </a:endParaRPr>
        </a:p>
      </dsp:txBody>
      <dsp:txXfrm>
        <a:off x="3375215" y="596652"/>
        <a:ext cx="22931" cy="4586"/>
      </dsp:txXfrm>
    </dsp:sp>
    <dsp:sp modelId="{87ED8D93-477D-428A-99DB-6B164531266D}">
      <dsp:nvSpPr>
        <dsp:cNvPr id="0" name=""/>
        <dsp:cNvSpPr/>
      </dsp:nvSpPr>
      <dsp:spPr>
        <a:xfrm>
          <a:off x="1180450" y="740"/>
          <a:ext cx="1994018" cy="1196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09" tIns="102562" rIns="97709" bIns="1025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 dirty="0">
              <a:latin typeface="Segoe UI Variable Display Light" pitchFamily="2" charset="0"/>
            </a:rPr>
            <a:t>Dos Fuentes de datos: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 dirty="0">
              <a:latin typeface="Segoe UI Variable Display Light" pitchFamily="2" charset="0"/>
            </a:rPr>
            <a:t>AdventureworksDW2022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 dirty="0" err="1">
              <a:latin typeface="Segoe UI Variable Display Light" pitchFamily="2" charset="0"/>
            </a:rPr>
            <a:t>Sample</a:t>
          </a:r>
          <a:r>
            <a:rPr lang="es-CR" sz="1400" b="1" kern="1200" dirty="0">
              <a:latin typeface="Segoe UI Variable Display Light" pitchFamily="2" charset="0"/>
            </a:rPr>
            <a:t> Files (</a:t>
          </a:r>
          <a:r>
            <a:rPr lang="en-US" sz="1400" b="1" kern="1200" dirty="0">
              <a:latin typeface="Segoe UI Variable Display Light" pitchFamily="2" charset="0"/>
            </a:rPr>
            <a:t>*</a:t>
          </a:r>
          <a:r>
            <a:rPr lang="es-CR" sz="1400" b="1" kern="1200" dirty="0">
              <a:latin typeface="Segoe UI Variable Display Light" pitchFamily="2" charset="0"/>
            </a:rPr>
            <a:t>.</a:t>
          </a:r>
          <a:r>
            <a:rPr lang="es-CR" sz="1400" b="1" kern="1200" dirty="0" err="1">
              <a:latin typeface="Segoe UI Variable Display Light" pitchFamily="2" charset="0"/>
            </a:rPr>
            <a:t>txt</a:t>
          </a:r>
          <a:r>
            <a:rPr lang="es-CR" sz="1400" b="1" kern="1200" dirty="0">
              <a:latin typeface="Segoe UI Variable Display Light" pitchFamily="2" charset="0"/>
            </a:rPr>
            <a:t>)</a:t>
          </a:r>
          <a:endParaRPr lang="en-US" sz="1400" b="1" kern="1200" dirty="0">
            <a:latin typeface="Segoe UI Variable Display Light" pitchFamily="2" charset="0"/>
          </a:endParaRPr>
        </a:p>
      </dsp:txBody>
      <dsp:txXfrm>
        <a:off x="1180450" y="740"/>
        <a:ext cx="1994018" cy="1196411"/>
      </dsp:txXfrm>
    </dsp:sp>
    <dsp:sp modelId="{998C6BE9-E0AB-455B-935C-CACBDD5900D6}">
      <dsp:nvSpPr>
        <dsp:cNvPr id="0" name=""/>
        <dsp:cNvSpPr/>
      </dsp:nvSpPr>
      <dsp:spPr>
        <a:xfrm>
          <a:off x="5625311" y="553225"/>
          <a:ext cx="4280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2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1"/>
            </a:solidFill>
            <a:latin typeface="Segoe UI Variable Display Light" pitchFamily="2" charset="0"/>
          </a:endParaRPr>
        </a:p>
      </dsp:txBody>
      <dsp:txXfrm>
        <a:off x="5827858" y="596652"/>
        <a:ext cx="22931" cy="4586"/>
      </dsp:txXfrm>
    </dsp:sp>
    <dsp:sp modelId="{F69A411C-BC99-4A01-BFCE-AC4DD2F9C8C2}">
      <dsp:nvSpPr>
        <dsp:cNvPr id="0" name=""/>
        <dsp:cNvSpPr/>
      </dsp:nvSpPr>
      <dsp:spPr>
        <a:xfrm>
          <a:off x="3633093" y="740"/>
          <a:ext cx="1994018" cy="1196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09" tIns="102562" rIns="97709" bIns="1025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latin typeface="Segoe UI Variable Display Light" pitchFamily="2" charset="0"/>
            </a:rPr>
            <a:t>Uso</a:t>
          </a:r>
          <a:r>
            <a:rPr lang="en-US" sz="1400" b="1" kern="1200" dirty="0">
              <a:latin typeface="Segoe UI Variable Display Light" pitchFamily="2" charset="0"/>
            </a:rPr>
            <a:t> de SSIS </a:t>
          </a:r>
          <a:r>
            <a:rPr lang="en-US" sz="1400" b="1" kern="1200" dirty="0" err="1">
              <a:latin typeface="Segoe UI Variable Display Light" pitchFamily="2" charset="0"/>
            </a:rPr>
            <a:t>mediante</a:t>
          </a:r>
          <a:r>
            <a:rPr lang="en-US" sz="1400" b="1" kern="1200" dirty="0">
              <a:latin typeface="Segoe UI Variable Display Light" pitchFamily="2" charset="0"/>
            </a:rPr>
            <a:t> visual studio</a:t>
          </a:r>
        </a:p>
      </dsp:txBody>
      <dsp:txXfrm>
        <a:off x="3633093" y="740"/>
        <a:ext cx="1994018" cy="1196411"/>
      </dsp:txXfrm>
    </dsp:sp>
    <dsp:sp modelId="{0A75D32D-0558-47C6-BAB1-4EF5CC2D9862}">
      <dsp:nvSpPr>
        <dsp:cNvPr id="0" name=""/>
        <dsp:cNvSpPr/>
      </dsp:nvSpPr>
      <dsp:spPr>
        <a:xfrm>
          <a:off x="2177459" y="1195351"/>
          <a:ext cx="4905286" cy="428024"/>
        </a:xfrm>
        <a:custGeom>
          <a:avLst/>
          <a:gdLst/>
          <a:ahLst/>
          <a:cxnLst/>
          <a:rect l="0" t="0" r="0" b="0"/>
          <a:pathLst>
            <a:path>
              <a:moveTo>
                <a:pt x="4905286" y="0"/>
              </a:moveTo>
              <a:lnTo>
                <a:pt x="4905286" y="231112"/>
              </a:lnTo>
              <a:lnTo>
                <a:pt x="0" y="231112"/>
              </a:lnTo>
              <a:lnTo>
                <a:pt x="0" y="42802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1"/>
            </a:solidFill>
            <a:latin typeface="Segoe UI Variable Display Light" pitchFamily="2" charset="0"/>
          </a:endParaRPr>
        </a:p>
      </dsp:txBody>
      <dsp:txXfrm>
        <a:off x="4506935" y="1407070"/>
        <a:ext cx="246333" cy="4586"/>
      </dsp:txXfrm>
    </dsp:sp>
    <dsp:sp modelId="{21942036-4033-42B3-B5C0-2C65523A4DE4}">
      <dsp:nvSpPr>
        <dsp:cNvPr id="0" name=""/>
        <dsp:cNvSpPr/>
      </dsp:nvSpPr>
      <dsp:spPr>
        <a:xfrm>
          <a:off x="6085736" y="740"/>
          <a:ext cx="1994018" cy="1196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09" tIns="102562" rIns="97709" bIns="1025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Segoe UI Variable Display Light" pitchFamily="2" charset="0"/>
            </a:rPr>
            <a:t>Creación de un proyecto desde cero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Segoe UI Variable Display Light" pitchFamily="2" charset="0"/>
            </a:rPr>
            <a:t>Conectar las fuentes de datos</a:t>
          </a:r>
          <a:endParaRPr lang="en-US" sz="1400" b="1" kern="1200" dirty="0">
            <a:latin typeface="Segoe UI Variable Display Light" pitchFamily="2" charset="0"/>
          </a:endParaRPr>
        </a:p>
      </dsp:txBody>
      <dsp:txXfrm>
        <a:off x="6085736" y="740"/>
        <a:ext cx="1994018" cy="1196411"/>
      </dsp:txXfrm>
    </dsp:sp>
    <dsp:sp modelId="{DA3B31BD-1282-443C-8E1B-22004E6B6F8D}">
      <dsp:nvSpPr>
        <dsp:cNvPr id="0" name=""/>
        <dsp:cNvSpPr/>
      </dsp:nvSpPr>
      <dsp:spPr>
        <a:xfrm>
          <a:off x="3172668" y="2208261"/>
          <a:ext cx="4280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02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1"/>
            </a:solidFill>
            <a:latin typeface="Segoe UI Variable Display Light" pitchFamily="2" charset="0"/>
          </a:endParaRPr>
        </a:p>
      </dsp:txBody>
      <dsp:txXfrm>
        <a:off x="3375215" y="2251688"/>
        <a:ext cx="22931" cy="4586"/>
      </dsp:txXfrm>
    </dsp:sp>
    <dsp:sp modelId="{D7903F0D-A11F-4CF0-8EA2-224BB7DB4B3F}">
      <dsp:nvSpPr>
        <dsp:cNvPr id="0" name=""/>
        <dsp:cNvSpPr/>
      </dsp:nvSpPr>
      <dsp:spPr>
        <a:xfrm>
          <a:off x="1180450" y="1655775"/>
          <a:ext cx="1994018" cy="1196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09" tIns="102562" rIns="97709" bIns="1025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>
              <a:latin typeface="Segoe UI Variable Display Light" pitchFamily="2" charset="0"/>
            </a:rPr>
            <a:t>Iterar sobre los datos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>
              <a:latin typeface="Segoe UI Variable Display Light" pitchFamily="2" charset="0"/>
            </a:rPr>
            <a:t>Manejo de errores</a:t>
          </a:r>
          <a:endParaRPr lang="en-US" sz="1400" b="1" kern="1200" dirty="0">
            <a:latin typeface="Segoe UI Variable Display Light" pitchFamily="2" charset="0"/>
          </a:endParaRPr>
        </a:p>
      </dsp:txBody>
      <dsp:txXfrm>
        <a:off x="1180450" y="1655775"/>
        <a:ext cx="1994018" cy="1196411"/>
      </dsp:txXfrm>
    </dsp:sp>
    <dsp:sp modelId="{B5552455-1B50-4195-A782-03ECA78144A7}">
      <dsp:nvSpPr>
        <dsp:cNvPr id="0" name=""/>
        <dsp:cNvSpPr/>
      </dsp:nvSpPr>
      <dsp:spPr>
        <a:xfrm>
          <a:off x="3633093" y="1655775"/>
          <a:ext cx="1994018" cy="1196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709" tIns="102562" rIns="97709" bIns="1025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1" kern="1200">
              <a:latin typeface="Segoe UI Variable Display Light" pitchFamily="2" charset="0"/>
            </a:rPr>
            <a:t>Minería de datos, es necesario para el proceso ETL</a:t>
          </a:r>
          <a:endParaRPr lang="en-US" sz="1400" b="1" kern="1200" dirty="0">
            <a:latin typeface="Segoe UI Variable Display Light" pitchFamily="2" charset="0"/>
          </a:endParaRPr>
        </a:p>
      </dsp:txBody>
      <dsp:txXfrm>
        <a:off x="3633093" y="1655775"/>
        <a:ext cx="1994018" cy="1196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8706A-2C42-49CE-AD9C-C291BEBED9D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CE88-45F8-490A-993F-6A2778A6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7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03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34xqRNyiIQ&amp;t=40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58E21-6C2B-A2FB-B1E2-4569FADA4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166" y="1640778"/>
            <a:ext cx="3639166" cy="2791290"/>
          </a:xfrm>
        </p:spPr>
        <p:txBody>
          <a:bodyPr anchor="t">
            <a:norm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Segoe UI Variable Display Light" pitchFamily="2" charset="0"/>
              </a:rPr>
              <a:t>Tutorial SQL Server integration services (SSIS)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FABB3-CB51-CB3E-C687-A8791A302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3943350"/>
            <a:ext cx="4036333" cy="80292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Segoe UI Variable Display Light" pitchFamily="2" charset="0"/>
              </a:rPr>
              <a:t>Estephanie Gomez Ramirez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diagram of data warehouse&#10;&#10;Description automatically generated">
            <a:extLst>
              <a:ext uri="{FF2B5EF4-FFF2-40B4-BE49-F238E27FC236}">
                <a16:creationId xmlns:a16="http://schemas.microsoft.com/office/drawing/2014/main" id="{36E90E7C-026B-F092-5F4D-4DEA01E5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842623"/>
            <a:ext cx="5536001" cy="31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 INTEGRATION SERVICES (SSIS) | Informatec">
            <a:extLst>
              <a:ext uri="{FF2B5EF4-FFF2-40B4-BE49-F238E27FC236}">
                <a16:creationId xmlns:a16="http://schemas.microsoft.com/office/drawing/2014/main" id="{15949352-5DAA-82C5-5425-38130442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63" y="4230223"/>
            <a:ext cx="1177562" cy="4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7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6C01-C076-95DA-5403-B608A21E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Segoe UI Variable Display Light" pitchFamily="2" charset="0"/>
              </a:rPr>
              <a:t>Tareas lección 4</a:t>
            </a:r>
            <a:endParaRPr lang="en-US" dirty="0">
              <a:latin typeface="Segoe UI Variable Display Light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C94B11-98E0-C530-9411-832AACF88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881987"/>
              </p:ext>
            </p:extLst>
          </p:nvPr>
        </p:nvGraphicFramePr>
        <p:xfrm>
          <a:off x="1067109" y="2187385"/>
          <a:ext cx="10362890" cy="3594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88556">
                  <a:extLst>
                    <a:ext uri="{9D8B030D-6E8A-4147-A177-3AD203B41FA5}">
                      <a16:colId xmlns:a16="http://schemas.microsoft.com/office/drawing/2014/main" val="773174597"/>
                    </a:ext>
                  </a:extLst>
                </a:gridCol>
                <a:gridCol w="7257949">
                  <a:extLst>
                    <a:ext uri="{9D8B030D-6E8A-4147-A177-3AD203B41FA5}">
                      <a16:colId xmlns:a16="http://schemas.microsoft.com/office/drawing/2014/main" val="3805291848"/>
                    </a:ext>
                  </a:extLst>
                </a:gridCol>
                <a:gridCol w="2116385">
                  <a:extLst>
                    <a:ext uri="{9D8B030D-6E8A-4147-A177-3AD203B41FA5}">
                      <a16:colId xmlns:a16="http://schemas.microsoft.com/office/drawing/2014/main" val="2945295097"/>
                    </a:ext>
                  </a:extLst>
                </a:gridCol>
              </a:tblGrid>
              <a:tr h="482322">
                <a:tc>
                  <a:txBody>
                    <a:bodyPr/>
                    <a:lstStyle/>
                    <a:p>
                      <a:r>
                        <a:rPr lang="es-CR" dirty="0"/>
                        <a:t>Pasos 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Detalles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Realizado</a:t>
                      </a:r>
                      <a:r>
                        <a:rPr lang="en-US" dirty="0"/>
                        <a:t>?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78749"/>
                  </a:ext>
                </a:extLst>
              </a:tr>
              <a:tr h="482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Copia del paquete de la lección 3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90997"/>
                  </a:ext>
                </a:extLst>
              </a:tr>
              <a:tr h="482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kern="1200" dirty="0">
                          <a:solidFill>
                            <a:schemeClr val="dk1"/>
                          </a:solidFill>
                          <a:effectLst/>
                        </a:rPr>
                        <a:t>Creación de un archivo dañado</a:t>
                      </a:r>
                      <a:endParaRPr lang="en-US" u="none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37529"/>
                  </a:ext>
                </a:extLst>
              </a:tr>
              <a:tr h="8325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kern="1200" dirty="0">
                          <a:solidFill>
                            <a:schemeClr val="dk1"/>
                          </a:solidFill>
                          <a:effectLst/>
                        </a:rPr>
                        <a:t>Adición de redireccionamiento de flujo de errores</a:t>
                      </a:r>
                      <a:endParaRPr lang="en-US" u="none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2216"/>
                  </a:ext>
                </a:extLst>
              </a:tr>
              <a:tr h="482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Adición de un destino de archivo plano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47254"/>
                  </a:ext>
                </a:extLst>
              </a:tr>
              <a:tr h="8325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kern="1200" dirty="0">
                          <a:solidFill>
                            <a:schemeClr val="dk1"/>
                          </a:solidFill>
                          <a:effectLst/>
                        </a:rPr>
                        <a:t>Prueba del paquete del tutorial de la lección 4</a:t>
                      </a:r>
                      <a:endParaRPr lang="en-US" u="none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48113"/>
                  </a:ext>
                </a:extLst>
              </a:tr>
            </a:tbl>
          </a:graphicData>
        </a:graphic>
      </p:graphicFrame>
      <p:pic>
        <p:nvPicPr>
          <p:cNvPr id="3" name="Graphic 2" descr="Checkmark outline">
            <a:extLst>
              <a:ext uri="{FF2B5EF4-FFF2-40B4-BE49-F238E27FC236}">
                <a16:creationId xmlns:a16="http://schemas.microsoft.com/office/drawing/2014/main" id="{D6C47EED-D4E1-3272-DA4F-31A3E220E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275" y="1796860"/>
            <a:ext cx="390525" cy="390525"/>
          </a:xfrm>
          <a:prstGeom prst="rect">
            <a:avLst/>
          </a:prstGeom>
        </p:spPr>
      </p:pic>
      <p:pic>
        <p:nvPicPr>
          <p:cNvPr id="5" name="Graphic 4" descr="Checkmark outline">
            <a:extLst>
              <a:ext uri="{FF2B5EF4-FFF2-40B4-BE49-F238E27FC236}">
                <a16:creationId xmlns:a16="http://schemas.microsoft.com/office/drawing/2014/main" id="{17F0366B-AF18-EEE2-64C5-B29311F3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4874" y="3214307"/>
            <a:ext cx="390525" cy="390525"/>
          </a:xfrm>
          <a:prstGeom prst="rect">
            <a:avLst/>
          </a:prstGeom>
        </p:spPr>
      </p:pic>
      <p:pic>
        <p:nvPicPr>
          <p:cNvPr id="6" name="Graphic 5" descr="Checkmark outline">
            <a:extLst>
              <a:ext uri="{FF2B5EF4-FFF2-40B4-BE49-F238E27FC236}">
                <a16:creationId xmlns:a16="http://schemas.microsoft.com/office/drawing/2014/main" id="{749357BB-AE17-96D3-DAFE-90D65F64A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4875" y="2749360"/>
            <a:ext cx="390525" cy="390525"/>
          </a:xfrm>
          <a:prstGeom prst="rect">
            <a:avLst/>
          </a:prstGeom>
        </p:spPr>
      </p:pic>
      <p:pic>
        <p:nvPicPr>
          <p:cNvPr id="7" name="Graphic 6" descr="Checkmark outline">
            <a:extLst>
              <a:ext uri="{FF2B5EF4-FFF2-40B4-BE49-F238E27FC236}">
                <a16:creationId xmlns:a16="http://schemas.microsoft.com/office/drawing/2014/main" id="{BA3DD067-BCC9-06E1-997E-55FE8986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4874" y="3835209"/>
            <a:ext cx="390525" cy="390525"/>
          </a:xfrm>
          <a:prstGeom prst="rect">
            <a:avLst/>
          </a:prstGeom>
        </p:spPr>
      </p:pic>
      <p:pic>
        <p:nvPicPr>
          <p:cNvPr id="8" name="Graphic 7" descr="Checkmark outline">
            <a:extLst>
              <a:ext uri="{FF2B5EF4-FFF2-40B4-BE49-F238E27FC236}">
                <a16:creationId xmlns:a16="http://schemas.microsoft.com/office/drawing/2014/main" id="{43DA90FB-C006-957D-F539-94985E14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0273" y="4436491"/>
            <a:ext cx="390525" cy="390525"/>
          </a:xfrm>
          <a:prstGeom prst="rect">
            <a:avLst/>
          </a:prstGeom>
        </p:spPr>
      </p:pic>
      <p:pic>
        <p:nvPicPr>
          <p:cNvPr id="9" name="Graphic 8" descr="Checkmark outline">
            <a:extLst>
              <a:ext uri="{FF2B5EF4-FFF2-40B4-BE49-F238E27FC236}">
                <a16:creationId xmlns:a16="http://schemas.microsoft.com/office/drawing/2014/main" id="{561FAA94-5BBF-2F57-0F6F-DDC6EA795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372" y="5193728"/>
            <a:ext cx="390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3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DDED-A84F-092D-C530-49E4BB82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6D68-736F-792A-0B49-9AFD5E50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En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este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tutorial se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repaso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como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crear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conectar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reutilizar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y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ajustar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un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paquete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ETL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en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SSIS. </a:t>
            </a:r>
          </a:p>
          <a:p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Este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flujo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de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trabajo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es la base para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muchos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proyectos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de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integración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de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datos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effectLst/>
                <a:latin typeface="Segoe UI Variable Display Light" pitchFamily="2" charset="0"/>
              </a:rPr>
              <a:t>en</a:t>
            </a:r>
            <a:r>
              <a:rPr lang="en-US" dirty="0">
                <a:solidFill>
                  <a:srgbClr val="FFC000"/>
                </a:solidFill>
                <a:effectLst/>
                <a:latin typeface="Segoe UI Variable Display Light" pitchFamily="2" charset="0"/>
              </a:rPr>
              <a:t> SQL Server.</a:t>
            </a:r>
          </a:p>
          <a:p>
            <a:pPr algn="just"/>
            <a:r>
              <a:rPr lang="en-US" dirty="0" err="1">
                <a:solidFill>
                  <a:srgbClr val="FFC000"/>
                </a:solidFill>
                <a:latin typeface="Segoe UI Variable Display Light" pitchFamily="2" charset="0"/>
              </a:rPr>
              <a:t>Esto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 es vital para </a:t>
            </a:r>
            <a:r>
              <a:rPr lang="en-US" dirty="0" err="1">
                <a:solidFill>
                  <a:srgbClr val="FFC000"/>
                </a:solidFill>
                <a:latin typeface="Segoe UI Variable Display Light" pitchFamily="2" charset="0"/>
              </a:rPr>
              <a:t>colocar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egoe UI Variable Display Light" pitchFamily="2" charset="0"/>
              </a:rPr>
              <a:t>estos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egoe UI Variable Display Light" pitchFamily="2" charset="0"/>
              </a:rPr>
              <a:t>datos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Segoe UI Variable Display Light" pitchFamily="2" charset="0"/>
              </a:rPr>
              <a:t>posteriormente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 de </a:t>
            </a:r>
            <a:r>
              <a:rPr lang="en-US" dirty="0" err="1">
                <a:solidFill>
                  <a:srgbClr val="FFC000"/>
                </a:solidFill>
                <a:latin typeface="Segoe UI Variable Display Light" pitchFamily="2" charset="0"/>
              </a:rPr>
              <a:t>manera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 gr</a:t>
            </a:r>
            <a:r>
              <a:rPr lang="es-CR" dirty="0">
                <a:solidFill>
                  <a:srgbClr val="FFC000"/>
                </a:solidFill>
                <a:latin typeface="Segoe UI Variable Display Light" pitchFamily="2" charset="0"/>
              </a:rPr>
              <a:t>á</a:t>
            </a:r>
            <a:r>
              <a:rPr lang="en-US" dirty="0" err="1">
                <a:solidFill>
                  <a:srgbClr val="FFC000"/>
                </a:solidFill>
                <a:latin typeface="Segoe UI Variable Display Light" pitchFamily="2" charset="0"/>
              </a:rPr>
              <a:t>fica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Segoe UI Variable Display Light" pitchFamily="2" charset="0"/>
              </a:rPr>
              <a:t>en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 power BI, Tableau..</a:t>
            </a:r>
          </a:p>
          <a:p>
            <a:pPr algn="just"/>
            <a:endParaRPr lang="en-US" sz="4000" dirty="0">
              <a:solidFill>
                <a:srgbClr val="FFC000"/>
              </a:solidFill>
              <a:latin typeface="Segoe UI Variable Display 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D0CC5-072F-0E7F-603D-B583FC656DDD}"/>
              </a:ext>
            </a:extLst>
          </p:cNvPr>
          <p:cNvSpPr txBox="1"/>
          <p:nvPr/>
        </p:nvSpPr>
        <p:spPr>
          <a:xfrm>
            <a:off x="2946654" y="531619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Link al Video </a:t>
            </a:r>
            <a:r>
              <a:rPr lang="en-US" dirty="0" err="1">
                <a:solidFill>
                  <a:srgbClr val="FFC000"/>
                </a:solidFill>
                <a:latin typeface="Segoe UI Variable Display Light" pitchFamily="2" charset="0"/>
              </a:rPr>
              <a:t>youtube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</a:rPr>
              <a:t>: </a:t>
            </a:r>
            <a:r>
              <a:rPr lang="en-US" dirty="0">
                <a:solidFill>
                  <a:srgbClr val="FFC000"/>
                </a:solidFill>
                <a:latin typeface="Segoe UI Variable Display Light" pitchFamily="2" charset="0"/>
                <a:hlinkClick r:id="rId2"/>
              </a:rPr>
              <a:t>https://www.youtube.com/watch?v=R34xqRNyiIQ&amp;t=40s</a:t>
            </a:r>
            <a:endParaRPr lang="en-US" dirty="0">
              <a:solidFill>
                <a:srgbClr val="FFC000"/>
              </a:solidFill>
              <a:latin typeface="Segoe UI Variable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8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A0EF7-ADDA-6CEF-4D6F-2F5EC289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Segoe UI Variable Display Light" pitchFamily="2" charset="0"/>
              </a:rPr>
              <a:t>Gracias</a:t>
            </a: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3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9C96-1BF4-DA97-6052-CA2390AE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accent4"/>
                </a:solidFill>
                <a:latin typeface="Segoe UI Variable Display Light" pitchFamily="2" charset="0"/>
              </a:rPr>
              <a:t>Tutorial para crear un Paquete ETL en SQL Server </a:t>
            </a:r>
            <a:r>
              <a:rPr lang="es-ES" sz="4000" dirty="0" err="1">
                <a:solidFill>
                  <a:schemeClr val="accent4"/>
                </a:solidFill>
                <a:latin typeface="Segoe UI Variable Display Light" pitchFamily="2" charset="0"/>
              </a:rPr>
              <a:t>Integration</a:t>
            </a:r>
            <a:r>
              <a:rPr lang="es-ES" sz="4000" dirty="0">
                <a:solidFill>
                  <a:schemeClr val="accent4"/>
                </a:solidFill>
                <a:latin typeface="Segoe UI Variable Display Light" pitchFamily="2" charset="0"/>
              </a:rPr>
              <a:t> </a:t>
            </a:r>
            <a:r>
              <a:rPr lang="es-ES" sz="4000" dirty="0" err="1">
                <a:solidFill>
                  <a:schemeClr val="accent4"/>
                </a:solidFill>
                <a:latin typeface="Segoe UI Variable Display Light" pitchFamily="2" charset="0"/>
              </a:rPr>
              <a:t>Services</a:t>
            </a:r>
            <a:r>
              <a:rPr lang="es-ES" sz="4000" dirty="0">
                <a:solidFill>
                  <a:schemeClr val="accent4"/>
                </a:solidFill>
                <a:latin typeface="Segoe UI Variable Display Light" pitchFamily="2" charset="0"/>
              </a:rPr>
              <a:t> (SSIS)</a:t>
            </a:r>
            <a:endParaRPr lang="en-US" sz="4000" dirty="0">
              <a:solidFill>
                <a:schemeClr val="accent4"/>
              </a:solidFill>
              <a:latin typeface="Segoe UI Variable Display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A2AC-EC09-ADC0-370F-912E8138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762"/>
            <a:ext cx="10610850" cy="9444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Variable Display Light" pitchFamily="2" charset="0"/>
              </a:rPr>
              <a:t>Realizar</a:t>
            </a:r>
            <a:r>
              <a:rPr lang="en-US" dirty="0">
                <a:latin typeface="Segoe UI Variable Display Light" pitchFamily="2" charset="0"/>
              </a:rPr>
              <a:t> un tutorial de </a:t>
            </a:r>
            <a:r>
              <a:rPr lang="en-US" dirty="0" err="1">
                <a:latin typeface="Segoe UI Variable Display Light" pitchFamily="2" charset="0"/>
              </a:rPr>
              <a:t>lecci</a:t>
            </a:r>
            <a:r>
              <a:rPr lang="es-CR" dirty="0" err="1">
                <a:latin typeface="Segoe UI Variable Display Light" pitchFamily="2" charset="0"/>
              </a:rPr>
              <a:t>ó</a:t>
            </a:r>
            <a:r>
              <a:rPr lang="en-US" dirty="0">
                <a:latin typeface="Segoe UI Variable Display Light" pitchFamily="2" charset="0"/>
              </a:rPr>
              <a:t>n 1 hasta la </a:t>
            </a:r>
            <a:r>
              <a:rPr lang="en-US" dirty="0" err="1">
                <a:latin typeface="Segoe UI Variable Display Light" pitchFamily="2" charset="0"/>
              </a:rPr>
              <a:t>lección</a:t>
            </a:r>
            <a:r>
              <a:rPr lang="en-US" dirty="0">
                <a:latin typeface="Segoe UI Variable Display Light" pitchFamily="2" charset="0"/>
              </a:rPr>
              <a:t> 4 de SQL Server Integration Services. (SSIS)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595CE-A7EB-34EB-D667-449E8CBA9C07}"/>
              </a:ext>
            </a:extLst>
          </p:cNvPr>
          <p:cNvSpPr txBox="1"/>
          <p:nvPr/>
        </p:nvSpPr>
        <p:spPr>
          <a:xfrm>
            <a:off x="8719566" y="5971330"/>
            <a:ext cx="3344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https://docs.microsoft.com/es-es/sql/integration-services/ssis-how-to-create-an-etlpackage?view=sql-server-ver15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91E50D4-C5CB-0B70-4336-B5BEC27CE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73037"/>
              </p:ext>
            </p:extLst>
          </p:nvPr>
        </p:nvGraphicFramePr>
        <p:xfrm>
          <a:off x="1513522" y="3199365"/>
          <a:ext cx="9260205" cy="285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6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8CFF0-340A-D816-FEA5-C428BD3DB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26D7E9-4C63-626C-A56C-AC630E00A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938" y="1219200"/>
            <a:ext cx="9744693" cy="3329581"/>
          </a:xfrm>
        </p:spPr>
        <p:txBody>
          <a:bodyPr>
            <a:normAutofit/>
          </a:bodyPr>
          <a:lstStyle/>
          <a:p>
            <a:r>
              <a:rPr lang="es-ES" sz="5000" b="1" i="0" dirty="0">
                <a:solidFill>
                  <a:schemeClr val="accent4"/>
                </a:solidFill>
                <a:effectLst/>
                <a:latin typeface="Segoe UI Variable Display Light" pitchFamily="2" charset="0"/>
              </a:rPr>
              <a:t>Lección 1: </a:t>
            </a:r>
            <a:r>
              <a:rPr lang="es-ES" sz="5000" b="1" dirty="0">
                <a:solidFill>
                  <a:schemeClr val="accent4"/>
                </a:solidFill>
                <a:latin typeface="Segoe UI Variable Display Light" pitchFamily="2" charset="0"/>
              </a:rPr>
              <a:t>Creación de un proyecto y un paquete básico con SQL Server </a:t>
            </a:r>
            <a:r>
              <a:rPr lang="es-ES" sz="5000" b="1" dirty="0" err="1">
                <a:solidFill>
                  <a:schemeClr val="accent4"/>
                </a:solidFill>
                <a:latin typeface="Segoe UI Variable Display Light" pitchFamily="2" charset="0"/>
              </a:rPr>
              <a:t>Integration</a:t>
            </a:r>
            <a:r>
              <a:rPr lang="es-ES" sz="5000" b="1" dirty="0">
                <a:solidFill>
                  <a:schemeClr val="accent4"/>
                </a:solidFill>
                <a:latin typeface="Segoe UI Variable Display Light" pitchFamily="2" charset="0"/>
              </a:rPr>
              <a:t> </a:t>
            </a:r>
            <a:r>
              <a:rPr lang="es-ES" sz="5000" b="1" dirty="0" err="1">
                <a:solidFill>
                  <a:schemeClr val="accent4"/>
                </a:solidFill>
                <a:latin typeface="Segoe UI Variable Display Light" pitchFamily="2" charset="0"/>
              </a:rPr>
              <a:t>Services</a:t>
            </a:r>
            <a:r>
              <a:rPr lang="es-ES" sz="5000" b="1" dirty="0">
                <a:solidFill>
                  <a:schemeClr val="accent4"/>
                </a:solidFill>
                <a:latin typeface="Segoe UI Variable Display Light" pitchFamily="2" charset="0"/>
              </a:rPr>
              <a:t> (SSIS)</a:t>
            </a:r>
          </a:p>
        </p:txBody>
      </p:sp>
    </p:spTree>
    <p:extLst>
      <p:ext uri="{BB962C8B-B14F-4D97-AF65-F5344CB8AC3E}">
        <p14:creationId xmlns:p14="http://schemas.microsoft.com/office/powerpoint/2010/main" val="41451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9681-B957-7E1F-2FB1-A61AAD80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Segoe UI Variable Display Light" pitchFamily="2" charset="0"/>
              </a:rPr>
              <a:t>L</a:t>
            </a:r>
            <a:r>
              <a:rPr lang="en-US" dirty="0" err="1">
                <a:latin typeface="Segoe UI Variable Display Light" pitchFamily="2" charset="0"/>
              </a:rPr>
              <a:t>ecci</a:t>
            </a:r>
            <a:r>
              <a:rPr lang="es-CR" dirty="0" err="1">
                <a:latin typeface="Segoe UI Variable Display Light" pitchFamily="2" charset="0"/>
              </a:rPr>
              <a:t>ó</a:t>
            </a:r>
            <a:r>
              <a:rPr lang="en-US" dirty="0">
                <a:latin typeface="Segoe UI Variable Display Light" pitchFamily="2" charset="0"/>
              </a:rPr>
              <a:t>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CF6882-80C2-2368-BA27-1F35811C4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45629"/>
              </p:ext>
            </p:extLst>
          </p:nvPr>
        </p:nvGraphicFramePr>
        <p:xfrm>
          <a:off x="981074" y="1821815"/>
          <a:ext cx="10515601" cy="420751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121341">
                  <a:extLst>
                    <a:ext uri="{9D8B030D-6E8A-4147-A177-3AD203B41FA5}">
                      <a16:colId xmlns:a16="http://schemas.microsoft.com/office/drawing/2014/main" val="3851493218"/>
                    </a:ext>
                  </a:extLst>
                </a:gridCol>
                <a:gridCol w="7717962">
                  <a:extLst>
                    <a:ext uri="{9D8B030D-6E8A-4147-A177-3AD203B41FA5}">
                      <a16:colId xmlns:a16="http://schemas.microsoft.com/office/drawing/2014/main" val="730372887"/>
                    </a:ext>
                  </a:extLst>
                </a:gridCol>
                <a:gridCol w="1676298">
                  <a:extLst>
                    <a:ext uri="{9D8B030D-6E8A-4147-A177-3AD203B41FA5}">
                      <a16:colId xmlns:a16="http://schemas.microsoft.com/office/drawing/2014/main" val="109785094"/>
                    </a:ext>
                  </a:extLst>
                </a:gridCol>
              </a:tblGrid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Detalle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Realizado</a:t>
                      </a:r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46131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Crear un nuevo proyecto de </a:t>
                      </a:r>
                      <a:r>
                        <a:rPr lang="es-ES" sz="1400" dirty="0" err="1"/>
                        <a:t>Integration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1804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Incorporación y configuración de un administrador de conexiones de archivos planos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557244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Adición y configuración de un administrador de conexiones OLE 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61990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Adición de una tarea de flujo de datos al paquete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33696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Adición y configuración del origen de archivo plano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86608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Adición y configuración de las transformaciones de búsqueda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5559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Adición y configuración del destino de OLE 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58611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Anotación y formato del paquete de la lección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63579"/>
                  </a:ext>
                </a:extLst>
              </a:tr>
              <a:tr h="420751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Prueba del paquete de la lección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6118"/>
                  </a:ext>
                </a:extLst>
              </a:tr>
            </a:tbl>
          </a:graphicData>
        </a:graphic>
      </p:graphicFrame>
      <p:pic>
        <p:nvPicPr>
          <p:cNvPr id="6" name="Graphic 5" descr="Checkmark outline">
            <a:extLst>
              <a:ext uri="{FF2B5EF4-FFF2-40B4-BE49-F238E27FC236}">
                <a16:creationId xmlns:a16="http://schemas.microsoft.com/office/drawing/2014/main" id="{D171E0D8-18FF-9A09-33C3-D6DFA58D0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5107" y="5188741"/>
            <a:ext cx="390525" cy="390525"/>
          </a:xfrm>
          <a:prstGeom prst="rect">
            <a:avLst/>
          </a:prstGeom>
        </p:spPr>
      </p:pic>
      <p:pic>
        <p:nvPicPr>
          <p:cNvPr id="7" name="Graphic 6" descr="Checkmark outline">
            <a:extLst>
              <a:ext uri="{FF2B5EF4-FFF2-40B4-BE49-F238E27FC236}">
                <a16:creationId xmlns:a16="http://schemas.microsoft.com/office/drawing/2014/main" id="{F16EB264-38FF-58D6-8845-8857E77E0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700" y="2246259"/>
            <a:ext cx="390525" cy="390525"/>
          </a:xfrm>
          <a:prstGeom prst="rect">
            <a:avLst/>
          </a:prstGeom>
        </p:spPr>
      </p:pic>
      <p:pic>
        <p:nvPicPr>
          <p:cNvPr id="8" name="Graphic 7" descr="Checkmark outline">
            <a:extLst>
              <a:ext uri="{FF2B5EF4-FFF2-40B4-BE49-F238E27FC236}">
                <a16:creationId xmlns:a16="http://schemas.microsoft.com/office/drawing/2014/main" id="{CEB58DAC-5A69-B670-AFA3-D81B19F21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699" y="2636784"/>
            <a:ext cx="390525" cy="390525"/>
          </a:xfrm>
          <a:prstGeom prst="rect">
            <a:avLst/>
          </a:prstGeom>
        </p:spPr>
      </p:pic>
      <p:pic>
        <p:nvPicPr>
          <p:cNvPr id="9" name="Graphic 8" descr="Checkmark outline">
            <a:extLst>
              <a:ext uri="{FF2B5EF4-FFF2-40B4-BE49-F238E27FC236}">
                <a16:creationId xmlns:a16="http://schemas.microsoft.com/office/drawing/2014/main" id="{5025D850-B75D-96D5-A143-E1F7BDF94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699" y="3092873"/>
            <a:ext cx="390525" cy="390525"/>
          </a:xfrm>
          <a:prstGeom prst="rect">
            <a:avLst/>
          </a:prstGeom>
        </p:spPr>
      </p:pic>
      <p:pic>
        <p:nvPicPr>
          <p:cNvPr id="10" name="Graphic 9" descr="Checkmark outline">
            <a:extLst>
              <a:ext uri="{FF2B5EF4-FFF2-40B4-BE49-F238E27FC236}">
                <a16:creationId xmlns:a16="http://schemas.microsoft.com/office/drawing/2014/main" id="{88DB86BB-4094-3B4C-A606-99BBB88A1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698" y="3535045"/>
            <a:ext cx="390525" cy="390525"/>
          </a:xfrm>
          <a:prstGeom prst="rect">
            <a:avLst/>
          </a:prstGeom>
        </p:spPr>
      </p:pic>
      <p:pic>
        <p:nvPicPr>
          <p:cNvPr id="11" name="Graphic 10" descr="Checkmark outline">
            <a:extLst>
              <a:ext uri="{FF2B5EF4-FFF2-40B4-BE49-F238E27FC236}">
                <a16:creationId xmlns:a16="http://schemas.microsoft.com/office/drawing/2014/main" id="{636C37E1-C6E6-2373-8682-D54FECDD1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7758" y="3966316"/>
            <a:ext cx="390525" cy="390525"/>
          </a:xfrm>
          <a:prstGeom prst="rect">
            <a:avLst/>
          </a:prstGeom>
        </p:spPr>
      </p:pic>
      <p:pic>
        <p:nvPicPr>
          <p:cNvPr id="12" name="Graphic 11" descr="Checkmark outline">
            <a:extLst>
              <a:ext uri="{FF2B5EF4-FFF2-40B4-BE49-F238E27FC236}">
                <a16:creationId xmlns:a16="http://schemas.microsoft.com/office/drawing/2014/main" id="{F01F7CC7-509B-B8B9-4017-A03F863F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5108" y="4340013"/>
            <a:ext cx="390525" cy="390525"/>
          </a:xfrm>
          <a:prstGeom prst="rect">
            <a:avLst/>
          </a:prstGeom>
        </p:spPr>
      </p:pic>
      <p:pic>
        <p:nvPicPr>
          <p:cNvPr id="13" name="Graphic 12" descr="Checkmark outline">
            <a:extLst>
              <a:ext uri="{FF2B5EF4-FFF2-40B4-BE49-F238E27FC236}">
                <a16:creationId xmlns:a16="http://schemas.microsoft.com/office/drawing/2014/main" id="{9C55B53D-68B9-E8E3-059A-4F4F10F9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7375" y="4764297"/>
            <a:ext cx="390525" cy="390525"/>
          </a:xfrm>
          <a:prstGeom prst="rect">
            <a:avLst/>
          </a:prstGeom>
        </p:spPr>
      </p:pic>
      <p:pic>
        <p:nvPicPr>
          <p:cNvPr id="14" name="Graphic 13" descr="Checkmark outline">
            <a:extLst>
              <a:ext uri="{FF2B5EF4-FFF2-40B4-BE49-F238E27FC236}">
                <a16:creationId xmlns:a16="http://schemas.microsoft.com/office/drawing/2014/main" id="{442142D5-32EE-97A6-42AF-CDC7FC7F2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5107" y="5558971"/>
            <a:ext cx="390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B0EF-5ED4-40AF-3E09-A85A89ADB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55301F-A517-0A18-2CD1-1FBA43730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978" y="2295525"/>
            <a:ext cx="9744693" cy="11334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000" b="1" i="0" dirty="0">
                <a:solidFill>
                  <a:schemeClr val="accent5"/>
                </a:solidFill>
                <a:effectLst/>
                <a:latin typeface="Segoe UI Variable Display Light" pitchFamily="2" charset="0"/>
              </a:rPr>
              <a:t>Lección 2: </a:t>
            </a:r>
            <a:r>
              <a:rPr lang="es-ES" sz="5000" b="1" dirty="0">
                <a:solidFill>
                  <a:schemeClr val="accent5"/>
                </a:solidFill>
                <a:latin typeface="Segoe UI Variable Display Light" pitchFamily="2" charset="0"/>
              </a:rPr>
              <a:t>Agregar bucles con SSIS</a:t>
            </a:r>
          </a:p>
        </p:txBody>
      </p:sp>
    </p:spTree>
    <p:extLst>
      <p:ext uri="{BB962C8B-B14F-4D97-AF65-F5344CB8AC3E}">
        <p14:creationId xmlns:p14="http://schemas.microsoft.com/office/powerpoint/2010/main" val="37216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AB64-6307-27D0-1AB5-82662952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Variable Display Light" pitchFamily="2" charset="0"/>
              </a:rPr>
              <a:t>Lección</a:t>
            </a:r>
            <a:r>
              <a:rPr lang="en-US" dirty="0">
                <a:latin typeface="Segoe UI Variable Display Light" pitchFamily="2" charset="0"/>
              </a:rPr>
              <a:t>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19C1A0-9DAD-AEC3-AD8D-D15CA5E98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008454"/>
              </p:ext>
            </p:extLst>
          </p:nvPr>
        </p:nvGraphicFramePr>
        <p:xfrm>
          <a:off x="1103313" y="2052638"/>
          <a:ext cx="10421936" cy="2976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0658">
                  <a:extLst>
                    <a:ext uri="{9D8B030D-6E8A-4147-A177-3AD203B41FA5}">
                      <a16:colId xmlns:a16="http://schemas.microsoft.com/office/drawing/2014/main" val="296176143"/>
                    </a:ext>
                  </a:extLst>
                </a:gridCol>
                <a:gridCol w="6645949">
                  <a:extLst>
                    <a:ext uri="{9D8B030D-6E8A-4147-A177-3AD203B41FA5}">
                      <a16:colId xmlns:a16="http://schemas.microsoft.com/office/drawing/2014/main" val="3623154491"/>
                    </a:ext>
                  </a:extLst>
                </a:gridCol>
                <a:gridCol w="2185329">
                  <a:extLst>
                    <a:ext uri="{9D8B030D-6E8A-4147-A177-3AD203B41FA5}">
                      <a16:colId xmlns:a16="http://schemas.microsoft.com/office/drawing/2014/main" val="2739894618"/>
                    </a:ext>
                  </a:extLst>
                </a:gridCol>
              </a:tblGrid>
              <a:tr h="595312">
                <a:tc>
                  <a:txBody>
                    <a:bodyPr/>
                    <a:lstStyle/>
                    <a:p>
                      <a:r>
                        <a:rPr lang="en-US" dirty="0"/>
                        <a:t>Pasos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Detalle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Realizado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263"/>
                  </a:ext>
                </a:extLst>
              </a:tr>
              <a:tr h="5953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Copia del paquete de la lección 1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21768"/>
                  </a:ext>
                </a:extLst>
              </a:tr>
              <a:tr h="5953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Adición y configuración del contenedor de bucles </a:t>
                      </a:r>
                      <a:r>
                        <a:rPr lang="es-E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Foreach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73188"/>
                  </a:ext>
                </a:extLst>
              </a:tr>
              <a:tr h="5953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Modificación del administrador de conexiones de archivos planos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72265"/>
                  </a:ext>
                </a:extLst>
              </a:tr>
              <a:tr h="5953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Prueba del paquete del tutorial de la lección 2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31570"/>
                  </a:ext>
                </a:extLst>
              </a:tr>
            </a:tbl>
          </a:graphicData>
        </a:graphic>
      </p:graphicFrame>
      <p:pic>
        <p:nvPicPr>
          <p:cNvPr id="5" name="Graphic 4" descr="Checkmark outline">
            <a:extLst>
              <a:ext uri="{FF2B5EF4-FFF2-40B4-BE49-F238E27FC236}">
                <a16:creationId xmlns:a16="http://schemas.microsoft.com/office/drawing/2014/main" id="{3C21CDD8-0EA7-498F-42F2-07A827FFC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4886" y="1495425"/>
            <a:ext cx="390525" cy="390525"/>
          </a:xfrm>
          <a:prstGeom prst="rect">
            <a:avLst/>
          </a:prstGeom>
        </p:spPr>
      </p:pic>
      <p:pic>
        <p:nvPicPr>
          <p:cNvPr id="6" name="Graphic 5" descr="Checkmark outline">
            <a:extLst>
              <a:ext uri="{FF2B5EF4-FFF2-40B4-BE49-F238E27FC236}">
                <a16:creationId xmlns:a16="http://schemas.microsoft.com/office/drawing/2014/main" id="{FDB7104B-9A68-F3EE-21D4-39A7932E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5386" y="2765425"/>
            <a:ext cx="390525" cy="390525"/>
          </a:xfrm>
          <a:prstGeom prst="rect">
            <a:avLst/>
          </a:prstGeom>
        </p:spPr>
      </p:pic>
      <p:pic>
        <p:nvPicPr>
          <p:cNvPr id="7" name="Graphic 6" descr="Checkmark outline">
            <a:extLst>
              <a:ext uri="{FF2B5EF4-FFF2-40B4-BE49-F238E27FC236}">
                <a16:creationId xmlns:a16="http://schemas.microsoft.com/office/drawing/2014/main" id="{3C711346-F802-2516-7E75-5D702B69B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34" y="3322638"/>
            <a:ext cx="390525" cy="390525"/>
          </a:xfrm>
          <a:prstGeom prst="rect">
            <a:avLst/>
          </a:prstGeom>
        </p:spPr>
      </p:pic>
      <p:pic>
        <p:nvPicPr>
          <p:cNvPr id="8" name="Graphic 7" descr="Checkmark outline">
            <a:extLst>
              <a:ext uri="{FF2B5EF4-FFF2-40B4-BE49-F238E27FC236}">
                <a16:creationId xmlns:a16="http://schemas.microsoft.com/office/drawing/2014/main" id="{A8BC39D5-E991-923B-6487-93450CE40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33" y="4035425"/>
            <a:ext cx="390525" cy="390525"/>
          </a:xfrm>
          <a:prstGeom prst="rect">
            <a:avLst/>
          </a:prstGeom>
        </p:spPr>
      </p:pic>
      <p:pic>
        <p:nvPicPr>
          <p:cNvPr id="9" name="Graphic 8" descr="Checkmark outline">
            <a:extLst>
              <a:ext uri="{FF2B5EF4-FFF2-40B4-BE49-F238E27FC236}">
                <a16:creationId xmlns:a16="http://schemas.microsoft.com/office/drawing/2014/main" id="{780339BA-85FD-C6F5-6923-70042C3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497" y="4552949"/>
            <a:ext cx="390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4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74A4-BD57-2F84-020B-BB94E08D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99FC86-040B-2695-CA33-65F18D05C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653" y="2352675"/>
            <a:ext cx="9744693" cy="1472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000" b="1" i="0" dirty="0">
                <a:solidFill>
                  <a:schemeClr val="accent2"/>
                </a:solidFill>
                <a:effectLst/>
                <a:latin typeface="Segoe UI Variable Display Light" pitchFamily="2" charset="0"/>
              </a:rPr>
              <a:t>Lección </a:t>
            </a:r>
            <a:r>
              <a:rPr lang="es-ES" sz="5000" b="1" dirty="0">
                <a:solidFill>
                  <a:schemeClr val="accent2"/>
                </a:solidFill>
                <a:latin typeface="Segoe UI Variable Display Light" pitchFamily="2" charset="0"/>
              </a:rPr>
              <a:t>3</a:t>
            </a:r>
            <a:r>
              <a:rPr lang="es-ES" sz="5000" b="1" i="0" dirty="0">
                <a:solidFill>
                  <a:schemeClr val="accent2"/>
                </a:solidFill>
                <a:effectLst/>
                <a:latin typeface="Segoe UI Variable Display Light" pitchFamily="2" charset="0"/>
              </a:rPr>
              <a:t>: </a:t>
            </a:r>
            <a:r>
              <a:rPr lang="es-ES" sz="5000" b="1" dirty="0">
                <a:solidFill>
                  <a:schemeClr val="accent2"/>
                </a:solidFill>
                <a:latin typeface="Segoe UI Variable Display Light" pitchFamily="2" charset="0"/>
              </a:rPr>
              <a:t>Agregar registro con SSIS</a:t>
            </a:r>
          </a:p>
        </p:txBody>
      </p:sp>
    </p:spTree>
    <p:extLst>
      <p:ext uri="{BB962C8B-B14F-4D97-AF65-F5344CB8AC3E}">
        <p14:creationId xmlns:p14="http://schemas.microsoft.com/office/powerpoint/2010/main" val="20123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6A69-1CD0-5A45-12A0-826ACC7D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Segoe UI Variable Display Light" pitchFamily="2" charset="0"/>
              </a:rPr>
              <a:t>Lección 3</a:t>
            </a:r>
            <a:endParaRPr lang="en-US" dirty="0">
              <a:latin typeface="Segoe UI Variable Display Light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66E4E3-907B-B055-A431-850101850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202474"/>
              </p:ext>
            </p:extLst>
          </p:nvPr>
        </p:nvGraphicFramePr>
        <p:xfrm>
          <a:off x="981075" y="1690688"/>
          <a:ext cx="9991726" cy="3262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650">
                  <a:extLst>
                    <a:ext uri="{9D8B030D-6E8A-4147-A177-3AD203B41FA5}">
                      <a16:colId xmlns:a16="http://schemas.microsoft.com/office/drawing/2014/main" val="2101780215"/>
                    </a:ext>
                  </a:extLst>
                </a:gridCol>
                <a:gridCol w="5442501">
                  <a:extLst>
                    <a:ext uri="{9D8B030D-6E8A-4147-A177-3AD203B41FA5}">
                      <a16:colId xmlns:a16="http://schemas.microsoft.com/office/drawing/2014/main" val="555536972"/>
                    </a:ext>
                  </a:extLst>
                </a:gridCol>
                <a:gridCol w="3330575">
                  <a:extLst>
                    <a:ext uri="{9D8B030D-6E8A-4147-A177-3AD203B41FA5}">
                      <a16:colId xmlns:a16="http://schemas.microsoft.com/office/drawing/2014/main" val="3241542032"/>
                    </a:ext>
                  </a:extLst>
                </a:gridCol>
              </a:tblGrid>
              <a:tr h="815578">
                <a:tc>
                  <a:txBody>
                    <a:bodyPr/>
                    <a:lstStyle/>
                    <a:p>
                      <a:r>
                        <a:rPr lang="es-CR" dirty="0"/>
                        <a:t>Pasos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Detalle 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Realizado</a:t>
                      </a:r>
                      <a:r>
                        <a:rPr lang="en-US" dirty="0"/>
                        <a:t>?</a:t>
                      </a:r>
                      <a:r>
                        <a:rPr lang="es-CR" dirty="0"/>
                        <a:t> 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27688"/>
                  </a:ext>
                </a:extLst>
              </a:tr>
              <a:tr h="815578">
                <a:tc>
                  <a:txBody>
                    <a:bodyPr/>
                    <a:lstStyle/>
                    <a:p>
                      <a:r>
                        <a:rPr lang="es-CR" dirty="0"/>
                        <a:t>1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Copia del paquete de la lección 2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89567"/>
                  </a:ext>
                </a:extLst>
              </a:tr>
              <a:tr h="815578">
                <a:tc>
                  <a:txBody>
                    <a:bodyPr/>
                    <a:lstStyle/>
                    <a:p>
                      <a:r>
                        <a:rPr lang="es-CR" dirty="0"/>
                        <a:t>2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Adición y configuración del registro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52656"/>
                  </a:ext>
                </a:extLst>
              </a:tr>
              <a:tr h="815578">
                <a:tc>
                  <a:txBody>
                    <a:bodyPr/>
                    <a:lstStyle/>
                    <a:p>
                      <a:r>
                        <a:rPr lang="es-CR" dirty="0"/>
                        <a:t>3</a:t>
                      </a:r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kern="1200" dirty="0">
                          <a:solidFill>
                            <a:schemeClr val="dk1"/>
                          </a:solidFill>
                          <a:effectLst/>
                        </a:rPr>
                        <a:t>Prueba del paquete de la lección 3</a:t>
                      </a:r>
                      <a:endParaRPr lang="en-US" u="none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 Variable Display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74665"/>
                  </a:ext>
                </a:extLst>
              </a:tr>
            </a:tbl>
          </a:graphicData>
        </a:graphic>
      </p:graphicFrame>
      <p:pic>
        <p:nvPicPr>
          <p:cNvPr id="3" name="Graphic 2" descr="Checkmark outline">
            <a:extLst>
              <a:ext uri="{FF2B5EF4-FFF2-40B4-BE49-F238E27FC236}">
                <a16:creationId xmlns:a16="http://schemas.microsoft.com/office/drawing/2014/main" id="{1A7F76E8-A5EE-3913-1586-5032F9815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999" y="1158876"/>
            <a:ext cx="390525" cy="390525"/>
          </a:xfrm>
          <a:prstGeom prst="rect">
            <a:avLst/>
          </a:prstGeom>
        </p:spPr>
      </p:pic>
      <p:pic>
        <p:nvPicPr>
          <p:cNvPr id="5" name="Graphic 4" descr="Checkmark outline">
            <a:extLst>
              <a:ext uri="{FF2B5EF4-FFF2-40B4-BE49-F238E27FC236}">
                <a16:creationId xmlns:a16="http://schemas.microsoft.com/office/drawing/2014/main" id="{400EF2EB-7C95-DFA7-BBC5-F6E175C6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498" y="4341813"/>
            <a:ext cx="390525" cy="390525"/>
          </a:xfrm>
          <a:prstGeom prst="rect">
            <a:avLst/>
          </a:prstGeom>
        </p:spPr>
      </p:pic>
      <p:pic>
        <p:nvPicPr>
          <p:cNvPr id="6" name="Graphic 5" descr="Checkmark outline">
            <a:extLst>
              <a:ext uri="{FF2B5EF4-FFF2-40B4-BE49-F238E27FC236}">
                <a16:creationId xmlns:a16="http://schemas.microsoft.com/office/drawing/2014/main" id="{030BAA74-085B-C803-AD54-6F2E675BA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498" y="3482976"/>
            <a:ext cx="390525" cy="390525"/>
          </a:xfrm>
          <a:prstGeom prst="rect">
            <a:avLst/>
          </a:prstGeom>
        </p:spPr>
      </p:pic>
      <p:pic>
        <p:nvPicPr>
          <p:cNvPr id="7" name="Graphic 6" descr="Checkmark outline">
            <a:extLst>
              <a:ext uri="{FF2B5EF4-FFF2-40B4-BE49-F238E27FC236}">
                <a16:creationId xmlns:a16="http://schemas.microsoft.com/office/drawing/2014/main" id="{FAF8F066-EB27-6739-2787-B448A9B1D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499" y="2820988"/>
            <a:ext cx="390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4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5F1E7-C41D-EEDC-DB1F-95CD3A6DF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5A7771-AFD8-4B0B-E9C8-C1E0196C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363" y="466725"/>
            <a:ext cx="974469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000" b="1" i="0" dirty="0">
                <a:solidFill>
                  <a:schemeClr val="accent1"/>
                </a:solidFill>
                <a:effectLst/>
                <a:latin typeface="Segoe UI Variable Display Light" pitchFamily="2" charset="0"/>
              </a:rPr>
              <a:t>Lección </a:t>
            </a:r>
            <a:r>
              <a:rPr lang="es-ES" sz="5000" b="1" dirty="0">
                <a:solidFill>
                  <a:schemeClr val="accent1"/>
                </a:solidFill>
                <a:latin typeface="Segoe UI Variable Display Light" pitchFamily="2" charset="0"/>
              </a:rPr>
              <a:t>4</a:t>
            </a:r>
            <a:r>
              <a:rPr lang="es-ES" sz="5000" b="1" i="0" dirty="0">
                <a:solidFill>
                  <a:schemeClr val="accent1"/>
                </a:solidFill>
                <a:effectLst/>
                <a:latin typeface="Segoe UI Variable Display Light" pitchFamily="2" charset="0"/>
              </a:rPr>
              <a:t>:</a:t>
            </a:r>
            <a:r>
              <a:rPr lang="es-ES" sz="5000" b="1" dirty="0">
                <a:solidFill>
                  <a:schemeClr val="accent1"/>
                </a:solidFill>
                <a:latin typeface="Segoe UI Variable Display Light" pitchFamily="2" charset="0"/>
              </a:rPr>
              <a:t> Agregar redirección</a:t>
            </a:r>
            <a:r>
              <a:rPr lang="es-CR" sz="5000" b="1" dirty="0">
                <a:solidFill>
                  <a:schemeClr val="accent1"/>
                </a:solidFill>
                <a:latin typeface="Segoe UI Variable Display Light" pitchFamily="2" charset="0"/>
              </a:rPr>
              <a:t> de flujo de errores con SSIS</a:t>
            </a:r>
            <a:endParaRPr lang="es-ES" sz="5000" b="1" dirty="0">
              <a:solidFill>
                <a:schemeClr val="accent1"/>
              </a:solidFill>
              <a:latin typeface="Segoe UI Variable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</TotalTime>
  <Words>450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Segoe UI Variable Display Light</vt:lpstr>
      <vt:lpstr>Office Theme</vt:lpstr>
      <vt:lpstr>Tutorial SQL Server integration services (SSIS)</vt:lpstr>
      <vt:lpstr>Tutorial para crear un Paquete ETL en SQL Server Integration Services (SSIS)</vt:lpstr>
      <vt:lpstr>Lección 1: Creación de un proyecto y un paquete básico con SQL Server Integration Services (SSIS)</vt:lpstr>
      <vt:lpstr>Lección 1</vt:lpstr>
      <vt:lpstr>Lección 2: Agregar bucles con SSIS</vt:lpstr>
      <vt:lpstr>Lección 2</vt:lpstr>
      <vt:lpstr>Lección 3: Agregar registro con SSIS</vt:lpstr>
      <vt:lpstr>Lección 3</vt:lpstr>
      <vt:lpstr>Lección 4: Agregar redirección de flujo de errores con SSIS</vt:lpstr>
      <vt:lpstr>Tareas lección 4</vt:lpstr>
      <vt:lpstr>Conclusiones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Estephanie Gomez</dc:creator>
  <cp:lastModifiedBy>Estephanie Gomez</cp:lastModifiedBy>
  <cp:revision>6</cp:revision>
  <dcterms:created xsi:type="dcterms:W3CDTF">2025-01-05T20:47:26Z</dcterms:created>
  <dcterms:modified xsi:type="dcterms:W3CDTF">2025-01-09T07:35:47Z</dcterms:modified>
</cp:coreProperties>
</file>