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Tahoma"/>
      <p:regular r:id="rId22"/>
      <p:bold r:id="rId23"/>
    </p:embeddedFont>
    <p:embeddedFont>
      <p:font typeface="Quattrocento Sans"/>
      <p:regular r:id="rId24"/>
      <p:bold r:id="rId25"/>
      <p:italic r:id="rId26"/>
      <p:boldItalic r:id="rId27"/>
    </p:embeddedFont>
    <p:embeddedFont>
      <p:font typeface="Arial Black"/>
      <p:regular r:id="rId28"/>
    </p:embeddedFont>
    <p:embeddedFont>
      <p:font typeface="Questria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A24232-D68F-45CD-9C0E-CC34B5607261}">
  <a:tblStyle styleId="{D5A24232-D68F-45CD-9C0E-CC34B56072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Tahoma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schemas.openxmlformats.org/officeDocument/2006/relationships/font" Target="fonts/ArialBlack-regular.fnt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estri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9400" lIns="98800" spcFirstLastPara="1" rIns="98800" wrap="square" tIns="49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258888" y="720725"/>
            <a:ext cx="4799012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28425" y="-76200"/>
            <a:ext cx="7089101" cy="7089101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47625">
              <a:srgbClr val="000000">
                <a:alpha val="60000"/>
              </a:srgbClr>
            </a:outerShdw>
          </a:effectLst>
        </p:spPr>
      </p:pic>
      <p:sp>
        <p:nvSpPr>
          <p:cNvPr id="91" name="Google Shape;91;p13"/>
          <p:cNvSpPr txBox="1"/>
          <p:nvPr/>
        </p:nvSpPr>
        <p:spPr>
          <a:xfrm>
            <a:off x="6629400" y="6248400"/>
            <a:ext cx="21336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4336875" y="715875"/>
            <a:ext cx="4504800" cy="17235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19050">
              <a:srgbClr val="000000"/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en-US" sz="5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Smart Glasses</a:t>
            </a:r>
            <a:endParaRPr sz="5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336875" y="5115775"/>
            <a:ext cx="4504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EECS E4764 Fall ‘24 </a:t>
            </a:r>
            <a:endParaRPr b="0" i="0" sz="1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IoT - Intelligent and Connected Systems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Columbia university</a:t>
            </a:r>
            <a:endParaRPr b="0" i="0" sz="1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Prof. Xiaofan (Fred) Jiang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4171875" y="2949725"/>
            <a:ext cx="4834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Project ID: Group 8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Ritwik Goel (rg3546)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Zhiyi Zhang (zz3274)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Ester Tsai (eyt2112)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990600" y="-188914"/>
            <a:ext cx="71628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1" baseline="-25000" i="0" lang="en-US" sz="43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What and Why</a:t>
            </a:r>
            <a:endParaRPr b="1" sz="1700">
              <a:solidFill>
                <a:schemeClr val="accent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None/>
            </a:pPr>
            <a:r>
              <a:t/>
            </a:r>
            <a:endParaRPr i="0" sz="2000" u="none" cap="none" strike="noStrike">
              <a:solidFill>
                <a:schemeClr val="accent3"/>
              </a:solidFill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i="0" sz="2000" u="none" cap="none" strike="noStrike">
              <a:solidFill>
                <a:schemeClr val="accent3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23875" y="954075"/>
            <a:ext cx="8179500" cy="4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</a:t>
            </a:r>
            <a:endParaRPr b="1"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Smart glasses controlled by voice commands with features like time display, live translation, and navigation—seamlessly blending digital information with your surroundings.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clip-on device that the user can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attach to any pair of glasses.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</a:t>
            </a:r>
            <a:endParaRPr b="1"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Smart glasses are wearable computers that integrate digital data with the physical world, allowing users to access information hands-free.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○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type of Augmented Reality device that overlays information onto your real-world view.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Ideal for tech enthusiasts, professionals, and active lifestyle users.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990600" y="-36514"/>
            <a:ext cx="71628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1" baseline="-25000" i="0" lang="en-US" sz="5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Feature List</a:t>
            </a:r>
            <a:endParaRPr sz="2600">
              <a:solidFill>
                <a:schemeClr val="accent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None/>
            </a:pPr>
            <a:r>
              <a:t/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15"/>
          <p:cNvGraphicFramePr/>
          <p:nvPr/>
        </p:nvGraphicFramePr>
        <p:xfrm>
          <a:off x="373425" y="103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{D5A24232-D68F-45CD-9C0E-CC34B5607261}</a:tableStyleId>
              </a:tblPr>
              <a:tblGrid>
                <a:gridCol w="1884375"/>
                <a:gridCol w="6553250"/>
              </a:tblGrid>
              <a:tr h="55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Feature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Voice command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Navigate functions hands-free using voice commands.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Display time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Easily check the current time right in your line of sight without needing to look at your phone or watch.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Live translation / transcription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Instantly translate spoken language or transcribe conversations in real-time.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Phone notification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Receive notifications from your phone directly on the glasses, including messages, calls, and app alerts.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Show weather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Get live weather information, including temperature and humidity.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Show direction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Access turn-by-turn navigation from Google Maps, projected onto your glasses for easy navigation while walking or driving.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23900" y="1201450"/>
            <a:ext cx="8296200" cy="4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rPr lang="en-US" sz="1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smart glasses project integrates several advanced components to provide real-time features like language translation, weather, time, location, and phone notifications. The system is powered by a Raspberry Pi and connected via Bluetooth (for phone sync) and Wi-Fi (for internet services).</a:t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Raspberry Pi</a:t>
            </a:r>
            <a:r>
              <a:rPr lang="en-US" sz="1900">
                <a:solidFill>
                  <a:schemeClr val="dk1"/>
                </a:solidFill>
              </a:rPr>
              <a:t>: Core processor handling translation, weather, time, and notifications.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Bluetooth &amp; Wi-Fi Modules</a:t>
            </a:r>
            <a:r>
              <a:rPr lang="en-US" sz="1900">
                <a:solidFill>
                  <a:schemeClr val="dk1"/>
                </a:solidFill>
              </a:rPr>
              <a:t>: Enable phone sync and internet access.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Sensors</a:t>
            </a:r>
            <a:r>
              <a:rPr lang="en-US" sz="1900">
                <a:solidFill>
                  <a:schemeClr val="dk1"/>
                </a:solidFill>
              </a:rPr>
              <a:t>: Possibly include cameras and microphones for input and interaction.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Language Translation APIs</a:t>
            </a:r>
            <a:r>
              <a:rPr lang="en-US" sz="1900">
                <a:solidFill>
                  <a:schemeClr val="dk1"/>
                </a:solidFill>
              </a:rPr>
              <a:t>: For real-time translation.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Weather and Time Services</a:t>
            </a:r>
            <a:r>
              <a:rPr lang="en-US" sz="1900">
                <a:solidFill>
                  <a:schemeClr val="dk1"/>
                </a:solidFill>
              </a:rPr>
              <a:t>: For live data display.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Cloud Notifications</a:t>
            </a:r>
            <a:r>
              <a:rPr lang="en-US" sz="1900">
                <a:solidFill>
                  <a:schemeClr val="dk1"/>
                </a:solidFill>
              </a:rPr>
              <a:t>: Syncs phone alerts.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0" y="452975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Technical Components</a:t>
            </a:r>
            <a:endParaRPr b="1" sz="16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990600" y="115886"/>
            <a:ext cx="7162799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1" baseline="-25000" i="0" lang="en-US" sz="5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Block Diagram</a:t>
            </a:r>
            <a:endParaRPr sz="2400">
              <a:solidFill>
                <a:schemeClr val="accent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estrial"/>
              <a:buNone/>
            </a:pPr>
            <a:r>
              <a:t/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0127"/>
            <a:ext cx="9144003" cy="33977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300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990600" y="-4749"/>
            <a:ext cx="7162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1" baseline="-25000" i="0" lang="en-US" sz="46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Components/Resources and Budget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76300" y="692700"/>
            <a:ext cx="829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list of required components/resources and the associated cost.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 Remember to add components to the Google Order Sheet (budget $100)</a:t>
            </a:r>
            <a:endParaRPr/>
          </a:p>
        </p:txBody>
      </p:sp>
      <p:graphicFrame>
        <p:nvGraphicFramePr>
          <p:cNvPr id="155" name="Google Shape;155;p18"/>
          <p:cNvGraphicFramePr/>
          <p:nvPr/>
        </p:nvGraphicFramePr>
        <p:xfrm>
          <a:off x="2985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{D5A24232-D68F-45CD-9C0E-CC34B5607261}</a:tableStyleId>
              </a:tblPr>
              <a:tblGrid>
                <a:gridCol w="3117750"/>
                <a:gridCol w="794625"/>
                <a:gridCol w="2038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700" u="none" cap="none" strike="noStrike"/>
                        <a:t>Component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700" u="none" cap="none" strike="noStrike"/>
                        <a:t>Units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700" u="none" cap="none" strike="noStrike"/>
                        <a:t>Cost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0.91 Inch I2C OLED Display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1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$7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Raspberry Pi</a:t>
                      </a:r>
                      <a:r>
                        <a:rPr lang="en-US" sz="1700"/>
                        <a:t> Zero W 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1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$16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2"/>
                          </a:solidFill>
                        </a:rPr>
                        <a:t>16GB Micro SDHC card 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$8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PowerBoost 500 Charger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$15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Li-Po Battery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$10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Adafruit I2S MEMS Microphone Breakout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$7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Slide switch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$1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Wire 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…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Already have wires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 u="none" cap="none" strike="noStrike"/>
                        <a:t>Total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700"/>
                        <a:t>5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700" u="none" cap="none" strike="noStrike"/>
                        <a:t>Total Cost: $</a:t>
                      </a:r>
                      <a:r>
                        <a:rPr b="1" lang="en-US" sz="1700"/>
                        <a:t>64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11" y="1590225"/>
            <a:ext cx="2483790" cy="783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4">
            <a:alphaModFix/>
          </a:blip>
          <a:srcRect b="12896" l="0" r="43496" t="4595"/>
          <a:stretch/>
        </p:blipFill>
        <p:spPr>
          <a:xfrm>
            <a:off x="690125" y="4975650"/>
            <a:ext cx="1514375" cy="1659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8" name="Google Shape;1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0625" y="3633625"/>
            <a:ext cx="1514375" cy="1514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9" name="Google Shape;15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63" y="3779575"/>
            <a:ext cx="1617196" cy="1324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0" name="Google Shape;160;p18"/>
          <p:cNvPicPr preferRelativeResize="0"/>
          <p:nvPr/>
        </p:nvPicPr>
        <p:blipFill rotWithShape="1">
          <a:blip r:embed="rId7">
            <a:alphaModFix/>
          </a:blip>
          <a:srcRect b="25308" l="0" r="0" t="25055"/>
          <a:stretch/>
        </p:blipFill>
        <p:spPr>
          <a:xfrm>
            <a:off x="52675" y="2484050"/>
            <a:ext cx="2918000" cy="14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990600" y="-188914"/>
            <a:ext cx="71628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1" baseline="-25000" i="0" lang="en-US" sz="4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Midpoint Milestone</a:t>
            </a:r>
            <a:endParaRPr b="1" baseline="-25000" i="0" sz="40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42925" y="1041401"/>
            <a:ext cx="8296199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Midpoint milestone will be evaluated by the TA. </a:t>
            </a:r>
            <a:endParaRPr/>
          </a:p>
        </p:txBody>
      </p:sp>
      <p:graphicFrame>
        <p:nvGraphicFramePr>
          <p:cNvPr id="173" name="Google Shape;173;p19"/>
          <p:cNvGraphicFramePr/>
          <p:nvPr/>
        </p:nvGraphicFramePr>
        <p:xfrm>
          <a:off x="725099" y="1968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{D5A24232-D68F-45CD-9C0E-CC34B5607261}</a:tableStyleId>
              </a:tblPr>
              <a:tblGrid>
                <a:gridCol w="1691750"/>
                <a:gridCol w="5736550"/>
              </a:tblGrid>
              <a:tr h="863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Milestones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Description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Midpoint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Connect to the </a:t>
                      </a:r>
                      <a:r>
                        <a:rPr lang="en-US" sz="1800"/>
                        <a:t>phone using Bluetooth.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Connect to the Internet.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Implement voice command for these functions and display information on the screen: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live transcription / translation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Display time &amp; weather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