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B183A95-6FC2-4F78-8A25-67850A9AD56E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CC1148B-313B-4074-9AFB-DDCB86012FC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6A3B9E-B26C-4632-86C3-1B8DD852280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5D8B58-2AC8-448B-A36E-9B93B37C18F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B70B8FA-F42C-4988-B7A4-24A2C5A270F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14EDFC9-4437-4DEA-8250-864DE85E7DC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D15D06-4CC3-45B2-BC4E-CE4B9883A37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EA1EBC-F9B5-4EB9-8A42-029AE383142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D26DB09-5743-42FF-814C-C6568B5588F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81FCB99-DEDD-4653-A73C-E0076155B94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Imagem 15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144880" y="3429000"/>
            <a:ext cx="751248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br/>
            <a:r>
              <a:rPr b="1" lang="pt-BR" sz="6000" spc="-1" strike="noStrike">
                <a:solidFill>
                  <a:srgbClr val="8dc641"/>
                </a:solidFill>
                <a:latin typeface="Bahnschrift Condensed"/>
                <a:ea typeface="DejaVu Sans"/>
              </a:rPr>
              <a:t>FonemSpeak!</a:t>
            </a: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505120" y="6120000"/>
            <a:ext cx="1090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8dc641"/>
                </a:solidFill>
                <a:latin typeface="Trebuchet MS"/>
                <a:ea typeface="DejaVu Sans"/>
              </a:rPr>
              <a:t>Ester Alves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86" name="Imagem 19" descr=""/>
          <p:cNvPicPr/>
          <p:nvPr/>
        </p:nvPicPr>
        <p:blipFill>
          <a:blip r:embed="rId2"/>
          <a:stretch/>
        </p:blipFill>
        <p:spPr>
          <a:xfrm>
            <a:off x="313560" y="378000"/>
            <a:ext cx="5333760" cy="135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110430F-3FFA-48DC-8E66-23E51A3D24D4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59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0" y="0"/>
            <a:ext cx="12191040" cy="69220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2264400" y="2861640"/>
            <a:ext cx="7512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br/>
            <a:r>
              <a:rPr b="1" lang="pt-BR" sz="5400" spc="-1" strike="noStrike">
                <a:solidFill>
                  <a:srgbClr val="8dc641"/>
                </a:solidFill>
                <a:latin typeface="Trebuchet MS"/>
                <a:ea typeface="DejaVu Sans"/>
              </a:rPr>
              <a:t>OBRIGADA!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562200" y="4484880"/>
            <a:ext cx="49330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c000"/>
                </a:solidFill>
                <a:latin typeface="Bahnschrift SemiLight Condensed"/>
                <a:ea typeface="DejaVu Sans"/>
              </a:rPr>
              <a:t>Perguntas</a:t>
            </a:r>
            <a:r>
              <a:rPr b="0" lang="pt-BR" sz="4000" spc="-1" strike="noStrike">
                <a:solidFill>
                  <a:srgbClr val="ffc000"/>
                </a:solidFill>
                <a:latin typeface="Bahnschrift SemiLight Condensed"/>
                <a:ea typeface="DejaVu Sans"/>
              </a:rPr>
              <a:t>?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DCF533C-A573-4FF8-9907-3A520CDCFB9C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88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40000" y="396360"/>
            <a:ext cx="75124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771480" y="3210840"/>
            <a:ext cx="10260360" cy="19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3000" spc="-1" strike="noStrike">
                <a:solidFill>
                  <a:srgbClr val="f15e41"/>
                </a:solidFill>
                <a:latin typeface="Trebuchet MS"/>
                <a:ea typeface="DejaVu Sans"/>
              </a:rPr>
              <a:t>O FonemSpeak tem como objetivo auxiliar crianças em fase de alfabetização no desenvolvimento e exercício da pronúncia de sílabas e palavras simples de forma didática, lúdica e divertida.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54C5670-494E-470C-8F57-A0DAA7C21E39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95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540000" y="396360"/>
            <a:ext cx="751248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c000"/>
                </a:solidFill>
                <a:latin typeface="Trebuchet MS"/>
                <a:ea typeface="DejaVu Sans"/>
              </a:rPr>
              <a:t>Diagrama de Classes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2592000" y="2115360"/>
            <a:ext cx="6688080" cy="429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Tecnologias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864000" y="2716560"/>
            <a:ext cx="1675080" cy="1675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9000000" y="3779280"/>
            <a:ext cx="1439640" cy="14043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3456000" y="3623760"/>
            <a:ext cx="1871640" cy="17967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576360" y="4412880"/>
            <a:ext cx="2159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ahnschrift Condensed"/>
                <a:ea typeface="DejaVu Sans"/>
              </a:rPr>
              <a:t>Unity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3384000" y="5420880"/>
            <a:ext cx="2159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ahnschrift Condensed"/>
                <a:ea typeface="DejaVu Sans"/>
              </a:rPr>
              <a:t>C#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8378280" y="5337000"/>
            <a:ext cx="2781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Bahnschrift Condensed"/>
                <a:ea typeface="DejaVu Sans"/>
              </a:rPr>
              <a:t>PhotoShop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5544000" y="2160000"/>
            <a:ext cx="2880000" cy="2880000"/>
          </a:xfrm>
          <a:prstGeom prst="rect">
            <a:avLst/>
          </a:prstGeom>
          <a:ln>
            <a:noFill/>
          </a:ln>
        </p:spPr>
      </p:pic>
      <p:sp>
        <p:nvSpPr>
          <p:cNvPr id="113" name="TextShape 7"/>
          <p:cNvSpPr txBox="1"/>
          <p:nvPr/>
        </p:nvSpPr>
        <p:spPr>
          <a:xfrm>
            <a:off x="6120000" y="4680000"/>
            <a:ext cx="180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pt-BR" sz="2400" spc="-1" strike="noStrike">
                <a:latin typeface="Bahnschrift Condensed"/>
              </a:rPr>
              <a:t>FIREBASE</a:t>
            </a:r>
            <a:endParaRPr b="0" lang="pt-BR" sz="2400" spc="-1" strike="noStrike">
              <a:latin typeface="Bahnschrift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863D91-2C0C-42FC-BA32-C5E460E061BC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Imagem 15" descr=""/>
          <p:cNvPicPr/>
          <p:nvPr/>
        </p:nvPicPr>
        <p:blipFill>
          <a:blip r:embed="rId1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Arquitetura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7809840" y="2664000"/>
            <a:ext cx="2629800" cy="2629800"/>
          </a:xfrm>
          <a:prstGeom prst="rect">
            <a:avLst/>
          </a:prstGeom>
          <a:ln>
            <a:noFill/>
          </a:ln>
        </p:spPr>
      </p:pic>
      <p:sp>
        <p:nvSpPr>
          <p:cNvPr id="120" name="Line 5"/>
          <p:cNvSpPr/>
          <p:nvPr/>
        </p:nvSpPr>
        <p:spPr>
          <a:xfrm>
            <a:off x="4248000" y="3456000"/>
            <a:ext cx="3960000" cy="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6"/>
          <p:cNvSpPr/>
          <p:nvPr/>
        </p:nvSpPr>
        <p:spPr>
          <a:xfrm flipH="1">
            <a:off x="4248000" y="4464000"/>
            <a:ext cx="3888000" cy="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8352000" y="5472000"/>
            <a:ext cx="151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Bahnschrift"/>
              </a:rPr>
              <a:t>JOGO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080000" y="2115000"/>
            <a:ext cx="3399840" cy="3399840"/>
          </a:xfrm>
          <a:prstGeom prst="rect">
            <a:avLst/>
          </a:prstGeom>
          <a:ln>
            <a:noFill/>
          </a:ln>
        </p:spPr>
      </p:pic>
      <p:sp>
        <p:nvSpPr>
          <p:cNvPr id="124" name="TextShape 8"/>
          <p:cNvSpPr txBox="1"/>
          <p:nvPr/>
        </p:nvSpPr>
        <p:spPr>
          <a:xfrm>
            <a:off x="1800000" y="5343120"/>
            <a:ext cx="187200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pt-BR" sz="2000" spc="-1" strike="noStrike">
                <a:latin typeface="Bahnschrift"/>
              </a:rPr>
              <a:t>FIREBASE</a:t>
            </a:r>
            <a:endParaRPr b="0" lang="pt-BR" sz="2000" spc="-1" strike="noStrike">
              <a:latin typeface="Bahnsch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6D0783-A063-49DD-BCDA-07F0D3D802C4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26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Interface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864000" y="1728000"/>
            <a:ext cx="2669760" cy="46591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4464000" y="1656000"/>
            <a:ext cx="2760120" cy="47606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5"/>
          <a:stretch/>
        </p:blipFill>
        <p:spPr>
          <a:xfrm>
            <a:off x="8152560" y="1656000"/>
            <a:ext cx="2704680" cy="470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5E3C2FE-3589-4CC5-AECE-A37008D95314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35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Interface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8010000" y="1523160"/>
            <a:ext cx="2826000" cy="48128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4"/>
          <a:stretch/>
        </p:blipFill>
        <p:spPr>
          <a:xfrm>
            <a:off x="747360" y="1587600"/>
            <a:ext cx="2709360" cy="46846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5"/>
          <a:stretch/>
        </p:blipFill>
        <p:spPr>
          <a:xfrm>
            <a:off x="4495320" y="1551240"/>
            <a:ext cx="2740320" cy="485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1BC631-DC87-44A4-9AD4-09C8C5F68BE0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44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Protótipo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729000" y="3017880"/>
            <a:ext cx="1026036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454f59"/>
                </a:solidFill>
                <a:latin typeface="Trebuchet MS"/>
                <a:ea typeface="DejaVu Sans"/>
              </a:rPr>
              <a:t>(demonstração prática: https://reccloud.com/pt/u/zpud046)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E92FA4-1FAB-4126-91A4-956C817B1593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51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 rot="21598200">
            <a:off x="539640" y="397800"/>
            <a:ext cx="80272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Cronograma de planejamento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Campus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729000" y="3017880"/>
            <a:ext cx="10260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57" name="Table 6"/>
          <p:cNvGraphicFramePr/>
          <p:nvPr/>
        </p:nvGraphicFramePr>
        <p:xfrm>
          <a:off x="546840" y="2301480"/>
          <a:ext cx="10202760" cy="3818160"/>
        </p:xfrm>
        <a:graphic>
          <a:graphicData uri="http://schemas.openxmlformats.org/drawingml/2006/table">
            <a:tbl>
              <a:tblPr/>
              <a:tblGrid>
                <a:gridCol w="1457280"/>
                <a:gridCol w="1457280"/>
                <a:gridCol w="1457280"/>
                <a:gridCol w="1457280"/>
                <a:gridCol w="1457280"/>
                <a:gridCol w="1457280"/>
                <a:gridCol w="1459440"/>
              </a:tblGrid>
              <a:tr h="560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Bahnschrift Condensed"/>
                        </a:rPr>
                        <a:t>FEVEREIRO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Bahnschrift Condensed"/>
                        </a:rPr>
                        <a:t>MARÇO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Bahnschrift Condensed"/>
                        </a:rPr>
                        <a:t>ABRIL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Bahnschrift Condensed"/>
                        </a:rPr>
                        <a:t>MAIO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Bahnschrift Condensed"/>
                        </a:rPr>
                        <a:t>JUNHO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Bahnschrift Condensed"/>
                        </a:rPr>
                        <a:t>JULHO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</a:tr>
              <a:tr h="787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Implementar contador de tempo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600" spc="-1" strike="noStrike">
                          <a:latin typeface="Arial"/>
                        </a:rPr>
                        <a:t>x</a:t>
                      </a:r>
                      <a:endParaRPr b="0" lang="pt-BR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5608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Terminar módulo 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600" spc="-1" strike="noStrike">
                          <a:latin typeface="Arial"/>
                        </a:rPr>
                        <a:t>x</a:t>
                      </a:r>
                      <a:endParaRPr b="0" lang="pt-BR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608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BD: cadastro do jogador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600" spc="-1" strike="noStrike">
                          <a:latin typeface="Arial"/>
                        </a:rPr>
                        <a:t>x</a:t>
                      </a:r>
                      <a:endParaRPr b="0" lang="pt-BR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787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Menu de opções (salvar, sair, som) e pausa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600" spc="-1" strike="noStrike">
                          <a:latin typeface="Arial"/>
                        </a:rPr>
                        <a:t>x</a:t>
                      </a:r>
                      <a:endParaRPr b="0" lang="pt-BR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61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Arrumar design do jogo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600" spc="-1" strike="noStrike">
                          <a:latin typeface="Arial"/>
                        </a:rPr>
                        <a:t>x</a:t>
                      </a:r>
                      <a:endParaRPr b="0" lang="pt-BR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2015-05-22T17:18:56Z</dcterms:created>
  <dc:creator>Lisiane Correa Gomes Silveira</dc:creator>
  <dc:description/>
  <dc:language>pt-BR</dc:language>
  <cp:lastModifiedBy/>
  <dcterms:modified xsi:type="dcterms:W3CDTF">2019-12-02T14:20:22Z</dcterms:modified>
  <cp:revision>109</cp:revision>
  <dc:subject/>
  <dc:title>Cidadania e Diversidade na Rede Federal de 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