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Ex1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2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Ex3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Ex4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Ex5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9"/>
  </p:notesMasterIdLst>
  <p:sldIdLst>
    <p:sldId id="256" r:id="rId2"/>
    <p:sldId id="347" r:id="rId3"/>
    <p:sldId id="348" r:id="rId4"/>
    <p:sldId id="350" r:id="rId5"/>
    <p:sldId id="349" r:id="rId6"/>
    <p:sldId id="351" r:id="rId7"/>
    <p:sldId id="352" r:id="rId8"/>
    <p:sldId id="353" r:id="rId9"/>
    <p:sldId id="354" r:id="rId10"/>
    <p:sldId id="355" r:id="rId11"/>
    <p:sldId id="358" r:id="rId12"/>
    <p:sldId id="359" r:id="rId13"/>
    <p:sldId id="360" r:id="rId14"/>
    <p:sldId id="361" r:id="rId15"/>
    <p:sldId id="362" r:id="rId16"/>
    <p:sldId id="356" r:id="rId17"/>
    <p:sldId id="357" r:id="rId18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0"/>
    </p:embeddedFont>
    <p:embeddedFont>
      <p:font typeface="Bahnschrift Light" panose="020B0502040204020203" pitchFamily="34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Vidaloka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D59"/>
    <a:srgbClr val="F5F2EE"/>
    <a:srgbClr val="FFFFFF"/>
    <a:srgbClr val="F4F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1B8BF9-1BE4-4CC9-9490-FDA748955DF3}">
  <a:tblStyle styleId="{C91B8BF9-1BE4-4CC9-9490-FDA748955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8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9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0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Worksheet11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Microsoft_Excel_Worksheet1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no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of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visitors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and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average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age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Sheet1!$B$3:$B$32</c:f>
              <c:numCache>
                <c:formatCode>#,##0;[Red]#,##0</c:formatCode>
                <c:ptCount val="30"/>
                <c:pt idx="0">
                  <c:v>82600000</c:v>
                </c:pt>
                <c:pt idx="1">
                  <c:v>75600000</c:v>
                </c:pt>
                <c:pt idx="2">
                  <c:v>75600000</c:v>
                </c:pt>
                <c:pt idx="3">
                  <c:v>59300000</c:v>
                </c:pt>
                <c:pt idx="4">
                  <c:v>52400000</c:v>
                </c:pt>
                <c:pt idx="5">
                  <c:v>35800000</c:v>
                </c:pt>
                <c:pt idx="6" formatCode="#,##0">
                  <c:v>35600000</c:v>
                </c:pt>
                <c:pt idx="7" formatCode="#,##0">
                  <c:v>35000000</c:v>
                </c:pt>
                <c:pt idx="8" formatCode="#,##0">
                  <c:v>32600000</c:v>
                </c:pt>
                <c:pt idx="9" formatCode="#,##0">
                  <c:v>30000000</c:v>
                </c:pt>
                <c:pt idx="10">
                  <c:v>28100000</c:v>
                </c:pt>
                <c:pt idx="11">
                  <c:v>26800000</c:v>
                </c:pt>
                <c:pt idx="12">
                  <c:v>26600000</c:v>
                </c:pt>
                <c:pt idx="13">
                  <c:v>24800000</c:v>
                </c:pt>
                <c:pt idx="14">
                  <c:v>24600000</c:v>
                </c:pt>
                <c:pt idx="15">
                  <c:v>24000000</c:v>
                </c:pt>
                <c:pt idx="16">
                  <c:v>20000000</c:v>
                </c:pt>
                <c:pt idx="17">
                  <c:v>18000000</c:v>
                </c:pt>
                <c:pt idx="18">
                  <c:v>17500000</c:v>
                </c:pt>
                <c:pt idx="19">
                  <c:v>17200000</c:v>
                </c:pt>
                <c:pt idx="20">
                  <c:v>15800000</c:v>
                </c:pt>
                <c:pt idx="21">
                  <c:v>15700000</c:v>
                </c:pt>
                <c:pt idx="22">
                  <c:v>15300000</c:v>
                </c:pt>
                <c:pt idx="23">
                  <c:v>14900000</c:v>
                </c:pt>
                <c:pt idx="24">
                  <c:v>14600000</c:v>
                </c:pt>
                <c:pt idx="25">
                  <c:v>13800000</c:v>
                </c:pt>
                <c:pt idx="26">
                  <c:v>13300000</c:v>
                </c:pt>
                <c:pt idx="27">
                  <c:v>12900000</c:v>
                </c:pt>
                <c:pt idx="28">
                  <c:v>12000000</c:v>
                </c:pt>
                <c:pt idx="29">
                  <c:v>11900000</c:v>
                </c:pt>
              </c:numCache>
            </c:numRef>
          </c:xVal>
          <c:yVal>
            <c:numRef>
              <c:f>Sheet1!$C$3:$C$32</c:f>
              <c:numCache>
                <c:formatCode>General</c:formatCode>
                <c:ptCount val="30"/>
                <c:pt idx="0">
                  <c:v>36</c:v>
                </c:pt>
                <c:pt idx="1">
                  <c:v>40</c:v>
                </c:pt>
                <c:pt idx="2">
                  <c:v>29</c:v>
                </c:pt>
                <c:pt idx="3">
                  <c:v>20</c:v>
                </c:pt>
                <c:pt idx="4">
                  <c:v>30</c:v>
                </c:pt>
                <c:pt idx="5">
                  <c:v>30</c:v>
                </c:pt>
                <c:pt idx="6">
                  <c:v>44</c:v>
                </c:pt>
                <c:pt idx="7">
                  <c:v>35</c:v>
                </c:pt>
                <c:pt idx="8">
                  <c:v>27</c:v>
                </c:pt>
                <c:pt idx="9">
                  <c:v>32</c:v>
                </c:pt>
                <c:pt idx="10">
                  <c:v>31</c:v>
                </c:pt>
                <c:pt idx="11">
                  <c:v>32</c:v>
                </c:pt>
                <c:pt idx="12">
                  <c:v>25</c:v>
                </c:pt>
                <c:pt idx="13">
                  <c:v>29</c:v>
                </c:pt>
                <c:pt idx="14">
                  <c:v>21</c:v>
                </c:pt>
                <c:pt idx="15">
                  <c:v>40</c:v>
                </c:pt>
                <c:pt idx="16">
                  <c:v>40</c:v>
                </c:pt>
                <c:pt idx="17">
                  <c:v>30</c:v>
                </c:pt>
                <c:pt idx="18">
                  <c:v>39</c:v>
                </c:pt>
                <c:pt idx="19">
                  <c:v>26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30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32</c:v>
                </c:pt>
                <c:pt idx="28">
                  <c:v>28</c:v>
                </c:pt>
                <c:pt idx="29">
                  <c:v>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B7-4B39-BF72-C5121F06C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667376"/>
        <c:axId val="459752240"/>
      </c:scatterChart>
      <c:valAx>
        <c:axId val="55266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52240"/>
        <c:crosses val="autoZero"/>
        <c:crossBetween val="midCat"/>
      </c:valAx>
      <c:valAx>
        <c:axId val="4597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667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hotel room and staying days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Sheet1!$P$2:$P$31</c:f>
              <c:numCache>
                <c:formatCode>General</c:formatCode>
                <c:ptCount val="30"/>
                <c:pt idx="0">
                  <c:v>25</c:v>
                </c:pt>
                <c:pt idx="1">
                  <c:v>45</c:v>
                </c:pt>
                <c:pt idx="2">
                  <c:v>35</c:v>
                </c:pt>
                <c:pt idx="3">
                  <c:v>22</c:v>
                </c:pt>
                <c:pt idx="4">
                  <c:v>45</c:v>
                </c:pt>
                <c:pt idx="5">
                  <c:v>40</c:v>
                </c:pt>
                <c:pt idx="6">
                  <c:v>50</c:v>
                </c:pt>
                <c:pt idx="7">
                  <c:v>24</c:v>
                </c:pt>
                <c:pt idx="8">
                  <c:v>35</c:v>
                </c:pt>
                <c:pt idx="9">
                  <c:v>40</c:v>
                </c:pt>
                <c:pt idx="10">
                  <c:v>55</c:v>
                </c:pt>
                <c:pt idx="11">
                  <c:v>28</c:v>
                </c:pt>
                <c:pt idx="12">
                  <c:v>52</c:v>
                </c:pt>
                <c:pt idx="13">
                  <c:v>44</c:v>
                </c:pt>
                <c:pt idx="14">
                  <c:v>23</c:v>
                </c:pt>
                <c:pt idx="15">
                  <c:v>40</c:v>
                </c:pt>
                <c:pt idx="16">
                  <c:v>30</c:v>
                </c:pt>
                <c:pt idx="17">
                  <c:v>36</c:v>
                </c:pt>
                <c:pt idx="18">
                  <c:v>24</c:v>
                </c:pt>
                <c:pt idx="19">
                  <c:v>50</c:v>
                </c:pt>
                <c:pt idx="20">
                  <c:v>35</c:v>
                </c:pt>
                <c:pt idx="21">
                  <c:v>46</c:v>
                </c:pt>
                <c:pt idx="22">
                  <c:v>30</c:v>
                </c:pt>
                <c:pt idx="23">
                  <c:v>50</c:v>
                </c:pt>
                <c:pt idx="24">
                  <c:v>14</c:v>
                </c:pt>
                <c:pt idx="25">
                  <c:v>50</c:v>
                </c:pt>
                <c:pt idx="26">
                  <c:v>17</c:v>
                </c:pt>
                <c:pt idx="27">
                  <c:v>44</c:v>
                </c:pt>
                <c:pt idx="28">
                  <c:v>14</c:v>
                </c:pt>
                <c:pt idx="29">
                  <c:v>22</c:v>
                </c:pt>
              </c:numCache>
            </c:numRef>
          </c:xVal>
          <c:yVal>
            <c:numRef>
              <c:f>Sheet1!$Q$2:$Q$31</c:f>
              <c:numCache>
                <c:formatCode>General</c:formatCode>
                <c:ptCount val="30"/>
                <c:pt idx="0">
                  <c:v>4</c:v>
                </c:pt>
                <c:pt idx="1">
                  <c:v>7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2</c:v>
                </c:pt>
                <c:pt idx="14">
                  <c:v>4</c:v>
                </c:pt>
                <c:pt idx="15">
                  <c:v>5</c:v>
                </c:pt>
                <c:pt idx="16">
                  <c:v>2</c:v>
                </c:pt>
                <c:pt idx="17">
                  <c:v>4</c:v>
                </c:pt>
                <c:pt idx="18">
                  <c:v>3</c:v>
                </c:pt>
                <c:pt idx="19">
                  <c:v>5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C7-4DBD-A390-C10B9EEB6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8123824"/>
        <c:axId val="448127784"/>
      </c:scatterChart>
      <c:valAx>
        <c:axId val="44812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27784"/>
        <c:crosses val="autoZero"/>
        <c:crossBetween val="midCat"/>
      </c:valAx>
      <c:valAx>
        <c:axId val="44812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12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spends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/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day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and hotel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room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/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night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Sheet1!$O$2:$O$31</c:f>
              <c:numCache>
                <c:formatCode>General</c:formatCode>
                <c:ptCount val="30"/>
                <c:pt idx="0">
                  <c:v>75</c:v>
                </c:pt>
                <c:pt idx="1">
                  <c:v>170</c:v>
                </c:pt>
                <c:pt idx="2">
                  <c:v>150</c:v>
                </c:pt>
                <c:pt idx="3">
                  <c:v>110</c:v>
                </c:pt>
                <c:pt idx="4">
                  <c:v>100</c:v>
                </c:pt>
                <c:pt idx="5">
                  <c:v>194</c:v>
                </c:pt>
                <c:pt idx="6">
                  <c:v>116</c:v>
                </c:pt>
                <c:pt idx="7">
                  <c:v>80</c:v>
                </c:pt>
                <c:pt idx="8">
                  <c:v>180</c:v>
                </c:pt>
                <c:pt idx="9">
                  <c:v>144</c:v>
                </c:pt>
                <c:pt idx="10">
                  <c:v>113</c:v>
                </c:pt>
                <c:pt idx="11">
                  <c:v>60</c:v>
                </c:pt>
                <c:pt idx="12">
                  <c:v>160</c:v>
                </c:pt>
                <c:pt idx="13">
                  <c:v>85</c:v>
                </c:pt>
                <c:pt idx="14">
                  <c:v>67</c:v>
                </c:pt>
                <c:pt idx="15">
                  <c:v>100</c:v>
                </c:pt>
                <c:pt idx="16">
                  <c:v>125</c:v>
                </c:pt>
                <c:pt idx="17">
                  <c:v>150</c:v>
                </c:pt>
                <c:pt idx="18">
                  <c:v>66</c:v>
                </c:pt>
                <c:pt idx="19">
                  <c:v>137</c:v>
                </c:pt>
                <c:pt idx="20">
                  <c:v>100</c:v>
                </c:pt>
                <c:pt idx="21">
                  <c:v>126</c:v>
                </c:pt>
                <c:pt idx="22">
                  <c:v>80</c:v>
                </c:pt>
                <c:pt idx="23">
                  <c:v>150</c:v>
                </c:pt>
                <c:pt idx="24">
                  <c:v>40</c:v>
                </c:pt>
                <c:pt idx="25">
                  <c:v>120</c:v>
                </c:pt>
                <c:pt idx="26">
                  <c:v>40</c:v>
                </c:pt>
                <c:pt idx="27">
                  <c:v>86</c:v>
                </c:pt>
                <c:pt idx="28">
                  <c:v>50</c:v>
                </c:pt>
                <c:pt idx="29">
                  <c:v>70</c:v>
                </c:pt>
              </c:numCache>
            </c:numRef>
          </c:xVal>
          <c:yVal>
            <c:numRef>
              <c:f>Sheet1!$P$2:$P$31</c:f>
              <c:numCache>
                <c:formatCode>General</c:formatCode>
                <c:ptCount val="30"/>
                <c:pt idx="0">
                  <c:v>25</c:v>
                </c:pt>
                <c:pt idx="1">
                  <c:v>45</c:v>
                </c:pt>
                <c:pt idx="2">
                  <c:v>35</c:v>
                </c:pt>
                <c:pt idx="3">
                  <c:v>22</c:v>
                </c:pt>
                <c:pt idx="4">
                  <c:v>45</c:v>
                </c:pt>
                <c:pt idx="5">
                  <c:v>40</c:v>
                </c:pt>
                <c:pt idx="6">
                  <c:v>50</c:v>
                </c:pt>
                <c:pt idx="7">
                  <c:v>24</c:v>
                </c:pt>
                <c:pt idx="8">
                  <c:v>35</c:v>
                </c:pt>
                <c:pt idx="9">
                  <c:v>40</c:v>
                </c:pt>
                <c:pt idx="10">
                  <c:v>55</c:v>
                </c:pt>
                <c:pt idx="11">
                  <c:v>28</c:v>
                </c:pt>
                <c:pt idx="12">
                  <c:v>52</c:v>
                </c:pt>
                <c:pt idx="13">
                  <c:v>44</c:v>
                </c:pt>
                <c:pt idx="14">
                  <c:v>23</c:v>
                </c:pt>
                <c:pt idx="15">
                  <c:v>40</c:v>
                </c:pt>
                <c:pt idx="16">
                  <c:v>30</c:v>
                </c:pt>
                <c:pt idx="17">
                  <c:v>36</c:v>
                </c:pt>
                <c:pt idx="18">
                  <c:v>24</c:v>
                </c:pt>
                <c:pt idx="19">
                  <c:v>50</c:v>
                </c:pt>
                <c:pt idx="20">
                  <c:v>35</c:v>
                </c:pt>
                <c:pt idx="21">
                  <c:v>46</c:v>
                </c:pt>
                <c:pt idx="22">
                  <c:v>30</c:v>
                </c:pt>
                <c:pt idx="23">
                  <c:v>50</c:v>
                </c:pt>
                <c:pt idx="24">
                  <c:v>14</c:v>
                </c:pt>
                <c:pt idx="25">
                  <c:v>50</c:v>
                </c:pt>
                <c:pt idx="26">
                  <c:v>17</c:v>
                </c:pt>
                <c:pt idx="27">
                  <c:v>44</c:v>
                </c:pt>
                <c:pt idx="28">
                  <c:v>14</c:v>
                </c:pt>
                <c:pt idx="29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4F-42C1-B937-7F9FE9984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562640"/>
        <c:axId val="452560840"/>
      </c:scatterChart>
      <c:valAx>
        <c:axId val="45256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560840"/>
        <c:crosses val="autoZero"/>
        <c:crossBetween val="midCat"/>
      </c:valAx>
      <c:valAx>
        <c:axId val="45256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562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>
                <a:latin typeface="Arial Rounded MT Bold" panose="020F0704030504030204" pitchFamily="34" charset="0"/>
              </a:rPr>
              <a:t>no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visitors</a:t>
            </a:r>
            <a:r>
              <a:rPr lang="es-ES" dirty="0">
                <a:latin typeface="Arial Rounded MT Bold" panose="020F0704030504030204" pitchFamily="34" charset="0"/>
              </a:rPr>
              <a:t> and </a:t>
            </a:r>
            <a:r>
              <a:rPr lang="es-ES" dirty="0" err="1">
                <a:latin typeface="Arial Rounded MT Bold" panose="020F0704030504030204" pitchFamily="34" charset="0"/>
              </a:rPr>
              <a:t>spends</a:t>
            </a:r>
            <a:r>
              <a:rPr lang="es-ES" dirty="0">
                <a:latin typeface="Arial Rounded MT Bold" panose="020F0704030504030204" pitchFamily="34" charset="0"/>
              </a:rPr>
              <a:t>/</a:t>
            </a:r>
            <a:r>
              <a:rPr lang="es-ES" dirty="0" err="1">
                <a:latin typeface="Arial Rounded MT Bold" panose="020F0704030504030204" pitchFamily="34" charset="0"/>
              </a:rPr>
              <a:t>day</a:t>
            </a:r>
            <a:endParaRPr lang="es-ES" dirty="0">
              <a:latin typeface="Arial Rounded MT Bold" panose="020F07040305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82600000</c:v>
                </c:pt>
                <c:pt idx="1">
                  <c:v>75600000</c:v>
                </c:pt>
                <c:pt idx="2">
                  <c:v>75600000</c:v>
                </c:pt>
                <c:pt idx="3">
                  <c:v>59300000</c:v>
                </c:pt>
                <c:pt idx="4">
                  <c:v>52400000</c:v>
                </c:pt>
                <c:pt idx="5">
                  <c:v>35800000</c:v>
                </c:pt>
                <c:pt idx="6">
                  <c:v>35600000</c:v>
                </c:pt>
                <c:pt idx="7">
                  <c:v>35000000</c:v>
                </c:pt>
                <c:pt idx="8">
                  <c:v>32600000</c:v>
                </c:pt>
                <c:pt idx="9">
                  <c:v>30000000</c:v>
                </c:pt>
                <c:pt idx="10">
                  <c:v>28100000</c:v>
                </c:pt>
                <c:pt idx="11">
                  <c:v>26800000</c:v>
                </c:pt>
                <c:pt idx="12">
                  <c:v>26600000</c:v>
                </c:pt>
                <c:pt idx="13">
                  <c:v>24800000</c:v>
                </c:pt>
                <c:pt idx="14">
                  <c:v>24600000</c:v>
                </c:pt>
                <c:pt idx="15">
                  <c:v>24000000</c:v>
                </c:pt>
                <c:pt idx="16">
                  <c:v>20000000</c:v>
                </c:pt>
                <c:pt idx="17">
                  <c:v>18000000</c:v>
                </c:pt>
                <c:pt idx="18">
                  <c:v>17500000</c:v>
                </c:pt>
                <c:pt idx="19">
                  <c:v>17200000</c:v>
                </c:pt>
                <c:pt idx="20">
                  <c:v>15800000</c:v>
                </c:pt>
                <c:pt idx="21">
                  <c:v>15700000</c:v>
                </c:pt>
                <c:pt idx="22">
                  <c:v>15300000</c:v>
                </c:pt>
                <c:pt idx="23">
                  <c:v>14900000</c:v>
                </c:pt>
                <c:pt idx="24">
                  <c:v>14600000</c:v>
                </c:pt>
                <c:pt idx="25">
                  <c:v>13800000</c:v>
                </c:pt>
                <c:pt idx="26">
                  <c:v>13300000</c:v>
                </c:pt>
                <c:pt idx="27">
                  <c:v>12900000</c:v>
                </c:pt>
                <c:pt idx="28">
                  <c:v>12000000</c:v>
                </c:pt>
                <c:pt idx="29">
                  <c:v>11900000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75</c:v>
                </c:pt>
                <c:pt idx="1">
                  <c:v>170</c:v>
                </c:pt>
                <c:pt idx="2">
                  <c:v>150</c:v>
                </c:pt>
                <c:pt idx="3">
                  <c:v>110</c:v>
                </c:pt>
                <c:pt idx="4">
                  <c:v>100</c:v>
                </c:pt>
                <c:pt idx="5">
                  <c:v>194</c:v>
                </c:pt>
                <c:pt idx="6">
                  <c:v>116</c:v>
                </c:pt>
                <c:pt idx="7">
                  <c:v>80</c:v>
                </c:pt>
                <c:pt idx="8">
                  <c:v>180</c:v>
                </c:pt>
                <c:pt idx="9">
                  <c:v>144</c:v>
                </c:pt>
                <c:pt idx="10">
                  <c:v>113</c:v>
                </c:pt>
                <c:pt idx="11">
                  <c:v>60</c:v>
                </c:pt>
                <c:pt idx="12">
                  <c:v>160</c:v>
                </c:pt>
                <c:pt idx="13">
                  <c:v>85</c:v>
                </c:pt>
                <c:pt idx="14">
                  <c:v>67</c:v>
                </c:pt>
                <c:pt idx="15">
                  <c:v>100</c:v>
                </c:pt>
                <c:pt idx="16">
                  <c:v>125</c:v>
                </c:pt>
                <c:pt idx="17">
                  <c:v>150</c:v>
                </c:pt>
                <c:pt idx="18">
                  <c:v>66</c:v>
                </c:pt>
                <c:pt idx="19">
                  <c:v>137</c:v>
                </c:pt>
                <c:pt idx="20">
                  <c:v>100</c:v>
                </c:pt>
                <c:pt idx="21">
                  <c:v>126</c:v>
                </c:pt>
                <c:pt idx="22">
                  <c:v>80</c:v>
                </c:pt>
                <c:pt idx="23">
                  <c:v>150</c:v>
                </c:pt>
                <c:pt idx="24">
                  <c:v>40</c:v>
                </c:pt>
                <c:pt idx="25">
                  <c:v>120</c:v>
                </c:pt>
                <c:pt idx="26">
                  <c:v>40</c:v>
                </c:pt>
                <c:pt idx="27">
                  <c:v>86</c:v>
                </c:pt>
                <c:pt idx="28">
                  <c:v>50</c:v>
                </c:pt>
                <c:pt idx="29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15-4006-BD41-49D4D5FB3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752960"/>
        <c:axId val="459751520"/>
      </c:scatterChart>
      <c:valAx>
        <c:axId val="45975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51520"/>
        <c:crosses val="autoZero"/>
        <c:crossBetween val="midCat"/>
      </c:valAx>
      <c:valAx>
        <c:axId val="45975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5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no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of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visitors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and hotel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room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/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night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82600000</c:v>
                </c:pt>
                <c:pt idx="1">
                  <c:v>75600000</c:v>
                </c:pt>
                <c:pt idx="2">
                  <c:v>75600000</c:v>
                </c:pt>
                <c:pt idx="3">
                  <c:v>59300000</c:v>
                </c:pt>
                <c:pt idx="4">
                  <c:v>52400000</c:v>
                </c:pt>
                <c:pt idx="5">
                  <c:v>35800000</c:v>
                </c:pt>
                <c:pt idx="6">
                  <c:v>35600000</c:v>
                </c:pt>
                <c:pt idx="7">
                  <c:v>35000000</c:v>
                </c:pt>
                <c:pt idx="8">
                  <c:v>32600000</c:v>
                </c:pt>
                <c:pt idx="9">
                  <c:v>30000000</c:v>
                </c:pt>
                <c:pt idx="10">
                  <c:v>28100000</c:v>
                </c:pt>
                <c:pt idx="11">
                  <c:v>26800000</c:v>
                </c:pt>
                <c:pt idx="12">
                  <c:v>26600000</c:v>
                </c:pt>
                <c:pt idx="13">
                  <c:v>24800000</c:v>
                </c:pt>
                <c:pt idx="14">
                  <c:v>24600000</c:v>
                </c:pt>
                <c:pt idx="15">
                  <c:v>24000000</c:v>
                </c:pt>
                <c:pt idx="16">
                  <c:v>20000000</c:v>
                </c:pt>
                <c:pt idx="17">
                  <c:v>18000000</c:v>
                </c:pt>
                <c:pt idx="18">
                  <c:v>17500000</c:v>
                </c:pt>
                <c:pt idx="19">
                  <c:v>17200000</c:v>
                </c:pt>
                <c:pt idx="20">
                  <c:v>15800000</c:v>
                </c:pt>
                <c:pt idx="21">
                  <c:v>15700000</c:v>
                </c:pt>
                <c:pt idx="22">
                  <c:v>15300000</c:v>
                </c:pt>
                <c:pt idx="23">
                  <c:v>14900000</c:v>
                </c:pt>
                <c:pt idx="24">
                  <c:v>14600000</c:v>
                </c:pt>
                <c:pt idx="25">
                  <c:v>13800000</c:v>
                </c:pt>
                <c:pt idx="26">
                  <c:v>13300000</c:v>
                </c:pt>
                <c:pt idx="27">
                  <c:v>12900000</c:v>
                </c:pt>
                <c:pt idx="28">
                  <c:v>12000000</c:v>
                </c:pt>
                <c:pt idx="29">
                  <c:v>11900000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25</c:v>
                </c:pt>
                <c:pt idx="1">
                  <c:v>45</c:v>
                </c:pt>
                <c:pt idx="2">
                  <c:v>35</c:v>
                </c:pt>
                <c:pt idx="3">
                  <c:v>22</c:v>
                </c:pt>
                <c:pt idx="4">
                  <c:v>45</c:v>
                </c:pt>
                <c:pt idx="5">
                  <c:v>40</c:v>
                </c:pt>
                <c:pt idx="6">
                  <c:v>50</c:v>
                </c:pt>
                <c:pt idx="7">
                  <c:v>24</c:v>
                </c:pt>
                <c:pt idx="8">
                  <c:v>35</c:v>
                </c:pt>
                <c:pt idx="9">
                  <c:v>40</c:v>
                </c:pt>
                <c:pt idx="10">
                  <c:v>55</c:v>
                </c:pt>
                <c:pt idx="11">
                  <c:v>28</c:v>
                </c:pt>
                <c:pt idx="12">
                  <c:v>52</c:v>
                </c:pt>
                <c:pt idx="13">
                  <c:v>44</c:v>
                </c:pt>
                <c:pt idx="14">
                  <c:v>23</c:v>
                </c:pt>
                <c:pt idx="15">
                  <c:v>40</c:v>
                </c:pt>
                <c:pt idx="16">
                  <c:v>30</c:v>
                </c:pt>
                <c:pt idx="17">
                  <c:v>36</c:v>
                </c:pt>
                <c:pt idx="18">
                  <c:v>24</c:v>
                </c:pt>
                <c:pt idx="19">
                  <c:v>50</c:v>
                </c:pt>
                <c:pt idx="20">
                  <c:v>35</c:v>
                </c:pt>
                <c:pt idx="21">
                  <c:v>46</c:v>
                </c:pt>
                <c:pt idx="22">
                  <c:v>30</c:v>
                </c:pt>
                <c:pt idx="23">
                  <c:v>50</c:v>
                </c:pt>
                <c:pt idx="24">
                  <c:v>14</c:v>
                </c:pt>
                <c:pt idx="25">
                  <c:v>50</c:v>
                </c:pt>
                <c:pt idx="26">
                  <c:v>17</c:v>
                </c:pt>
                <c:pt idx="27">
                  <c:v>44</c:v>
                </c:pt>
                <c:pt idx="28">
                  <c:v>14</c:v>
                </c:pt>
                <c:pt idx="29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03-43DF-9C90-2ED7B2BD6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558320"/>
        <c:axId val="452558680"/>
      </c:scatterChart>
      <c:valAx>
        <c:axId val="45255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558680"/>
        <c:crosses val="autoZero"/>
        <c:crossBetween val="midCat"/>
      </c:valAx>
      <c:valAx>
        <c:axId val="452558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55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no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of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visitors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and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staying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days</a:t>
            </a:r>
            <a:endParaRPr lang="es-ES" sz="14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Sheet1!$A$2:$A$31</c:f>
              <c:numCache>
                <c:formatCode>#,##0</c:formatCode>
                <c:ptCount val="30"/>
                <c:pt idx="0">
                  <c:v>82600000</c:v>
                </c:pt>
                <c:pt idx="1">
                  <c:v>75600000</c:v>
                </c:pt>
                <c:pt idx="2">
                  <c:v>75600000</c:v>
                </c:pt>
                <c:pt idx="3">
                  <c:v>59300000</c:v>
                </c:pt>
                <c:pt idx="4">
                  <c:v>52400000</c:v>
                </c:pt>
                <c:pt idx="5">
                  <c:v>35800000</c:v>
                </c:pt>
                <c:pt idx="6">
                  <c:v>35600000</c:v>
                </c:pt>
                <c:pt idx="7">
                  <c:v>35000000</c:v>
                </c:pt>
                <c:pt idx="8">
                  <c:v>32600000</c:v>
                </c:pt>
                <c:pt idx="9">
                  <c:v>30000000</c:v>
                </c:pt>
                <c:pt idx="10">
                  <c:v>28100000</c:v>
                </c:pt>
                <c:pt idx="11">
                  <c:v>26800000</c:v>
                </c:pt>
                <c:pt idx="12">
                  <c:v>26600000</c:v>
                </c:pt>
                <c:pt idx="13">
                  <c:v>24800000</c:v>
                </c:pt>
                <c:pt idx="14">
                  <c:v>24600000</c:v>
                </c:pt>
                <c:pt idx="15">
                  <c:v>24000000</c:v>
                </c:pt>
                <c:pt idx="16">
                  <c:v>20000000</c:v>
                </c:pt>
                <c:pt idx="17">
                  <c:v>18000000</c:v>
                </c:pt>
                <c:pt idx="18">
                  <c:v>17500000</c:v>
                </c:pt>
                <c:pt idx="19">
                  <c:v>17200000</c:v>
                </c:pt>
                <c:pt idx="20">
                  <c:v>15800000</c:v>
                </c:pt>
                <c:pt idx="21">
                  <c:v>15700000</c:v>
                </c:pt>
                <c:pt idx="22">
                  <c:v>15300000</c:v>
                </c:pt>
                <c:pt idx="23">
                  <c:v>14900000</c:v>
                </c:pt>
                <c:pt idx="24">
                  <c:v>14600000</c:v>
                </c:pt>
                <c:pt idx="25">
                  <c:v>13800000</c:v>
                </c:pt>
                <c:pt idx="26">
                  <c:v>13300000</c:v>
                </c:pt>
                <c:pt idx="27">
                  <c:v>12900000</c:v>
                </c:pt>
                <c:pt idx="28">
                  <c:v>12000000</c:v>
                </c:pt>
                <c:pt idx="29">
                  <c:v>11900000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4</c:v>
                </c:pt>
                <c:pt idx="1">
                  <c:v>7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2</c:v>
                </c:pt>
                <c:pt idx="14">
                  <c:v>4</c:v>
                </c:pt>
                <c:pt idx="15">
                  <c:v>5</c:v>
                </c:pt>
                <c:pt idx="16">
                  <c:v>2</c:v>
                </c:pt>
                <c:pt idx="17">
                  <c:v>4</c:v>
                </c:pt>
                <c:pt idx="18">
                  <c:v>3</c:v>
                </c:pt>
                <c:pt idx="19">
                  <c:v>5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82-44DB-B401-EA20C4EEE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750440"/>
        <c:axId val="459754760"/>
      </c:scatterChart>
      <c:valAx>
        <c:axId val="459750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54760"/>
        <c:crosses val="autoZero"/>
        <c:crossBetween val="midCat"/>
      </c:valAx>
      <c:valAx>
        <c:axId val="459754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50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average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age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and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spends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/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day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Sheet1!$B$2:$B$31</c:f>
              <c:numCache>
                <c:formatCode>General</c:formatCode>
                <c:ptCount val="30"/>
                <c:pt idx="0">
                  <c:v>36</c:v>
                </c:pt>
                <c:pt idx="1">
                  <c:v>40</c:v>
                </c:pt>
                <c:pt idx="2">
                  <c:v>29</c:v>
                </c:pt>
                <c:pt idx="3">
                  <c:v>20</c:v>
                </c:pt>
                <c:pt idx="4">
                  <c:v>30</c:v>
                </c:pt>
                <c:pt idx="5">
                  <c:v>30</c:v>
                </c:pt>
                <c:pt idx="6">
                  <c:v>44</c:v>
                </c:pt>
                <c:pt idx="7">
                  <c:v>35</c:v>
                </c:pt>
                <c:pt idx="8">
                  <c:v>27</c:v>
                </c:pt>
                <c:pt idx="9">
                  <c:v>32</c:v>
                </c:pt>
                <c:pt idx="10">
                  <c:v>31</c:v>
                </c:pt>
                <c:pt idx="11">
                  <c:v>32</c:v>
                </c:pt>
                <c:pt idx="12">
                  <c:v>25</c:v>
                </c:pt>
                <c:pt idx="13">
                  <c:v>29</c:v>
                </c:pt>
                <c:pt idx="14">
                  <c:v>21</c:v>
                </c:pt>
                <c:pt idx="15">
                  <c:v>40</c:v>
                </c:pt>
                <c:pt idx="16">
                  <c:v>40</c:v>
                </c:pt>
                <c:pt idx="17">
                  <c:v>30</c:v>
                </c:pt>
                <c:pt idx="18">
                  <c:v>39</c:v>
                </c:pt>
                <c:pt idx="19">
                  <c:v>26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30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32</c:v>
                </c:pt>
                <c:pt idx="28">
                  <c:v>28</c:v>
                </c:pt>
                <c:pt idx="29">
                  <c:v>38</c:v>
                </c:pt>
              </c:numCache>
            </c:numRef>
          </c:xVal>
          <c:yVal>
            <c:numRef>
              <c:f>Sheet1!$C$2:$C$31</c:f>
              <c:numCache>
                <c:formatCode>General</c:formatCode>
                <c:ptCount val="30"/>
                <c:pt idx="0">
                  <c:v>75</c:v>
                </c:pt>
                <c:pt idx="1">
                  <c:v>170</c:v>
                </c:pt>
                <c:pt idx="2">
                  <c:v>150</c:v>
                </c:pt>
                <c:pt idx="3">
                  <c:v>110</c:v>
                </c:pt>
                <c:pt idx="4">
                  <c:v>100</c:v>
                </c:pt>
                <c:pt idx="5">
                  <c:v>194</c:v>
                </c:pt>
                <c:pt idx="6">
                  <c:v>116</c:v>
                </c:pt>
                <c:pt idx="7">
                  <c:v>80</c:v>
                </c:pt>
                <c:pt idx="8">
                  <c:v>180</c:v>
                </c:pt>
                <c:pt idx="9">
                  <c:v>144</c:v>
                </c:pt>
                <c:pt idx="10">
                  <c:v>113</c:v>
                </c:pt>
                <c:pt idx="11">
                  <c:v>60</c:v>
                </c:pt>
                <c:pt idx="12">
                  <c:v>160</c:v>
                </c:pt>
                <c:pt idx="13">
                  <c:v>85</c:v>
                </c:pt>
                <c:pt idx="14">
                  <c:v>67</c:v>
                </c:pt>
                <c:pt idx="15">
                  <c:v>100</c:v>
                </c:pt>
                <c:pt idx="16">
                  <c:v>125</c:v>
                </c:pt>
                <c:pt idx="17">
                  <c:v>150</c:v>
                </c:pt>
                <c:pt idx="18">
                  <c:v>66</c:v>
                </c:pt>
                <c:pt idx="19">
                  <c:v>137</c:v>
                </c:pt>
                <c:pt idx="20">
                  <c:v>100</c:v>
                </c:pt>
                <c:pt idx="21">
                  <c:v>126</c:v>
                </c:pt>
                <c:pt idx="22">
                  <c:v>80</c:v>
                </c:pt>
                <c:pt idx="23">
                  <c:v>150</c:v>
                </c:pt>
                <c:pt idx="24">
                  <c:v>40</c:v>
                </c:pt>
                <c:pt idx="25">
                  <c:v>120</c:v>
                </c:pt>
                <c:pt idx="26">
                  <c:v>40</c:v>
                </c:pt>
                <c:pt idx="27">
                  <c:v>86</c:v>
                </c:pt>
                <c:pt idx="28">
                  <c:v>50</c:v>
                </c:pt>
                <c:pt idx="29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3F-4586-AAFA-C8678B65A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749720"/>
        <c:axId val="459753320"/>
      </c:scatterChart>
      <c:valAx>
        <c:axId val="459749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53320"/>
        <c:crosses val="autoZero"/>
        <c:crossBetween val="midCat"/>
      </c:valAx>
      <c:valAx>
        <c:axId val="459753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749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average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age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and hotel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room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/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night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Sheet1!$B$2:$B$31</c:f>
              <c:numCache>
                <c:formatCode>General</c:formatCode>
                <c:ptCount val="30"/>
                <c:pt idx="0">
                  <c:v>36</c:v>
                </c:pt>
                <c:pt idx="1">
                  <c:v>40</c:v>
                </c:pt>
                <c:pt idx="2">
                  <c:v>29</c:v>
                </c:pt>
                <c:pt idx="3">
                  <c:v>20</c:v>
                </c:pt>
                <c:pt idx="4">
                  <c:v>30</c:v>
                </c:pt>
                <c:pt idx="5">
                  <c:v>30</c:v>
                </c:pt>
                <c:pt idx="6">
                  <c:v>44</c:v>
                </c:pt>
                <c:pt idx="7">
                  <c:v>35</c:v>
                </c:pt>
                <c:pt idx="8">
                  <c:v>27</c:v>
                </c:pt>
                <c:pt idx="9">
                  <c:v>32</c:v>
                </c:pt>
                <c:pt idx="10">
                  <c:v>31</c:v>
                </c:pt>
                <c:pt idx="11">
                  <c:v>32</c:v>
                </c:pt>
                <c:pt idx="12">
                  <c:v>25</c:v>
                </c:pt>
                <c:pt idx="13">
                  <c:v>29</c:v>
                </c:pt>
                <c:pt idx="14">
                  <c:v>21</c:v>
                </c:pt>
                <c:pt idx="15">
                  <c:v>40</c:v>
                </c:pt>
                <c:pt idx="16">
                  <c:v>40</c:v>
                </c:pt>
                <c:pt idx="17">
                  <c:v>30</c:v>
                </c:pt>
                <c:pt idx="18">
                  <c:v>39</c:v>
                </c:pt>
                <c:pt idx="19">
                  <c:v>26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30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32</c:v>
                </c:pt>
                <c:pt idx="28">
                  <c:v>28</c:v>
                </c:pt>
                <c:pt idx="29">
                  <c:v>38</c:v>
                </c:pt>
              </c:numCache>
            </c:numRef>
          </c:xVal>
          <c:yVal>
            <c:numRef>
              <c:f>Sheet1!$P$2:$P$31</c:f>
              <c:numCache>
                <c:formatCode>General</c:formatCode>
                <c:ptCount val="30"/>
                <c:pt idx="0">
                  <c:v>25</c:v>
                </c:pt>
                <c:pt idx="1">
                  <c:v>45</c:v>
                </c:pt>
                <c:pt idx="2">
                  <c:v>35</c:v>
                </c:pt>
                <c:pt idx="3">
                  <c:v>22</c:v>
                </c:pt>
                <c:pt idx="4">
                  <c:v>45</c:v>
                </c:pt>
                <c:pt idx="5">
                  <c:v>40</c:v>
                </c:pt>
                <c:pt idx="6">
                  <c:v>50</c:v>
                </c:pt>
                <c:pt idx="7">
                  <c:v>24</c:v>
                </c:pt>
                <c:pt idx="8">
                  <c:v>35</c:v>
                </c:pt>
                <c:pt idx="9">
                  <c:v>40</c:v>
                </c:pt>
                <c:pt idx="10">
                  <c:v>55</c:v>
                </c:pt>
                <c:pt idx="11">
                  <c:v>28</c:v>
                </c:pt>
                <c:pt idx="12">
                  <c:v>52</c:v>
                </c:pt>
                <c:pt idx="13">
                  <c:v>44</c:v>
                </c:pt>
                <c:pt idx="14">
                  <c:v>23</c:v>
                </c:pt>
                <c:pt idx="15">
                  <c:v>40</c:v>
                </c:pt>
                <c:pt idx="16">
                  <c:v>30</c:v>
                </c:pt>
                <c:pt idx="17">
                  <c:v>36</c:v>
                </c:pt>
                <c:pt idx="18">
                  <c:v>24</c:v>
                </c:pt>
                <c:pt idx="19">
                  <c:v>50</c:v>
                </c:pt>
                <c:pt idx="20">
                  <c:v>35</c:v>
                </c:pt>
                <c:pt idx="21">
                  <c:v>46</c:v>
                </c:pt>
                <c:pt idx="22">
                  <c:v>30</c:v>
                </c:pt>
                <c:pt idx="23">
                  <c:v>50</c:v>
                </c:pt>
                <c:pt idx="24">
                  <c:v>14</c:v>
                </c:pt>
                <c:pt idx="25">
                  <c:v>50</c:v>
                </c:pt>
                <c:pt idx="26">
                  <c:v>17</c:v>
                </c:pt>
                <c:pt idx="27">
                  <c:v>44</c:v>
                </c:pt>
                <c:pt idx="28">
                  <c:v>14</c:v>
                </c:pt>
                <c:pt idx="29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B4-4C1E-BC67-152BF927B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230696"/>
        <c:axId val="391235376"/>
      </c:scatterChart>
      <c:valAx>
        <c:axId val="391230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235376"/>
        <c:crosses val="autoZero"/>
        <c:crossBetween val="midCat"/>
      </c:valAx>
      <c:valAx>
        <c:axId val="39123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230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average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age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and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staying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days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Sheet1!$B$2:$B$31</c:f>
              <c:numCache>
                <c:formatCode>General</c:formatCode>
                <c:ptCount val="30"/>
                <c:pt idx="0">
                  <c:v>36</c:v>
                </c:pt>
                <c:pt idx="1">
                  <c:v>40</c:v>
                </c:pt>
                <c:pt idx="2">
                  <c:v>29</c:v>
                </c:pt>
                <c:pt idx="3">
                  <c:v>20</c:v>
                </c:pt>
                <c:pt idx="4">
                  <c:v>30</c:v>
                </c:pt>
                <c:pt idx="5">
                  <c:v>30</c:v>
                </c:pt>
                <c:pt idx="6">
                  <c:v>44</c:v>
                </c:pt>
                <c:pt idx="7">
                  <c:v>35</c:v>
                </c:pt>
                <c:pt idx="8">
                  <c:v>27</c:v>
                </c:pt>
                <c:pt idx="9">
                  <c:v>32</c:v>
                </c:pt>
                <c:pt idx="10">
                  <c:v>31</c:v>
                </c:pt>
                <c:pt idx="11">
                  <c:v>32</c:v>
                </c:pt>
                <c:pt idx="12">
                  <c:v>25</c:v>
                </c:pt>
                <c:pt idx="13">
                  <c:v>29</c:v>
                </c:pt>
                <c:pt idx="14">
                  <c:v>21</c:v>
                </c:pt>
                <c:pt idx="15">
                  <c:v>40</c:v>
                </c:pt>
                <c:pt idx="16">
                  <c:v>40</c:v>
                </c:pt>
                <c:pt idx="17">
                  <c:v>30</c:v>
                </c:pt>
                <c:pt idx="18">
                  <c:v>39</c:v>
                </c:pt>
                <c:pt idx="19">
                  <c:v>26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30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32</c:v>
                </c:pt>
                <c:pt idx="28">
                  <c:v>28</c:v>
                </c:pt>
                <c:pt idx="29">
                  <c:v>38</c:v>
                </c:pt>
              </c:numCache>
            </c:numRef>
          </c:xVal>
          <c:yVal>
            <c:numRef>
              <c:f>Sheet1!$Q$2:$Q$31</c:f>
              <c:numCache>
                <c:formatCode>General</c:formatCode>
                <c:ptCount val="30"/>
                <c:pt idx="0">
                  <c:v>4</c:v>
                </c:pt>
                <c:pt idx="1">
                  <c:v>7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2</c:v>
                </c:pt>
                <c:pt idx="14">
                  <c:v>4</c:v>
                </c:pt>
                <c:pt idx="15">
                  <c:v>5</c:v>
                </c:pt>
                <c:pt idx="16">
                  <c:v>2</c:v>
                </c:pt>
                <c:pt idx="17">
                  <c:v>4</c:v>
                </c:pt>
                <c:pt idx="18">
                  <c:v>3</c:v>
                </c:pt>
                <c:pt idx="19">
                  <c:v>5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E5-4F8E-99F1-191CB0282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240656"/>
        <c:axId val="388241736"/>
      </c:scatterChart>
      <c:valAx>
        <c:axId val="388240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241736"/>
        <c:crosses val="autoZero"/>
        <c:crossBetween val="midCat"/>
      </c:valAx>
      <c:valAx>
        <c:axId val="388241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240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spends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/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day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and hotel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room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/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night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Sheet1!$O$2:$O$31</c:f>
              <c:numCache>
                <c:formatCode>General</c:formatCode>
                <c:ptCount val="30"/>
                <c:pt idx="0">
                  <c:v>75</c:v>
                </c:pt>
                <c:pt idx="1">
                  <c:v>170</c:v>
                </c:pt>
                <c:pt idx="2">
                  <c:v>150</c:v>
                </c:pt>
                <c:pt idx="3">
                  <c:v>110</c:v>
                </c:pt>
                <c:pt idx="4">
                  <c:v>100</c:v>
                </c:pt>
                <c:pt idx="5">
                  <c:v>194</c:v>
                </c:pt>
                <c:pt idx="6">
                  <c:v>116</c:v>
                </c:pt>
                <c:pt idx="7">
                  <c:v>80</c:v>
                </c:pt>
                <c:pt idx="8">
                  <c:v>180</c:v>
                </c:pt>
                <c:pt idx="9">
                  <c:v>144</c:v>
                </c:pt>
                <c:pt idx="10">
                  <c:v>113</c:v>
                </c:pt>
                <c:pt idx="11">
                  <c:v>60</c:v>
                </c:pt>
                <c:pt idx="12">
                  <c:v>160</c:v>
                </c:pt>
                <c:pt idx="13">
                  <c:v>85</c:v>
                </c:pt>
                <c:pt idx="14">
                  <c:v>67</c:v>
                </c:pt>
                <c:pt idx="15">
                  <c:v>100</c:v>
                </c:pt>
                <c:pt idx="16">
                  <c:v>125</c:v>
                </c:pt>
                <c:pt idx="17">
                  <c:v>150</c:v>
                </c:pt>
                <c:pt idx="18">
                  <c:v>66</c:v>
                </c:pt>
                <c:pt idx="19">
                  <c:v>137</c:v>
                </c:pt>
                <c:pt idx="20">
                  <c:v>100</c:v>
                </c:pt>
                <c:pt idx="21">
                  <c:v>126</c:v>
                </c:pt>
                <c:pt idx="22">
                  <c:v>80</c:v>
                </c:pt>
                <c:pt idx="23">
                  <c:v>150</c:v>
                </c:pt>
                <c:pt idx="24">
                  <c:v>40</c:v>
                </c:pt>
                <c:pt idx="25">
                  <c:v>120</c:v>
                </c:pt>
                <c:pt idx="26">
                  <c:v>40</c:v>
                </c:pt>
                <c:pt idx="27">
                  <c:v>86</c:v>
                </c:pt>
                <c:pt idx="28">
                  <c:v>50</c:v>
                </c:pt>
                <c:pt idx="29">
                  <c:v>70</c:v>
                </c:pt>
              </c:numCache>
            </c:numRef>
          </c:xVal>
          <c:yVal>
            <c:numRef>
              <c:f>Sheet1!$P$2:$P$31</c:f>
              <c:numCache>
                <c:formatCode>General</c:formatCode>
                <c:ptCount val="30"/>
                <c:pt idx="0">
                  <c:v>25</c:v>
                </c:pt>
                <c:pt idx="1">
                  <c:v>45</c:v>
                </c:pt>
                <c:pt idx="2">
                  <c:v>35</c:v>
                </c:pt>
                <c:pt idx="3">
                  <c:v>22</c:v>
                </c:pt>
                <c:pt idx="4">
                  <c:v>45</c:v>
                </c:pt>
                <c:pt idx="5">
                  <c:v>40</c:v>
                </c:pt>
                <c:pt idx="6">
                  <c:v>50</c:v>
                </c:pt>
                <c:pt idx="7">
                  <c:v>24</c:v>
                </c:pt>
                <c:pt idx="8">
                  <c:v>35</c:v>
                </c:pt>
                <c:pt idx="9">
                  <c:v>40</c:v>
                </c:pt>
                <c:pt idx="10">
                  <c:v>55</c:v>
                </c:pt>
                <c:pt idx="11">
                  <c:v>28</c:v>
                </c:pt>
                <c:pt idx="12">
                  <c:v>52</c:v>
                </c:pt>
                <c:pt idx="13">
                  <c:v>44</c:v>
                </c:pt>
                <c:pt idx="14">
                  <c:v>23</c:v>
                </c:pt>
                <c:pt idx="15">
                  <c:v>40</c:v>
                </c:pt>
                <c:pt idx="16">
                  <c:v>30</c:v>
                </c:pt>
                <c:pt idx="17">
                  <c:v>36</c:v>
                </c:pt>
                <c:pt idx="18">
                  <c:v>24</c:v>
                </c:pt>
                <c:pt idx="19">
                  <c:v>50</c:v>
                </c:pt>
                <c:pt idx="20">
                  <c:v>35</c:v>
                </c:pt>
                <c:pt idx="21">
                  <c:v>46</c:v>
                </c:pt>
                <c:pt idx="22">
                  <c:v>30</c:v>
                </c:pt>
                <c:pt idx="23">
                  <c:v>50</c:v>
                </c:pt>
                <c:pt idx="24">
                  <c:v>14</c:v>
                </c:pt>
                <c:pt idx="25">
                  <c:v>50</c:v>
                </c:pt>
                <c:pt idx="26">
                  <c:v>17</c:v>
                </c:pt>
                <c:pt idx="27">
                  <c:v>44</c:v>
                </c:pt>
                <c:pt idx="28">
                  <c:v>14</c:v>
                </c:pt>
                <c:pt idx="29">
                  <c:v>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4F-4CE1-96F6-BE719340F9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562640"/>
        <c:axId val="452560840"/>
      </c:scatterChart>
      <c:valAx>
        <c:axId val="45256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560840"/>
        <c:crosses val="autoZero"/>
        <c:crossBetween val="midCat"/>
      </c:valAx>
      <c:valAx>
        <c:axId val="45256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562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spends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/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day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and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staying</a:t>
            </a:r>
            <a:r>
              <a:rPr lang="es-E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1400" b="0" i="0" u="none" strike="noStrike" kern="1200" spc="0" baseline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 Rounded MT Bold" panose="020F0704030504030204" pitchFamily="34" charset="0"/>
              </a:rPr>
              <a:t>days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Sheet1!$L$2:$L$31</c:f>
              <c:numCache>
                <c:formatCode>General</c:formatCode>
                <c:ptCount val="30"/>
                <c:pt idx="0">
                  <c:v>75</c:v>
                </c:pt>
                <c:pt idx="1">
                  <c:v>170</c:v>
                </c:pt>
                <c:pt idx="2">
                  <c:v>150</c:v>
                </c:pt>
                <c:pt idx="3">
                  <c:v>110</c:v>
                </c:pt>
                <c:pt idx="4">
                  <c:v>100</c:v>
                </c:pt>
                <c:pt idx="5">
                  <c:v>194</c:v>
                </c:pt>
                <c:pt idx="6">
                  <c:v>116</c:v>
                </c:pt>
                <c:pt idx="7">
                  <c:v>80</c:v>
                </c:pt>
                <c:pt idx="8">
                  <c:v>180</c:v>
                </c:pt>
                <c:pt idx="9">
                  <c:v>144</c:v>
                </c:pt>
                <c:pt idx="10">
                  <c:v>113</c:v>
                </c:pt>
                <c:pt idx="11">
                  <c:v>60</c:v>
                </c:pt>
                <c:pt idx="12">
                  <c:v>160</c:v>
                </c:pt>
                <c:pt idx="13">
                  <c:v>85</c:v>
                </c:pt>
                <c:pt idx="14">
                  <c:v>67</c:v>
                </c:pt>
                <c:pt idx="15">
                  <c:v>100</c:v>
                </c:pt>
                <c:pt idx="16">
                  <c:v>125</c:v>
                </c:pt>
                <c:pt idx="17">
                  <c:v>150</c:v>
                </c:pt>
                <c:pt idx="18">
                  <c:v>66</c:v>
                </c:pt>
                <c:pt idx="19">
                  <c:v>137</c:v>
                </c:pt>
                <c:pt idx="20">
                  <c:v>100</c:v>
                </c:pt>
                <c:pt idx="21">
                  <c:v>126</c:v>
                </c:pt>
                <c:pt idx="22">
                  <c:v>80</c:v>
                </c:pt>
                <c:pt idx="23">
                  <c:v>150</c:v>
                </c:pt>
                <c:pt idx="24">
                  <c:v>40</c:v>
                </c:pt>
                <c:pt idx="25">
                  <c:v>120</c:v>
                </c:pt>
                <c:pt idx="26">
                  <c:v>40</c:v>
                </c:pt>
                <c:pt idx="27">
                  <c:v>86</c:v>
                </c:pt>
                <c:pt idx="28">
                  <c:v>50</c:v>
                </c:pt>
                <c:pt idx="29">
                  <c:v>70</c:v>
                </c:pt>
              </c:numCache>
            </c:numRef>
          </c:xVal>
          <c:yVal>
            <c:numRef>
              <c:f>Sheet1!$M$2:$M$31</c:f>
              <c:numCache>
                <c:formatCode>General</c:formatCode>
                <c:ptCount val="30"/>
                <c:pt idx="0">
                  <c:v>4</c:v>
                </c:pt>
                <c:pt idx="1">
                  <c:v>7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2</c:v>
                </c:pt>
                <c:pt idx="14">
                  <c:v>4</c:v>
                </c:pt>
                <c:pt idx="15">
                  <c:v>5</c:v>
                </c:pt>
                <c:pt idx="16">
                  <c:v>2</c:v>
                </c:pt>
                <c:pt idx="17">
                  <c:v>4</c:v>
                </c:pt>
                <c:pt idx="18">
                  <c:v>3</c:v>
                </c:pt>
                <c:pt idx="19">
                  <c:v>5</c:v>
                </c:pt>
                <c:pt idx="20">
                  <c:v>3</c:v>
                </c:pt>
                <c:pt idx="21">
                  <c:v>2</c:v>
                </c:pt>
                <c:pt idx="22">
                  <c:v>3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14-4550-9CBD-A9445326D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038664"/>
        <c:axId val="553040464"/>
      </c:scatterChart>
      <c:valAx>
        <c:axId val="553038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40464"/>
        <c:crosses val="autoZero"/>
        <c:crossBetween val="midCat"/>
      </c:valAx>
      <c:valAx>
        <c:axId val="55304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38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0,00">
          <cx:pt idx="0">82.599999999999994</cx:pt>
          <cx:pt idx="1">75.599999999999994</cx:pt>
          <cx:pt idx="2">75.599999999999994</cx:pt>
          <cx:pt idx="3">59.299999999999997</cx:pt>
          <cx:pt idx="4">52.399999999999999</cx:pt>
          <cx:pt idx="5">35.799999999999997</cx:pt>
          <cx:pt idx="6">35.600000000000001</cx:pt>
          <cx:pt idx="7">35</cx:pt>
          <cx:pt idx="8">32.600000000000001</cx:pt>
          <cx:pt idx="9">30</cx:pt>
          <cx:pt idx="10">28.199999999999999</cx:pt>
          <cx:pt idx="11">26.800000000000001</cx:pt>
          <cx:pt idx="12">26.600000000000001</cx:pt>
          <cx:pt idx="13">24.800000000000001</cx:pt>
          <cx:pt idx="14">24.600000000000001</cx:pt>
          <cx:pt idx="15">24</cx:pt>
          <cx:pt idx="16">20</cx:pt>
          <cx:pt idx="17">28</cx:pt>
          <cx:pt idx="18">27.5</cx:pt>
          <cx:pt idx="19">17.199999999999999</cx:pt>
          <cx:pt idx="20">15.800000000000001</cx:pt>
          <cx:pt idx="21">15.699999999999999</cx:pt>
          <cx:pt idx="22">15.300000000000001</cx:pt>
          <cx:pt idx="23">14.9</cx:pt>
          <cx:pt idx="24">14.6</cx:pt>
          <cx:pt idx="25">13.800000000000001</cx:pt>
          <cx:pt idx="26">13.300000000000001</cx:pt>
          <cx:pt idx="27">12.9</cx:pt>
          <cx:pt idx="28">12</cx:pt>
          <cx:pt idx="29">11.9</cx:pt>
        </cx:lvl>
      </cx:numDim>
    </cx:data>
  </cx:chartData>
  <cx:chart>
    <cx:title pos="t" align="ctr" overlay="0">
      <cx:tx>
        <cx:txData>
          <cx:v>No visitors (in million)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rPr>
            <a:t>No visitors (in million)</a:t>
          </a:r>
        </a:p>
      </cx:txPr>
    </cx:title>
    <cx:plotArea>
      <cx:plotAreaRegion>
        <cx:series layoutId="clusteredColumn" uniqueId="{1F2642B0-8BA8-4756-9504-BD5CC9F36F9A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36</cx:pt>
          <cx:pt idx="1">40</cx:pt>
          <cx:pt idx="2">29</cx:pt>
          <cx:pt idx="3">20</cx:pt>
          <cx:pt idx="4">30</cx:pt>
          <cx:pt idx="5">30</cx:pt>
          <cx:pt idx="6">44</cx:pt>
          <cx:pt idx="7">35</cx:pt>
          <cx:pt idx="8">27</cx:pt>
          <cx:pt idx="9">32</cx:pt>
          <cx:pt idx="10">31</cx:pt>
          <cx:pt idx="11">32</cx:pt>
          <cx:pt idx="12">25</cx:pt>
          <cx:pt idx="13">29</cx:pt>
          <cx:pt idx="14">21</cx:pt>
          <cx:pt idx="15">40</cx:pt>
          <cx:pt idx="16">40</cx:pt>
          <cx:pt idx="17">30</cx:pt>
          <cx:pt idx="18">39</cx:pt>
          <cx:pt idx="19">26</cx:pt>
          <cx:pt idx="20">40</cx:pt>
          <cx:pt idx="21">40</cx:pt>
          <cx:pt idx="22">40</cx:pt>
          <cx:pt idx="23">30</cx:pt>
          <cx:pt idx="24">30</cx:pt>
          <cx:pt idx="25">39</cx:pt>
          <cx:pt idx="26">40</cx:pt>
          <cx:pt idx="27">32</cx:pt>
          <cx:pt idx="28">28</cx:pt>
          <cx:pt idx="29">38</cx:pt>
        </cx:lvl>
      </cx:numDim>
    </cx:data>
  </cx:chartData>
  <cx:chart>
    <cx:title pos="t" align="ctr" overlay="0">
      <cx:tx>
        <cx:txData>
          <cx:v>average age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rPr>
            <a:t>average age</a:t>
          </a:r>
        </a:p>
      </cx:txPr>
    </cx:title>
    <cx:plotArea>
      <cx:plotAreaRegion>
        <cx:series layoutId="clusteredColumn" uniqueId="{74BA19F5-E8EC-46D2-90DF-1231E54D4241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75</cx:pt>
          <cx:pt idx="1">170</cx:pt>
          <cx:pt idx="2">150</cx:pt>
          <cx:pt idx="3">110</cx:pt>
          <cx:pt idx="4">100</cx:pt>
          <cx:pt idx="5">194</cx:pt>
          <cx:pt idx="6">116</cx:pt>
          <cx:pt idx="7">80</cx:pt>
          <cx:pt idx="8">180</cx:pt>
          <cx:pt idx="9">144</cx:pt>
          <cx:pt idx="10">113</cx:pt>
          <cx:pt idx="11">60</cx:pt>
          <cx:pt idx="12">160</cx:pt>
          <cx:pt idx="13">85</cx:pt>
          <cx:pt idx="14">67</cx:pt>
          <cx:pt idx="15">100</cx:pt>
          <cx:pt idx="16">125</cx:pt>
          <cx:pt idx="17">150</cx:pt>
          <cx:pt idx="18">66</cx:pt>
          <cx:pt idx="19">137</cx:pt>
          <cx:pt idx="20">100</cx:pt>
          <cx:pt idx="21">126</cx:pt>
          <cx:pt idx="22">80</cx:pt>
          <cx:pt idx="23">150</cx:pt>
          <cx:pt idx="24">40</cx:pt>
          <cx:pt idx="25">120</cx:pt>
          <cx:pt idx="26">40</cx:pt>
          <cx:pt idx="27">86</cx:pt>
          <cx:pt idx="28">50</cx:pt>
          <cx:pt idx="29">70</cx:pt>
        </cx:lvl>
      </cx:numDim>
    </cx:data>
  </cx:chartData>
  <cx:chart>
    <cx:title pos="t" align="ctr" overlay="0">
      <cx:tx>
        <cx:txData>
          <cx:v>Spends in a day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rPr>
            <a:t>Spends in a day</a:t>
          </a:r>
        </a:p>
      </cx:txPr>
    </cx:title>
    <cx:plotArea>
      <cx:plotAreaRegion>
        <cx:series layoutId="clusteredColumn" uniqueId="{85276F3E-52B2-4F7E-90F3-DAB0174FCA06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25</cx:pt>
          <cx:pt idx="1">45</cx:pt>
          <cx:pt idx="2">35</cx:pt>
          <cx:pt idx="3">22</cx:pt>
          <cx:pt idx="4">45</cx:pt>
          <cx:pt idx="5">40</cx:pt>
          <cx:pt idx="6">50</cx:pt>
          <cx:pt idx="7">24</cx:pt>
          <cx:pt idx="8">35</cx:pt>
          <cx:pt idx="9">40</cx:pt>
          <cx:pt idx="10">55</cx:pt>
          <cx:pt idx="11">28</cx:pt>
          <cx:pt idx="12">52</cx:pt>
          <cx:pt idx="13">44</cx:pt>
          <cx:pt idx="14">23</cx:pt>
          <cx:pt idx="15">40</cx:pt>
          <cx:pt idx="16">30</cx:pt>
          <cx:pt idx="17">36</cx:pt>
          <cx:pt idx="18">24</cx:pt>
          <cx:pt idx="19">50</cx:pt>
          <cx:pt idx="20">35</cx:pt>
          <cx:pt idx="21">46</cx:pt>
          <cx:pt idx="22">30</cx:pt>
          <cx:pt idx="23">50</cx:pt>
          <cx:pt idx="24">14</cx:pt>
          <cx:pt idx="25">50</cx:pt>
          <cx:pt idx="26">17</cx:pt>
          <cx:pt idx="27">44</cx:pt>
          <cx:pt idx="28">14</cx:pt>
          <cx:pt idx="29">22</cx:pt>
        </cx:lvl>
      </cx:numDim>
    </cx:data>
  </cx:chartData>
  <cx:chart>
    <cx:title pos="t" align="ctr" overlay="0">
      <cx:tx>
        <cx:txData>
          <cx:v>Hotel room price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rPr>
            <a:t>Hotel room price</a:t>
          </a:r>
        </a:p>
      </cx:txPr>
    </cx:title>
    <cx:plotArea>
      <cx:plotAreaRegion>
        <cx:series layoutId="clusteredColumn" uniqueId="{AF7B9B1F-5B34-4C2E-92EA-E81FA2E8DFA5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4</cx:pt>
          <cx:pt idx="1">7</cx:pt>
          <cx:pt idx="2">3</cx:pt>
          <cx:pt idx="3">7</cx:pt>
          <cx:pt idx="4">4</cx:pt>
          <cx:pt idx="5">6</cx:pt>
          <cx:pt idx="6">6</cx:pt>
          <cx:pt idx="7">7</cx:pt>
          <cx:pt idx="8">2</cx:pt>
          <cx:pt idx="9">2</cx:pt>
          <cx:pt idx="10">3</cx:pt>
          <cx:pt idx="11">3</cx:pt>
          <cx:pt idx="12">4</cx:pt>
          <cx:pt idx="13">2</cx:pt>
          <cx:pt idx="14">4</cx:pt>
          <cx:pt idx="15">5</cx:pt>
          <cx:pt idx="16">2</cx:pt>
          <cx:pt idx="17">4</cx:pt>
          <cx:pt idx="18">3</cx:pt>
          <cx:pt idx="19">5</cx:pt>
          <cx:pt idx="20">3</cx:pt>
          <cx:pt idx="21">2</cx:pt>
          <cx:pt idx="22">3</cx:pt>
          <cx:pt idx="23">5</cx:pt>
          <cx:pt idx="24">4</cx:pt>
          <cx:pt idx="25">3</cx:pt>
          <cx:pt idx="26">4</cx:pt>
          <cx:pt idx="27">4</cx:pt>
          <cx:pt idx="28">4</cx:pt>
          <cx:pt idx="29">3</cx:pt>
        </cx:lvl>
      </cx:numDim>
    </cx:data>
  </cx:chartData>
  <cx:chart>
    <cx:title pos="t" align="ctr" overlay="0">
      <cx:tx>
        <cx:txData>
          <cx:v>Staying days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rPr>
            <a:t>Staying days</a:t>
          </a:r>
        </a:p>
      </cx:txPr>
    </cx:title>
    <cx:plotArea>
      <cx:plotAreaRegion>
        <cx:series layoutId="clusteredColumn" uniqueId="{FC5583D4-C090-42FB-8B53-2F9776119502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96" r:id="rId3"/>
    <p:sldLayoutId id="2147483697" r:id="rId4"/>
    <p:sldLayoutId id="2147483698" r:id="rId5"/>
    <p:sldLayoutId id="214748369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visity.com/most-visited-countries-world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Exploring tourism trends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30 of the most visited places in the world</a:t>
            </a:r>
            <a:endParaRPr dirty="0"/>
          </a:p>
        </p:txBody>
      </p:sp>
      <p:pic>
        <p:nvPicPr>
          <p:cNvPr id="1032" name="Picture 8" descr="Transparent Building Clipart Png - Building Black And White Png, Png  Download - kindpng">
            <a:extLst>
              <a:ext uri="{FF2B5EF4-FFF2-40B4-BE49-F238E27FC236}">
                <a16:creationId xmlns:a16="http://schemas.microsoft.com/office/drawing/2014/main" id="{6C735DD1-3CAC-CA42-FBC0-5E851B6D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7674" y1="38404" x2="47558" y2="11970"/>
                        <a14:foregroundMark x1="8488" y1="92269" x2="8488" y2="92269"/>
                        <a14:foregroundMark x1="36279" y1="90025" x2="36628" y2="97007"/>
                        <a14:backgroundMark x1="36628" y1="87282" x2="36628" y2="99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536" y="3304521"/>
            <a:ext cx="3671827" cy="17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/>
      <p:bldP spid="48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DEFB51-D99E-CA15-310A-B7C1DB2F0CE7}"/>
              </a:ext>
            </a:extLst>
          </p:cNvPr>
          <p:cNvSpPr txBox="1"/>
          <p:nvPr/>
        </p:nvSpPr>
        <p:spPr>
          <a:xfrm>
            <a:off x="981520" y="824575"/>
            <a:ext cx="718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There’s one group which have a positive relation, the other ones don’t have any.</a:t>
            </a:r>
          </a:p>
          <a:p>
            <a:endParaRPr lang="es-ES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2782FA-8A9C-9400-5E1C-CE6E9BC14D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686327"/>
              </p:ext>
            </p:extLst>
          </p:nvPr>
        </p:nvGraphicFramePr>
        <p:xfrm>
          <a:off x="2286000" y="13477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F8189F-9527-A5F4-7E78-34C1267A8249}"/>
              </a:ext>
            </a:extLst>
          </p:cNvPr>
          <p:cNvCxnSpPr/>
          <p:nvPr/>
        </p:nvCxnSpPr>
        <p:spPr>
          <a:xfrm flipV="1">
            <a:off x="3244241" y="2135688"/>
            <a:ext cx="2041743" cy="120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1229CC-2654-8661-5D83-082FABBFA4FC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A8F679-790C-F9CA-2305-41F2AECD97A6}"/>
              </a:ext>
            </a:extLst>
          </p:cNvPr>
          <p:cNvSpPr txBox="1"/>
          <p:nvPr/>
        </p:nvSpPr>
        <p:spPr>
          <a:xfrm>
            <a:off x="591671" y="539751"/>
            <a:ext cx="459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Rounded MT Bold" panose="020F0704030504030204" pitchFamily="34" charset="0"/>
              </a:rPr>
              <a:t>We</a:t>
            </a:r>
            <a:r>
              <a:rPr lang="es-ES" dirty="0">
                <a:latin typeface="Arial Rounded MT Bold" panose="020F0704030504030204" pitchFamily="34" charset="0"/>
              </a:rPr>
              <a:t> can </a:t>
            </a:r>
            <a:r>
              <a:rPr lang="es-ES" dirty="0" err="1">
                <a:latin typeface="Arial Rounded MT Bold" panose="020F0704030504030204" pitchFamily="34" charset="0"/>
              </a:rPr>
              <a:t>group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the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statistical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units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into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classes</a:t>
            </a:r>
            <a:r>
              <a:rPr lang="es-ES" dirty="0">
                <a:latin typeface="Arial Rounded MT Bold" panose="020F0704030504030204" pitchFamily="34" charset="0"/>
              </a:rPr>
              <a:t>: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99F01889-C9ED-C6F0-2708-03E9B8F043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03421611"/>
                  </p:ext>
                </p:extLst>
              </p:nvPr>
            </p:nvGraphicFramePr>
            <p:xfrm>
              <a:off x="1524000" y="847528"/>
              <a:ext cx="6096000" cy="375622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99F01889-C9ED-C6F0-2708-03E9B8F043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47528"/>
                <a:ext cx="6096000" cy="375622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7BD5641-0B15-8F6E-7CE1-035FC7021E78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A8F679-790C-F9CA-2305-41F2AECD97A6}"/>
              </a:ext>
            </a:extLst>
          </p:cNvPr>
          <p:cNvSpPr txBox="1"/>
          <p:nvPr/>
        </p:nvSpPr>
        <p:spPr>
          <a:xfrm>
            <a:off x="591671" y="539751"/>
            <a:ext cx="459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Rounded MT Bold" panose="020F0704030504030204" pitchFamily="34" charset="0"/>
              </a:rPr>
              <a:t>We</a:t>
            </a:r>
            <a:r>
              <a:rPr lang="es-ES" dirty="0">
                <a:latin typeface="Arial Rounded MT Bold" panose="020F0704030504030204" pitchFamily="34" charset="0"/>
              </a:rPr>
              <a:t> can </a:t>
            </a:r>
            <a:r>
              <a:rPr lang="es-ES" dirty="0" err="1">
                <a:latin typeface="Arial Rounded MT Bold" panose="020F0704030504030204" pitchFamily="34" charset="0"/>
              </a:rPr>
              <a:t>group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the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statistical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units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into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classes</a:t>
            </a:r>
            <a:r>
              <a:rPr lang="es-ES" dirty="0">
                <a:latin typeface="Arial Rounded MT Bold" panose="020F0704030504030204" pitchFamily="34" charset="0"/>
              </a:rPr>
              <a:t>: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E11330EA-380B-6504-B13B-49DAB0B9F50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09055242"/>
                  </p:ext>
                </p:extLst>
              </p:nvPr>
            </p:nvGraphicFramePr>
            <p:xfrm>
              <a:off x="1524000" y="867334"/>
              <a:ext cx="5844988" cy="373641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E11330EA-380B-6504-B13B-49DAB0B9F5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67334"/>
                <a:ext cx="5844988" cy="373641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C0EB2DC-3D27-A458-5CC9-6C69F9B7A2C3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4A5D5-33B7-88CD-FE87-000D333C6591}"/>
              </a:ext>
            </a:extLst>
          </p:cNvPr>
          <p:cNvSpPr txBox="1"/>
          <p:nvPr/>
        </p:nvSpPr>
        <p:spPr>
          <a:xfrm>
            <a:off x="1941340" y="4517328"/>
            <a:ext cx="542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Young </a:t>
            </a:r>
            <a:r>
              <a:rPr lang="es-ES" dirty="0" err="1"/>
              <a:t>adults</a:t>
            </a:r>
            <a:r>
              <a:rPr lang="es-ES" dirty="0"/>
              <a:t>                          </a:t>
            </a:r>
            <a:r>
              <a:rPr lang="es-ES" dirty="0" err="1"/>
              <a:t>Adults</a:t>
            </a:r>
            <a:r>
              <a:rPr lang="es-ES" dirty="0"/>
              <a:t>                           </a:t>
            </a:r>
            <a:r>
              <a:rPr lang="es-ES" dirty="0" err="1"/>
              <a:t>Middle</a:t>
            </a:r>
            <a:r>
              <a:rPr lang="es-ES" dirty="0"/>
              <a:t> </a:t>
            </a:r>
            <a:r>
              <a:rPr lang="es-ES" dirty="0" err="1"/>
              <a:t>aged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87645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A8F679-790C-F9CA-2305-41F2AECD97A6}"/>
              </a:ext>
            </a:extLst>
          </p:cNvPr>
          <p:cNvSpPr txBox="1"/>
          <p:nvPr/>
        </p:nvSpPr>
        <p:spPr>
          <a:xfrm>
            <a:off x="591671" y="539751"/>
            <a:ext cx="4597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Rounded MT Bold" panose="020F0704030504030204" pitchFamily="34" charset="0"/>
              </a:rPr>
              <a:t>We</a:t>
            </a:r>
            <a:r>
              <a:rPr lang="es-ES" dirty="0">
                <a:latin typeface="Arial Rounded MT Bold" panose="020F0704030504030204" pitchFamily="34" charset="0"/>
              </a:rPr>
              <a:t> can </a:t>
            </a:r>
            <a:r>
              <a:rPr lang="es-ES" dirty="0" err="1">
                <a:latin typeface="Arial Rounded MT Bold" panose="020F0704030504030204" pitchFamily="34" charset="0"/>
              </a:rPr>
              <a:t>group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the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statistical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units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into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classes</a:t>
            </a:r>
            <a:r>
              <a:rPr lang="es-ES" dirty="0">
                <a:latin typeface="Arial Rounded MT Bold" panose="020F0704030504030204" pitchFamily="34" charset="0"/>
              </a:rPr>
              <a:t>:</a:t>
            </a:r>
            <a:endParaRPr lang="en-US" dirty="0">
              <a:latin typeface="Arial Rounded MT Bold" panose="020F0704030504030204" pitchFamily="34" charset="0"/>
            </a:endParaRPr>
          </a:p>
          <a:p>
            <a:endParaRPr lang="es-ES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01E909AD-C4D6-10D3-ACDC-92D4C19A58F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30547976"/>
                  </p:ext>
                </p:extLst>
              </p:nvPr>
            </p:nvGraphicFramePr>
            <p:xfrm>
              <a:off x="1524000" y="941294"/>
              <a:ext cx="6096000" cy="36624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01E909AD-C4D6-10D3-ACDC-92D4C19A58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941294"/>
                <a:ext cx="6096000" cy="366245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C6F892E-1A7E-D08B-B9D6-E9EDB9D35CBE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68D93-8EA0-387D-C55F-40DCB820C98C}"/>
              </a:ext>
            </a:extLst>
          </p:cNvPr>
          <p:cNvSpPr txBox="1"/>
          <p:nvPr/>
        </p:nvSpPr>
        <p:spPr>
          <a:xfrm>
            <a:off x="1941340" y="4517328"/>
            <a:ext cx="542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‘</a:t>
            </a:r>
            <a:r>
              <a:rPr lang="es-ES" dirty="0" err="1"/>
              <a:t>money</a:t>
            </a:r>
            <a:r>
              <a:rPr lang="es-ES" dirty="0"/>
              <a:t>’ </a:t>
            </a:r>
            <a:r>
              <a:rPr lang="es-ES" dirty="0" err="1"/>
              <a:t>saver</a:t>
            </a:r>
            <a:r>
              <a:rPr lang="es-ES" dirty="0"/>
              <a:t>                     </a:t>
            </a:r>
            <a:r>
              <a:rPr lang="es-ES" dirty="0" err="1"/>
              <a:t>indiferent</a:t>
            </a:r>
            <a:r>
              <a:rPr lang="es-ES" dirty="0"/>
              <a:t>                            compulsive   </a:t>
            </a:r>
          </a:p>
        </p:txBody>
      </p:sp>
    </p:spTree>
    <p:extLst>
      <p:ext uri="{BB962C8B-B14F-4D97-AF65-F5344CB8AC3E}">
        <p14:creationId xmlns:p14="http://schemas.microsoft.com/office/powerpoint/2010/main" val="3542175950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A8F679-790C-F9CA-2305-41F2AECD97A6}"/>
              </a:ext>
            </a:extLst>
          </p:cNvPr>
          <p:cNvSpPr txBox="1"/>
          <p:nvPr/>
        </p:nvSpPr>
        <p:spPr>
          <a:xfrm>
            <a:off x="591671" y="539751"/>
            <a:ext cx="459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Rounded MT Bold" panose="020F0704030504030204" pitchFamily="34" charset="0"/>
              </a:rPr>
              <a:t>We</a:t>
            </a:r>
            <a:r>
              <a:rPr lang="es-ES" dirty="0">
                <a:latin typeface="Arial Rounded MT Bold" panose="020F0704030504030204" pitchFamily="34" charset="0"/>
              </a:rPr>
              <a:t> can </a:t>
            </a:r>
            <a:r>
              <a:rPr lang="es-ES" dirty="0" err="1">
                <a:latin typeface="Arial Rounded MT Bold" panose="020F0704030504030204" pitchFamily="34" charset="0"/>
              </a:rPr>
              <a:t>group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the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statistical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units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into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classes</a:t>
            </a:r>
            <a:r>
              <a:rPr lang="es-ES" dirty="0">
                <a:latin typeface="Arial Rounded MT Bold" panose="020F0704030504030204" pitchFamily="34" charset="0"/>
              </a:rPr>
              <a:t>: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575860D0-E32A-B950-810A-C4375ACE4B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00516913"/>
                  </p:ext>
                </p:extLst>
              </p:nvPr>
            </p:nvGraphicFramePr>
            <p:xfrm>
              <a:off x="1524000" y="880782"/>
              <a:ext cx="6096000" cy="372296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575860D0-E32A-B950-810A-C4375ACE4B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80782"/>
                <a:ext cx="6096000" cy="372296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6F89EA-213A-1253-05C9-CF811AE658EA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7EECD-910E-FBDB-07A0-7A4D9D49FD6A}"/>
              </a:ext>
            </a:extLst>
          </p:cNvPr>
          <p:cNvSpPr txBox="1"/>
          <p:nvPr/>
        </p:nvSpPr>
        <p:spPr>
          <a:xfrm>
            <a:off x="1941340" y="4517328"/>
            <a:ext cx="542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      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                     </a:t>
            </a:r>
            <a:r>
              <a:rPr lang="es-ES" dirty="0" err="1"/>
              <a:t>moderated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                 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cost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54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A8F679-790C-F9CA-2305-41F2AECD97A6}"/>
              </a:ext>
            </a:extLst>
          </p:cNvPr>
          <p:cNvSpPr txBox="1"/>
          <p:nvPr/>
        </p:nvSpPr>
        <p:spPr>
          <a:xfrm>
            <a:off x="591671" y="539751"/>
            <a:ext cx="459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Rounded MT Bold" panose="020F0704030504030204" pitchFamily="34" charset="0"/>
              </a:rPr>
              <a:t>We</a:t>
            </a:r>
            <a:r>
              <a:rPr lang="es-ES" dirty="0">
                <a:latin typeface="Arial Rounded MT Bold" panose="020F0704030504030204" pitchFamily="34" charset="0"/>
              </a:rPr>
              <a:t> can </a:t>
            </a:r>
            <a:r>
              <a:rPr lang="es-ES" dirty="0" err="1">
                <a:latin typeface="Arial Rounded MT Bold" panose="020F0704030504030204" pitchFamily="34" charset="0"/>
              </a:rPr>
              <a:t>group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the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statistical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units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into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classes</a:t>
            </a:r>
            <a:r>
              <a:rPr lang="es-ES" dirty="0">
                <a:latin typeface="Arial Rounded MT Bold" panose="020F0704030504030204" pitchFamily="34" charset="0"/>
              </a:rPr>
              <a:t>: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6E49C18-7FFD-B31F-19BD-70FF1F81B8D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9722239"/>
                  </p:ext>
                </p:extLst>
              </p:nvPr>
            </p:nvGraphicFramePr>
            <p:xfrm>
              <a:off x="1524000" y="847528"/>
              <a:ext cx="6096000" cy="375622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6E49C18-7FFD-B31F-19BD-70FF1F81B8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847528"/>
                <a:ext cx="6096000" cy="375622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A4AC1CD-B291-F21E-220A-E4084215C380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B4D1F-528A-74A8-EC32-1E716E65C931}"/>
              </a:ext>
            </a:extLst>
          </p:cNvPr>
          <p:cNvSpPr txBox="1"/>
          <p:nvPr/>
        </p:nvSpPr>
        <p:spPr>
          <a:xfrm>
            <a:off x="1941340" y="4517328"/>
            <a:ext cx="5427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(</a:t>
            </a:r>
            <a:r>
              <a:rPr lang="es-ES" dirty="0" err="1"/>
              <a:t>person</a:t>
            </a:r>
            <a:r>
              <a:rPr lang="es-ES" dirty="0"/>
              <a:t>)in a </a:t>
            </a:r>
            <a:r>
              <a:rPr lang="es-ES" dirty="0" err="1"/>
              <a:t>hurry</a:t>
            </a:r>
            <a:r>
              <a:rPr lang="es-ES" dirty="0"/>
              <a:t>               </a:t>
            </a:r>
            <a:r>
              <a:rPr lang="es-ES" dirty="0" err="1"/>
              <a:t>moderated</a:t>
            </a:r>
            <a:r>
              <a:rPr lang="es-ES" dirty="0"/>
              <a:t>                   </a:t>
            </a:r>
            <a:r>
              <a:rPr lang="es-ES" dirty="0" err="1"/>
              <a:t>takes</a:t>
            </a:r>
            <a:r>
              <a:rPr lang="es-ES" dirty="0"/>
              <a:t> </a:t>
            </a:r>
            <a:r>
              <a:rPr lang="es-ES" dirty="0" err="1"/>
              <a:t>his</a:t>
            </a:r>
            <a:r>
              <a:rPr lang="es-ES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12350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9E74B8-CF85-B604-BD11-CE1F0D5DE2CA}"/>
              </a:ext>
            </a:extLst>
          </p:cNvPr>
          <p:cNvSpPr txBox="1"/>
          <p:nvPr/>
        </p:nvSpPr>
        <p:spPr>
          <a:xfrm>
            <a:off x="2528595" y="422794"/>
            <a:ext cx="408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rgbClr val="987D59"/>
                </a:solidFill>
                <a:latin typeface="Arial Rounded MT Bold" panose="020F0704030504030204" pitchFamily="34" charset="0"/>
              </a:rPr>
              <a:t>Box </a:t>
            </a:r>
            <a:r>
              <a:rPr lang="es-ES" sz="2000" dirty="0" err="1">
                <a:solidFill>
                  <a:srgbClr val="987D59"/>
                </a:solidFill>
                <a:latin typeface="Arial Rounded MT Bold" panose="020F0704030504030204" pitchFamily="34" charset="0"/>
              </a:rPr>
              <a:t>plot</a:t>
            </a:r>
            <a:endParaRPr lang="es-ES" sz="2000" dirty="0">
              <a:solidFill>
                <a:srgbClr val="987D59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6D2A3B3-5253-38C6-C7E7-DB695157141B}"/>
              </a:ext>
            </a:extLst>
          </p:cNvPr>
          <p:cNvGrpSpPr/>
          <p:nvPr/>
        </p:nvGrpSpPr>
        <p:grpSpPr>
          <a:xfrm>
            <a:off x="3597294" y="871678"/>
            <a:ext cx="2163153" cy="3041268"/>
            <a:chOff x="3658369" y="1096245"/>
            <a:chExt cx="2211019" cy="312725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7ED5517-430F-88B2-DD25-130A5E66D401}"/>
                </a:ext>
              </a:extLst>
            </p:cNvPr>
            <p:cNvGrpSpPr/>
            <p:nvPr/>
          </p:nvGrpSpPr>
          <p:grpSpPr>
            <a:xfrm>
              <a:off x="4019138" y="1337047"/>
              <a:ext cx="1133798" cy="2676389"/>
              <a:chOff x="2348630" y="1140335"/>
              <a:chExt cx="1409178" cy="2961471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F86DBBA-457E-B9E7-4AB8-869CDFFAEFF7}"/>
                  </a:ext>
                </a:extLst>
              </p:cNvPr>
              <p:cNvGrpSpPr/>
              <p:nvPr/>
            </p:nvGrpSpPr>
            <p:grpSpPr>
              <a:xfrm>
                <a:off x="2818358" y="1753643"/>
                <a:ext cx="657616" cy="1734855"/>
                <a:chOff x="3576181" y="1033397"/>
                <a:chExt cx="1196235" cy="2538608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953C240F-7C0F-E4E0-E2B1-C1CB2D585EA3}"/>
                    </a:ext>
                  </a:extLst>
                </p:cNvPr>
                <p:cNvSpPr/>
                <p:nvPr/>
              </p:nvSpPr>
              <p:spPr>
                <a:xfrm>
                  <a:off x="3576181" y="1778696"/>
                  <a:ext cx="1196235" cy="102713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3717CB3-9475-288A-237E-FB9F5571EC5E}"/>
                    </a:ext>
                  </a:extLst>
                </p:cNvPr>
                <p:cNvCxnSpPr>
                  <a:stCxn id="102" idx="1"/>
                  <a:endCxn id="102" idx="3"/>
                </p:cNvCxnSpPr>
                <p:nvPr/>
              </p:nvCxnSpPr>
              <p:spPr>
                <a:xfrm>
                  <a:off x="3576181" y="2292263"/>
                  <a:ext cx="1196235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6385E93-12FB-6851-55E1-966E54AAF010}"/>
                    </a:ext>
                  </a:extLst>
                </p:cNvPr>
                <p:cNvCxnSpPr>
                  <a:stCxn id="102" idx="0"/>
                </p:cNvCxnSpPr>
                <p:nvPr/>
              </p:nvCxnSpPr>
              <p:spPr>
                <a:xfrm flipV="1">
                  <a:off x="4174299" y="1096027"/>
                  <a:ext cx="3131" cy="682669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11BFD82-1DEB-5385-069D-02B230A30AFC}"/>
                    </a:ext>
                  </a:extLst>
                </p:cNvPr>
                <p:cNvCxnSpPr/>
                <p:nvPr/>
              </p:nvCxnSpPr>
              <p:spPr>
                <a:xfrm flipV="1">
                  <a:off x="4171167" y="2805830"/>
                  <a:ext cx="3131" cy="682669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9D34E78-0E2D-4857-880D-863F5CBB6638}"/>
                    </a:ext>
                  </a:extLst>
                </p:cNvPr>
                <p:cNvSpPr/>
                <p:nvPr/>
              </p:nvSpPr>
              <p:spPr>
                <a:xfrm>
                  <a:off x="4039644" y="1033397"/>
                  <a:ext cx="281835" cy="62630"/>
                </a:xfrm>
                <a:prstGeom prst="rect">
                  <a:avLst/>
                </a:prstGeom>
                <a:solidFill>
                  <a:srgbClr val="987D59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7222BF0-E5E5-0ADB-F2C1-653DEF0D8122}"/>
                    </a:ext>
                  </a:extLst>
                </p:cNvPr>
                <p:cNvSpPr/>
                <p:nvPr/>
              </p:nvSpPr>
              <p:spPr>
                <a:xfrm>
                  <a:off x="4051126" y="3509375"/>
                  <a:ext cx="281835" cy="62630"/>
                </a:xfrm>
                <a:prstGeom prst="rect">
                  <a:avLst/>
                </a:prstGeom>
                <a:solidFill>
                  <a:srgbClr val="987D59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1" name="Multiplication Sign 90">
                <a:extLst>
                  <a:ext uri="{FF2B5EF4-FFF2-40B4-BE49-F238E27FC236}">
                    <a16:creationId xmlns:a16="http://schemas.microsoft.com/office/drawing/2014/main" id="{FE7D0CC1-DEB0-EE9D-B72F-066BA92CB5B7}"/>
                  </a:ext>
                </a:extLst>
              </p:cNvPr>
              <p:cNvSpPr/>
              <p:nvPr/>
            </p:nvSpPr>
            <p:spPr>
              <a:xfrm>
                <a:off x="3073141" y="1140335"/>
                <a:ext cx="154935" cy="132514"/>
              </a:xfrm>
              <a:prstGeom prst="mathMultiply">
                <a:avLst/>
              </a:prstGeom>
              <a:solidFill>
                <a:srgbClr val="987D5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Multiplication Sign 91">
                <a:extLst>
                  <a:ext uri="{FF2B5EF4-FFF2-40B4-BE49-F238E27FC236}">
                    <a16:creationId xmlns:a16="http://schemas.microsoft.com/office/drawing/2014/main" id="{A0DA6E7E-2DFF-BE30-E7F8-2605C5A4091C}"/>
                  </a:ext>
                </a:extLst>
              </p:cNvPr>
              <p:cNvSpPr/>
              <p:nvPr/>
            </p:nvSpPr>
            <p:spPr>
              <a:xfrm>
                <a:off x="3073141" y="3969292"/>
                <a:ext cx="154935" cy="132514"/>
              </a:xfrm>
              <a:prstGeom prst="mathMultiply">
                <a:avLst/>
              </a:prstGeom>
              <a:solidFill>
                <a:srgbClr val="987D5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406ABBA-8848-CBD1-FD03-F9F1B1BB7F17}"/>
                  </a:ext>
                </a:extLst>
              </p:cNvPr>
              <p:cNvCxnSpPr/>
              <p:nvPr/>
            </p:nvCxnSpPr>
            <p:spPr>
              <a:xfrm>
                <a:off x="2528595" y="4035549"/>
                <a:ext cx="458863" cy="0"/>
              </a:xfrm>
              <a:prstGeom prst="straightConnector1">
                <a:avLst/>
              </a:prstGeom>
              <a:ln>
                <a:solidFill>
                  <a:srgbClr val="987D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9CD076B5-7207-DF4F-C95B-23EDCE6BE335}"/>
                  </a:ext>
                </a:extLst>
              </p:cNvPr>
              <p:cNvCxnSpPr/>
              <p:nvPr/>
            </p:nvCxnSpPr>
            <p:spPr>
              <a:xfrm flipH="1">
                <a:off x="3557392" y="2262972"/>
                <a:ext cx="200416" cy="0"/>
              </a:xfrm>
              <a:prstGeom prst="straightConnector1">
                <a:avLst/>
              </a:prstGeom>
              <a:ln>
                <a:solidFill>
                  <a:srgbClr val="987D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4B424E6-4FC1-D238-7CD8-074D00201A8F}"/>
                  </a:ext>
                </a:extLst>
              </p:cNvPr>
              <p:cNvCxnSpPr/>
              <p:nvPr/>
            </p:nvCxnSpPr>
            <p:spPr>
              <a:xfrm flipH="1">
                <a:off x="3557392" y="2613937"/>
                <a:ext cx="200416" cy="0"/>
              </a:xfrm>
              <a:prstGeom prst="straightConnector1">
                <a:avLst/>
              </a:prstGeom>
              <a:ln>
                <a:solidFill>
                  <a:srgbClr val="987D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02375A6-D245-5A0E-0853-E3837AFF8205}"/>
                  </a:ext>
                </a:extLst>
              </p:cNvPr>
              <p:cNvCxnSpPr/>
              <p:nvPr/>
            </p:nvCxnSpPr>
            <p:spPr>
              <a:xfrm flipH="1">
                <a:off x="3557392" y="2962752"/>
                <a:ext cx="200416" cy="0"/>
              </a:xfrm>
              <a:prstGeom prst="straightConnector1">
                <a:avLst/>
              </a:prstGeom>
              <a:ln>
                <a:solidFill>
                  <a:srgbClr val="987D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7E8CBB4-F3EA-0125-AF21-E726A1026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260" y="2262972"/>
                <a:ext cx="0" cy="699780"/>
              </a:xfrm>
              <a:prstGeom prst="straightConnector1">
                <a:avLst/>
              </a:prstGeom>
              <a:ln>
                <a:solidFill>
                  <a:srgbClr val="987D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FCDEFC2-9DBF-CAF9-586A-BB7196AC8F03}"/>
                  </a:ext>
                </a:extLst>
              </p:cNvPr>
              <p:cNvCxnSpPr/>
              <p:nvPr/>
            </p:nvCxnSpPr>
            <p:spPr>
              <a:xfrm>
                <a:off x="2348630" y="2262972"/>
                <a:ext cx="125260" cy="0"/>
              </a:xfrm>
              <a:prstGeom prst="line">
                <a:avLst/>
              </a:prstGeom>
              <a:ln>
                <a:solidFill>
                  <a:srgbClr val="987D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DA757F1-3398-E263-4EAC-4F4C931B133B}"/>
                  </a:ext>
                </a:extLst>
              </p:cNvPr>
              <p:cNvCxnSpPr/>
              <p:nvPr/>
            </p:nvCxnSpPr>
            <p:spPr>
              <a:xfrm>
                <a:off x="2348630" y="2966864"/>
                <a:ext cx="125260" cy="0"/>
              </a:xfrm>
              <a:prstGeom prst="line">
                <a:avLst/>
              </a:prstGeom>
              <a:ln>
                <a:solidFill>
                  <a:srgbClr val="987D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8A389F-CB3A-05AB-219D-3A7461625086}"/>
                  </a:ext>
                </a:extLst>
              </p:cNvPr>
              <p:cNvSpPr txBox="1"/>
              <p:nvPr/>
            </p:nvSpPr>
            <p:spPr>
              <a:xfrm>
                <a:off x="2775928" y="1258582"/>
                <a:ext cx="739034" cy="33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 _ _ _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A9EA1FF-BD55-8F59-4454-9317C5398FE7}"/>
                  </a:ext>
                </a:extLst>
              </p:cNvPr>
              <p:cNvSpPr txBox="1"/>
              <p:nvPr/>
            </p:nvSpPr>
            <p:spPr>
              <a:xfrm>
                <a:off x="2789092" y="3500935"/>
                <a:ext cx="739034" cy="33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 _ _ _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0065701-89F6-27D1-4E66-2AF0A7FD20D6}"/>
                </a:ext>
              </a:extLst>
            </p:cNvPr>
            <p:cNvSpPr txBox="1"/>
            <p:nvPr/>
          </p:nvSpPr>
          <p:spPr>
            <a:xfrm rot="16200000">
              <a:off x="3493019" y="2344658"/>
              <a:ext cx="977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IQR</a:t>
              </a:r>
            </a:p>
            <a:p>
              <a:pPr algn="ctr"/>
              <a:r>
                <a:rPr lang="es-ES" sz="12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71,75</a:t>
              </a:r>
            </a:p>
            <a:p>
              <a:pPr algn="ctr"/>
              <a:endParaRPr lang="es-ES" sz="1200" dirty="0">
                <a:solidFill>
                  <a:srgbClr val="987D59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4C084AE-B8FD-8161-46F2-F6B687996030}"/>
                </a:ext>
              </a:extLst>
            </p:cNvPr>
            <p:cNvSpPr txBox="1"/>
            <p:nvPr/>
          </p:nvSpPr>
          <p:spPr>
            <a:xfrm>
              <a:off x="4840689" y="2116372"/>
              <a:ext cx="977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Q1=73,75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DC8025A-7F8C-9887-E19D-9250369E42D4}"/>
                </a:ext>
              </a:extLst>
            </p:cNvPr>
            <p:cNvSpPr txBox="1"/>
            <p:nvPr/>
          </p:nvSpPr>
          <p:spPr>
            <a:xfrm>
              <a:off x="4810417" y="2438067"/>
              <a:ext cx="977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Q2=105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A3A5303-DD50-1EA7-0D57-65E4EE4371F1}"/>
                </a:ext>
              </a:extLst>
            </p:cNvPr>
            <p:cNvSpPr txBox="1"/>
            <p:nvPr/>
          </p:nvSpPr>
          <p:spPr>
            <a:xfrm>
              <a:off x="4892356" y="2757857"/>
              <a:ext cx="977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Q3=145,5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5B97B45-13F2-B349-1705-6F4178F6F61D}"/>
                </a:ext>
              </a:extLst>
            </p:cNvPr>
            <p:cNvSpPr txBox="1"/>
            <p:nvPr/>
          </p:nvSpPr>
          <p:spPr>
            <a:xfrm>
              <a:off x="4224796" y="3961892"/>
              <a:ext cx="977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min=40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8BE145C-6DB9-E909-C419-83567A9E11A1}"/>
                </a:ext>
              </a:extLst>
            </p:cNvPr>
            <p:cNvSpPr txBox="1"/>
            <p:nvPr/>
          </p:nvSpPr>
          <p:spPr>
            <a:xfrm>
              <a:off x="4175904" y="1096245"/>
              <a:ext cx="977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max</a:t>
              </a:r>
              <a:r>
                <a:rPr lang="es-ES" sz="11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=194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19388ED-13ED-EC76-00EB-77681FC73478}"/>
              </a:ext>
            </a:extLst>
          </p:cNvPr>
          <p:cNvGrpSpPr/>
          <p:nvPr/>
        </p:nvGrpSpPr>
        <p:grpSpPr>
          <a:xfrm>
            <a:off x="-41938" y="983290"/>
            <a:ext cx="2156445" cy="2911091"/>
            <a:chOff x="7917" y="1116669"/>
            <a:chExt cx="2308372" cy="314016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EFE6D1A-03B2-6D90-995A-3F51E26A6FED}"/>
                </a:ext>
              </a:extLst>
            </p:cNvPr>
            <p:cNvGrpSpPr/>
            <p:nvPr/>
          </p:nvGrpSpPr>
          <p:grpSpPr>
            <a:xfrm>
              <a:off x="388114" y="1344466"/>
              <a:ext cx="1133798" cy="2676389"/>
              <a:chOff x="2348630" y="1140335"/>
              <a:chExt cx="1409178" cy="296147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6A453DD6-403C-99DE-1CE7-DB688F1F5362}"/>
                  </a:ext>
                </a:extLst>
              </p:cNvPr>
              <p:cNvGrpSpPr/>
              <p:nvPr/>
            </p:nvGrpSpPr>
            <p:grpSpPr>
              <a:xfrm>
                <a:off x="2818358" y="1753643"/>
                <a:ext cx="657616" cy="1734855"/>
                <a:chOff x="3576181" y="1033397"/>
                <a:chExt cx="1196235" cy="2538608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25FEC8E1-573E-C156-99DF-71F3F183370F}"/>
                    </a:ext>
                  </a:extLst>
                </p:cNvPr>
                <p:cNvSpPr/>
                <p:nvPr/>
              </p:nvSpPr>
              <p:spPr>
                <a:xfrm>
                  <a:off x="3576181" y="1778696"/>
                  <a:ext cx="1196235" cy="102713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EB4AF72-EE14-3C34-B842-69FE870AB339}"/>
                    </a:ext>
                  </a:extLst>
                </p:cNvPr>
                <p:cNvCxnSpPr>
                  <a:stCxn id="140" idx="1"/>
                  <a:endCxn id="140" idx="3"/>
                </p:cNvCxnSpPr>
                <p:nvPr/>
              </p:nvCxnSpPr>
              <p:spPr>
                <a:xfrm>
                  <a:off x="3576181" y="2292263"/>
                  <a:ext cx="1196235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52D9EAB-F36B-CD02-331A-04A5EB3C6C5D}"/>
                    </a:ext>
                  </a:extLst>
                </p:cNvPr>
                <p:cNvCxnSpPr>
                  <a:stCxn id="140" idx="0"/>
                </p:cNvCxnSpPr>
                <p:nvPr/>
              </p:nvCxnSpPr>
              <p:spPr>
                <a:xfrm flipV="1">
                  <a:off x="4174299" y="1096027"/>
                  <a:ext cx="3131" cy="682669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7D6E9385-DCB7-A7B5-118F-941226D3B061}"/>
                    </a:ext>
                  </a:extLst>
                </p:cNvPr>
                <p:cNvCxnSpPr/>
                <p:nvPr/>
              </p:nvCxnSpPr>
              <p:spPr>
                <a:xfrm flipV="1">
                  <a:off x="4171167" y="2805830"/>
                  <a:ext cx="3131" cy="682669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DC2B66-62E8-0DC1-AF93-54FC70FC500E}"/>
                    </a:ext>
                  </a:extLst>
                </p:cNvPr>
                <p:cNvSpPr/>
                <p:nvPr/>
              </p:nvSpPr>
              <p:spPr>
                <a:xfrm>
                  <a:off x="4039644" y="1033397"/>
                  <a:ext cx="281835" cy="62630"/>
                </a:xfrm>
                <a:prstGeom prst="rect">
                  <a:avLst/>
                </a:prstGeom>
                <a:solidFill>
                  <a:srgbClr val="987D59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7FDAADB1-96D3-4E20-9A50-2082426A8CDB}"/>
                    </a:ext>
                  </a:extLst>
                </p:cNvPr>
                <p:cNvSpPr/>
                <p:nvPr/>
              </p:nvSpPr>
              <p:spPr>
                <a:xfrm>
                  <a:off x="4051126" y="3509375"/>
                  <a:ext cx="281835" cy="62630"/>
                </a:xfrm>
                <a:prstGeom prst="rect">
                  <a:avLst/>
                </a:prstGeom>
                <a:solidFill>
                  <a:srgbClr val="987D59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129" name="Multiplication Sign 128">
                <a:extLst>
                  <a:ext uri="{FF2B5EF4-FFF2-40B4-BE49-F238E27FC236}">
                    <a16:creationId xmlns:a16="http://schemas.microsoft.com/office/drawing/2014/main" id="{1003BFA1-8AF3-0E59-06F8-C97C95AAB41C}"/>
                  </a:ext>
                </a:extLst>
              </p:cNvPr>
              <p:cNvSpPr/>
              <p:nvPr/>
            </p:nvSpPr>
            <p:spPr>
              <a:xfrm>
                <a:off x="3073141" y="1140335"/>
                <a:ext cx="154935" cy="132514"/>
              </a:xfrm>
              <a:prstGeom prst="mathMultiply">
                <a:avLst/>
              </a:prstGeom>
              <a:solidFill>
                <a:srgbClr val="987D5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Multiplication Sign 129">
                <a:extLst>
                  <a:ext uri="{FF2B5EF4-FFF2-40B4-BE49-F238E27FC236}">
                    <a16:creationId xmlns:a16="http://schemas.microsoft.com/office/drawing/2014/main" id="{14A17752-CD31-1650-B808-11C8F9E4BD1E}"/>
                  </a:ext>
                </a:extLst>
              </p:cNvPr>
              <p:cNvSpPr/>
              <p:nvPr/>
            </p:nvSpPr>
            <p:spPr>
              <a:xfrm>
                <a:off x="3073141" y="3969292"/>
                <a:ext cx="154935" cy="132514"/>
              </a:xfrm>
              <a:prstGeom prst="mathMultiply">
                <a:avLst/>
              </a:prstGeom>
              <a:solidFill>
                <a:srgbClr val="987D5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22E02F3-1A7D-F9CD-93F1-F8BDC4076442}"/>
                  </a:ext>
                </a:extLst>
              </p:cNvPr>
              <p:cNvCxnSpPr/>
              <p:nvPr/>
            </p:nvCxnSpPr>
            <p:spPr>
              <a:xfrm flipH="1">
                <a:off x="3557392" y="2262972"/>
                <a:ext cx="200416" cy="0"/>
              </a:xfrm>
              <a:prstGeom prst="straightConnector1">
                <a:avLst/>
              </a:prstGeom>
              <a:ln>
                <a:solidFill>
                  <a:srgbClr val="987D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62CFE3A8-9960-1960-8094-71B7DBCF58E3}"/>
                  </a:ext>
                </a:extLst>
              </p:cNvPr>
              <p:cNvCxnSpPr/>
              <p:nvPr/>
            </p:nvCxnSpPr>
            <p:spPr>
              <a:xfrm flipH="1">
                <a:off x="3557392" y="2613937"/>
                <a:ext cx="200416" cy="0"/>
              </a:xfrm>
              <a:prstGeom prst="straightConnector1">
                <a:avLst/>
              </a:prstGeom>
              <a:ln>
                <a:solidFill>
                  <a:srgbClr val="987D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ABB9A73A-8472-DA0B-CD7B-00DDD4C67C66}"/>
                  </a:ext>
                </a:extLst>
              </p:cNvPr>
              <p:cNvCxnSpPr/>
              <p:nvPr/>
            </p:nvCxnSpPr>
            <p:spPr>
              <a:xfrm flipH="1">
                <a:off x="3557392" y="2962752"/>
                <a:ext cx="200416" cy="0"/>
              </a:xfrm>
              <a:prstGeom prst="straightConnector1">
                <a:avLst/>
              </a:prstGeom>
              <a:ln>
                <a:solidFill>
                  <a:srgbClr val="987D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BFEA7259-5370-C1EE-5227-B81981964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260" y="2262972"/>
                <a:ext cx="0" cy="699780"/>
              </a:xfrm>
              <a:prstGeom prst="straightConnector1">
                <a:avLst/>
              </a:prstGeom>
              <a:ln>
                <a:solidFill>
                  <a:srgbClr val="987D5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DD283A5-9C8F-B4EE-A74F-4821A4CEC1FB}"/>
                  </a:ext>
                </a:extLst>
              </p:cNvPr>
              <p:cNvCxnSpPr/>
              <p:nvPr/>
            </p:nvCxnSpPr>
            <p:spPr>
              <a:xfrm>
                <a:off x="2348630" y="2262972"/>
                <a:ext cx="125260" cy="0"/>
              </a:xfrm>
              <a:prstGeom prst="line">
                <a:avLst/>
              </a:prstGeom>
              <a:ln>
                <a:solidFill>
                  <a:srgbClr val="987D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7CF4377-39B8-F46C-EA1D-F33931944CC3}"/>
                  </a:ext>
                </a:extLst>
              </p:cNvPr>
              <p:cNvCxnSpPr/>
              <p:nvPr/>
            </p:nvCxnSpPr>
            <p:spPr>
              <a:xfrm>
                <a:off x="2348630" y="2966864"/>
                <a:ext cx="125260" cy="0"/>
              </a:xfrm>
              <a:prstGeom prst="line">
                <a:avLst/>
              </a:prstGeom>
              <a:ln>
                <a:solidFill>
                  <a:srgbClr val="987D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794ABDD-6124-9C95-F733-FAAB612F7486}"/>
                  </a:ext>
                </a:extLst>
              </p:cNvPr>
              <p:cNvSpPr txBox="1"/>
              <p:nvPr/>
            </p:nvSpPr>
            <p:spPr>
              <a:xfrm>
                <a:off x="2775928" y="1258582"/>
                <a:ext cx="739034" cy="33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 _ _ _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0595651-6AF7-043B-1A08-D2EBD255681D}"/>
                  </a:ext>
                </a:extLst>
              </p:cNvPr>
              <p:cNvSpPr txBox="1"/>
              <p:nvPr/>
            </p:nvSpPr>
            <p:spPr>
              <a:xfrm>
                <a:off x="2789092" y="3500935"/>
                <a:ext cx="739034" cy="33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 _ _ _</a:t>
                </a: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14E45ED-3C49-622D-9FEA-6A261AFE7227}"/>
                </a:ext>
              </a:extLst>
            </p:cNvPr>
            <p:cNvSpPr txBox="1"/>
            <p:nvPr/>
          </p:nvSpPr>
          <p:spPr>
            <a:xfrm rot="16200000">
              <a:off x="-157433" y="2343512"/>
              <a:ext cx="977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IQR</a:t>
              </a:r>
            </a:p>
            <a:p>
              <a:pPr algn="ctr"/>
              <a:r>
                <a:rPr lang="es-ES" sz="12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19.950k</a:t>
              </a:r>
            </a:p>
            <a:p>
              <a:pPr algn="ctr"/>
              <a:endParaRPr lang="es-ES" sz="1200" dirty="0">
                <a:solidFill>
                  <a:srgbClr val="987D59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58E66E1-3F3D-38C1-6A25-FC7320502437}"/>
                </a:ext>
              </a:extLst>
            </p:cNvPr>
            <p:cNvSpPr txBox="1"/>
            <p:nvPr/>
          </p:nvSpPr>
          <p:spPr>
            <a:xfrm>
              <a:off x="1218649" y="2130608"/>
              <a:ext cx="977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Q1=15,2 M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7B8DFF5-3A74-A6A9-284B-F0CAAFAE6416}"/>
                </a:ext>
              </a:extLst>
            </p:cNvPr>
            <p:cNvSpPr txBox="1"/>
            <p:nvPr/>
          </p:nvSpPr>
          <p:spPr>
            <a:xfrm>
              <a:off x="1233102" y="2440183"/>
              <a:ext cx="977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Q2=24,3 M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243372D-68DE-BDC4-7CFA-2E41E10ED5C9}"/>
                </a:ext>
              </a:extLst>
            </p:cNvPr>
            <p:cNvSpPr txBox="1"/>
            <p:nvPr/>
          </p:nvSpPr>
          <p:spPr>
            <a:xfrm>
              <a:off x="1229193" y="2765935"/>
              <a:ext cx="10870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Q3=35,15 M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B89D095-CA75-5730-7CA0-F59A97FF7E53}"/>
                </a:ext>
              </a:extLst>
            </p:cNvPr>
            <p:cNvSpPr txBox="1"/>
            <p:nvPr/>
          </p:nvSpPr>
          <p:spPr>
            <a:xfrm>
              <a:off x="518094" y="3974635"/>
              <a:ext cx="1031143" cy="28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min=11.9 M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1486051-F6F9-7076-D830-2F5794176719}"/>
                </a:ext>
              </a:extLst>
            </p:cNvPr>
            <p:cNvSpPr txBox="1"/>
            <p:nvPr/>
          </p:nvSpPr>
          <p:spPr>
            <a:xfrm>
              <a:off x="515070" y="1116669"/>
              <a:ext cx="10843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max</a:t>
              </a:r>
              <a:r>
                <a:rPr lang="es-ES" sz="1100" dirty="0">
                  <a:solidFill>
                    <a:srgbClr val="987D59"/>
                  </a:solidFill>
                  <a:latin typeface="Arial Rounded MT Bold" panose="020F0704030504030204" pitchFamily="34" charset="0"/>
                </a:rPr>
                <a:t>=82,6 M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4ECC14C-306B-DE6D-B81E-4D714BC82DCE}"/>
              </a:ext>
            </a:extLst>
          </p:cNvPr>
          <p:cNvGrpSpPr/>
          <p:nvPr/>
        </p:nvGrpSpPr>
        <p:grpSpPr>
          <a:xfrm>
            <a:off x="1875384" y="927507"/>
            <a:ext cx="2047366" cy="2985439"/>
            <a:chOff x="1875384" y="927507"/>
            <a:chExt cx="2047366" cy="2985439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4D6A4C8-C9F7-5CE0-6319-C5A93DA8C93D}"/>
                </a:ext>
              </a:extLst>
            </p:cNvPr>
            <p:cNvGrpSpPr/>
            <p:nvPr/>
          </p:nvGrpSpPr>
          <p:grpSpPr>
            <a:xfrm>
              <a:off x="1875384" y="927507"/>
              <a:ext cx="2047366" cy="2985439"/>
              <a:chOff x="1938810" y="1109059"/>
              <a:chExt cx="2076598" cy="3117529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45E9C334-D3BE-9884-C234-E343200DB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61189" y="1338383"/>
                <a:ext cx="1164437" cy="2682472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A1133E6-372B-21C9-8A75-0F05A84865F4}"/>
                  </a:ext>
                </a:extLst>
              </p:cNvPr>
              <p:cNvSpPr txBox="1"/>
              <p:nvPr/>
            </p:nvSpPr>
            <p:spPr>
              <a:xfrm rot="16200000">
                <a:off x="1773460" y="2344658"/>
                <a:ext cx="977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IQR</a:t>
                </a:r>
              </a:p>
              <a:p>
                <a:pPr algn="ctr"/>
                <a:r>
                  <a:rPr lang="es-ES" sz="1200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11</a:t>
                </a:r>
              </a:p>
              <a:p>
                <a:pPr algn="ctr"/>
                <a:endParaRPr lang="es-ES" sz="1200" dirty="0">
                  <a:solidFill>
                    <a:srgbClr val="987D59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43D20A0-302F-946F-0A2B-BAA34A48EB77}"/>
                  </a:ext>
                </a:extLst>
              </p:cNvPr>
              <p:cNvSpPr txBox="1"/>
              <p:nvPr/>
            </p:nvSpPr>
            <p:spPr>
              <a:xfrm>
                <a:off x="3011395" y="2097423"/>
                <a:ext cx="977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Q1=29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C2A8E70-DFBE-7C35-7390-1A1FF1605828}"/>
                  </a:ext>
                </a:extLst>
              </p:cNvPr>
              <p:cNvSpPr txBox="1"/>
              <p:nvPr/>
            </p:nvSpPr>
            <p:spPr>
              <a:xfrm>
                <a:off x="3023644" y="2413632"/>
                <a:ext cx="977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Q2=32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E07DC7C-8068-1819-D5F4-C305465EDDFB}"/>
                  </a:ext>
                </a:extLst>
              </p:cNvPr>
              <p:cNvSpPr txBox="1"/>
              <p:nvPr/>
            </p:nvSpPr>
            <p:spPr>
              <a:xfrm>
                <a:off x="3038376" y="2735270"/>
                <a:ext cx="977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Q3=40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981B066-B1BC-2A1C-ABD2-09AE7F5A3EF9}"/>
                  </a:ext>
                </a:extLst>
              </p:cNvPr>
              <p:cNvSpPr txBox="1"/>
              <p:nvPr/>
            </p:nvSpPr>
            <p:spPr>
              <a:xfrm>
                <a:off x="2480255" y="3964978"/>
                <a:ext cx="977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min=20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D30CCD6-1284-A354-5B38-25A22D886E70}"/>
                  </a:ext>
                </a:extLst>
              </p:cNvPr>
              <p:cNvSpPr txBox="1"/>
              <p:nvPr/>
            </p:nvSpPr>
            <p:spPr>
              <a:xfrm>
                <a:off x="2440029" y="1109059"/>
                <a:ext cx="9770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max</a:t>
                </a:r>
                <a:r>
                  <a:rPr lang="es-ES" sz="1100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=44</a:t>
                </a:r>
              </a:p>
            </p:txBody>
          </p:sp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0CFA02B-B016-3CF9-845F-17B1DE7F7C54}"/>
                </a:ext>
              </a:extLst>
            </p:cNvPr>
            <p:cNvSpPr/>
            <p:nvPr/>
          </p:nvSpPr>
          <p:spPr>
            <a:xfrm>
              <a:off x="2193225" y="3523048"/>
              <a:ext cx="564804" cy="178150"/>
            </a:xfrm>
            <a:prstGeom prst="rect">
              <a:avLst/>
            </a:prstGeom>
            <a:solidFill>
              <a:srgbClr val="F5F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F01F5BC-A5F2-E804-54D7-66F89893776F}"/>
              </a:ext>
            </a:extLst>
          </p:cNvPr>
          <p:cNvGrpSpPr/>
          <p:nvPr/>
        </p:nvGrpSpPr>
        <p:grpSpPr>
          <a:xfrm>
            <a:off x="5444647" y="892416"/>
            <a:ext cx="2188851" cy="3055620"/>
            <a:chOff x="5444647" y="892416"/>
            <a:chExt cx="2188851" cy="305562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FE542E15-C95C-7A1F-56B6-4C279B73B981}"/>
                </a:ext>
              </a:extLst>
            </p:cNvPr>
            <p:cNvGrpSpPr/>
            <p:nvPr/>
          </p:nvGrpSpPr>
          <p:grpSpPr>
            <a:xfrm>
              <a:off x="5444647" y="892416"/>
              <a:ext cx="2188851" cy="3055620"/>
              <a:chOff x="5290045" y="1113718"/>
              <a:chExt cx="2212256" cy="3118464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AC48AC7-35DF-957F-F44C-DD36A95926D1}"/>
                  </a:ext>
                </a:extLst>
              </p:cNvPr>
              <p:cNvSpPr txBox="1"/>
              <p:nvPr/>
            </p:nvSpPr>
            <p:spPr>
              <a:xfrm rot="16200000">
                <a:off x="5124695" y="2343511"/>
                <a:ext cx="977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IQR</a:t>
                </a:r>
              </a:p>
              <a:p>
                <a:pPr algn="ctr"/>
                <a:r>
                  <a:rPr lang="es-ES" sz="1200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21,25</a:t>
                </a:r>
              </a:p>
              <a:p>
                <a:pPr algn="ctr"/>
                <a:endParaRPr lang="es-ES" sz="1200" dirty="0">
                  <a:solidFill>
                    <a:srgbClr val="987D59"/>
                  </a:solidFill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EA21FA0-6B87-F841-FE7D-2B02EA1FB6C8}"/>
                  </a:ext>
                </a:extLst>
              </p:cNvPr>
              <p:cNvGrpSpPr/>
              <p:nvPr/>
            </p:nvGrpSpPr>
            <p:grpSpPr>
              <a:xfrm>
                <a:off x="5635852" y="1113718"/>
                <a:ext cx="1866449" cy="3118464"/>
                <a:chOff x="5635852" y="1113718"/>
                <a:chExt cx="1866449" cy="3118464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E3AE801-8B0F-FBD7-1286-72716B1FE649}"/>
                    </a:ext>
                  </a:extLst>
                </p:cNvPr>
                <p:cNvGrpSpPr/>
                <p:nvPr/>
              </p:nvGrpSpPr>
              <p:grpSpPr>
                <a:xfrm>
                  <a:off x="5635852" y="1344466"/>
                  <a:ext cx="1133798" cy="2676389"/>
                  <a:chOff x="2348630" y="1140335"/>
                  <a:chExt cx="1409178" cy="2961471"/>
                </a:xfrm>
              </p:grpSpPr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CEF789DD-C454-C98F-9CF4-2ABCD64D2B09}"/>
                      </a:ext>
                    </a:extLst>
                  </p:cNvPr>
                  <p:cNvGrpSpPr/>
                  <p:nvPr/>
                </p:nvGrpSpPr>
                <p:grpSpPr>
                  <a:xfrm>
                    <a:off x="2818358" y="1753643"/>
                    <a:ext cx="657616" cy="1734855"/>
                    <a:chOff x="3576181" y="1033397"/>
                    <a:chExt cx="1196235" cy="2538608"/>
                  </a:xfrm>
                </p:grpSpPr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9524DFF1-B23D-C1E1-C8B7-6E84783B9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6181" y="1778696"/>
                      <a:ext cx="1196235" cy="102713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0D06B764-F1CD-D9DA-3AC0-0AC97AF82ACE}"/>
                        </a:ext>
                      </a:extLst>
                    </p:cNvPr>
                    <p:cNvCxnSpPr>
                      <a:stCxn id="82" idx="1"/>
                      <a:endCxn id="82" idx="3"/>
                    </p:cNvCxnSpPr>
                    <p:nvPr/>
                  </p:nvCxnSpPr>
                  <p:spPr>
                    <a:xfrm>
                      <a:off x="3576181" y="2292263"/>
                      <a:ext cx="1196235" cy="0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FD1A1B46-2F28-7CAE-57A3-7229E8BFC413}"/>
                        </a:ext>
                      </a:extLst>
                    </p:cNvPr>
                    <p:cNvCxnSpPr>
                      <a:stCxn id="82" idx="0"/>
                    </p:cNvCxnSpPr>
                    <p:nvPr/>
                  </p:nvCxnSpPr>
                  <p:spPr>
                    <a:xfrm flipV="1">
                      <a:off x="4174299" y="1096027"/>
                      <a:ext cx="3131" cy="68266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C4EC197A-54FA-59FA-92B6-73382F07F12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167" y="2805830"/>
                      <a:ext cx="3131" cy="68266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91232CDF-BE97-BF63-BB1D-3EBF36962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9644" y="1033397"/>
                      <a:ext cx="281835" cy="62630"/>
                    </a:xfrm>
                    <a:prstGeom prst="rect">
                      <a:avLst/>
                    </a:prstGeom>
                    <a:solidFill>
                      <a:srgbClr val="987D59"/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9AE251E7-5F1E-2D47-9ED8-41862921C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1126" y="3509375"/>
                      <a:ext cx="281835" cy="62630"/>
                    </a:xfrm>
                    <a:prstGeom prst="rect">
                      <a:avLst/>
                    </a:prstGeom>
                    <a:solidFill>
                      <a:srgbClr val="987D59"/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71" name="Multiplication Sign 70">
                    <a:extLst>
                      <a:ext uri="{FF2B5EF4-FFF2-40B4-BE49-F238E27FC236}">
                        <a16:creationId xmlns:a16="http://schemas.microsoft.com/office/drawing/2014/main" id="{5949076E-3EC8-C8DD-FE1F-B75E148F5D52}"/>
                      </a:ext>
                    </a:extLst>
                  </p:cNvPr>
                  <p:cNvSpPr/>
                  <p:nvPr/>
                </p:nvSpPr>
                <p:spPr>
                  <a:xfrm>
                    <a:off x="3073141" y="1140335"/>
                    <a:ext cx="154935" cy="132514"/>
                  </a:xfrm>
                  <a:prstGeom prst="mathMultiply">
                    <a:avLst/>
                  </a:prstGeom>
                  <a:solidFill>
                    <a:srgbClr val="987D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2" name="Multiplication Sign 71">
                    <a:extLst>
                      <a:ext uri="{FF2B5EF4-FFF2-40B4-BE49-F238E27FC236}">
                        <a16:creationId xmlns:a16="http://schemas.microsoft.com/office/drawing/2014/main" id="{F9E6677B-F492-8E4F-01A5-0584EEEC8ED5}"/>
                      </a:ext>
                    </a:extLst>
                  </p:cNvPr>
                  <p:cNvSpPr/>
                  <p:nvPr/>
                </p:nvSpPr>
                <p:spPr>
                  <a:xfrm>
                    <a:off x="3073141" y="3969292"/>
                    <a:ext cx="154935" cy="132514"/>
                  </a:xfrm>
                  <a:prstGeom prst="mathMultiply">
                    <a:avLst/>
                  </a:prstGeom>
                  <a:solidFill>
                    <a:srgbClr val="987D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0039021D-8EEF-87BB-4DF7-47A1DADA2C78}"/>
                      </a:ext>
                    </a:extLst>
                  </p:cNvPr>
                  <p:cNvCxnSpPr/>
                  <p:nvPr/>
                </p:nvCxnSpPr>
                <p:spPr>
                  <a:xfrm>
                    <a:off x="2528595" y="4035549"/>
                    <a:ext cx="458863" cy="0"/>
                  </a:xfrm>
                  <a:prstGeom prst="straightConnector1">
                    <a:avLst/>
                  </a:prstGeom>
                  <a:ln>
                    <a:solidFill>
                      <a:srgbClr val="987D5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DFDAAC70-B518-A56E-768D-42D4A50ABA5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557392" y="2262972"/>
                    <a:ext cx="200416" cy="0"/>
                  </a:xfrm>
                  <a:prstGeom prst="straightConnector1">
                    <a:avLst/>
                  </a:prstGeom>
                  <a:ln>
                    <a:solidFill>
                      <a:srgbClr val="987D5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74EB5944-CEA5-387C-5678-EA457B756E0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557392" y="2613937"/>
                    <a:ext cx="200416" cy="0"/>
                  </a:xfrm>
                  <a:prstGeom prst="straightConnector1">
                    <a:avLst/>
                  </a:prstGeom>
                  <a:ln>
                    <a:solidFill>
                      <a:srgbClr val="987D5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371CE8BD-5339-63D2-6A05-5E2B90CEF64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557392" y="2962752"/>
                    <a:ext cx="200416" cy="0"/>
                  </a:xfrm>
                  <a:prstGeom prst="straightConnector1">
                    <a:avLst/>
                  </a:prstGeom>
                  <a:ln>
                    <a:solidFill>
                      <a:srgbClr val="987D5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1638D6D3-F55A-DF2B-9FD4-221F62A6B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1260" y="2262972"/>
                    <a:ext cx="0" cy="699780"/>
                  </a:xfrm>
                  <a:prstGeom prst="straightConnector1">
                    <a:avLst/>
                  </a:prstGeom>
                  <a:ln>
                    <a:solidFill>
                      <a:srgbClr val="987D59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F7D1D9AE-FCF4-E929-6A72-043C63E4F754}"/>
                      </a:ext>
                    </a:extLst>
                  </p:cNvPr>
                  <p:cNvCxnSpPr/>
                  <p:nvPr/>
                </p:nvCxnSpPr>
                <p:spPr>
                  <a:xfrm>
                    <a:off x="2348630" y="2262972"/>
                    <a:ext cx="125260" cy="0"/>
                  </a:xfrm>
                  <a:prstGeom prst="line">
                    <a:avLst/>
                  </a:prstGeom>
                  <a:ln>
                    <a:solidFill>
                      <a:srgbClr val="987D5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84594E2-196C-A021-751D-8FE8DE043210}"/>
                      </a:ext>
                    </a:extLst>
                  </p:cNvPr>
                  <p:cNvCxnSpPr/>
                  <p:nvPr/>
                </p:nvCxnSpPr>
                <p:spPr>
                  <a:xfrm>
                    <a:off x="2348630" y="2966864"/>
                    <a:ext cx="125260" cy="0"/>
                  </a:xfrm>
                  <a:prstGeom prst="line">
                    <a:avLst/>
                  </a:prstGeom>
                  <a:ln>
                    <a:solidFill>
                      <a:srgbClr val="987D5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C4014D6-50B0-7F7E-E165-D390DD966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775928" y="1258582"/>
                    <a:ext cx="739034" cy="335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>
                        <a:solidFill>
                          <a:srgbClr val="987D59"/>
                        </a:solidFill>
                        <a:latin typeface="Arial Rounded MT Bold" panose="020F0704030504030204" pitchFamily="34" charset="0"/>
                      </a:rPr>
                      <a:t> _ _ _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946461C-68F5-ECA1-EE1C-5D2D1D7CE8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89092" y="3500935"/>
                    <a:ext cx="739034" cy="335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>
                        <a:solidFill>
                          <a:srgbClr val="987D59"/>
                        </a:solidFill>
                        <a:latin typeface="Arial Rounded MT Bold" panose="020F0704030504030204" pitchFamily="34" charset="0"/>
                      </a:rPr>
                      <a:t> _ _ _</a:t>
                    </a:r>
                  </a:p>
                </p:txBody>
              </p:sp>
            </p:grp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658CD3F-9408-BC25-3C7E-54C50F322AE3}"/>
                    </a:ext>
                  </a:extLst>
                </p:cNvPr>
                <p:cNvSpPr txBox="1"/>
                <p:nvPr/>
              </p:nvSpPr>
              <p:spPr>
                <a:xfrm>
                  <a:off x="6383764" y="2125209"/>
                  <a:ext cx="97703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Q1=24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4EF0707-7CD4-EFDB-057D-09371BD251A2}"/>
                    </a:ext>
                  </a:extLst>
                </p:cNvPr>
                <p:cNvSpPr txBox="1"/>
                <p:nvPr/>
              </p:nvSpPr>
              <p:spPr>
                <a:xfrm>
                  <a:off x="6460284" y="2445486"/>
                  <a:ext cx="97703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Q2=35,5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8D78F8FF-D201-7C72-B062-6D4175547301}"/>
                    </a:ext>
                  </a:extLst>
                </p:cNvPr>
                <p:cNvSpPr txBox="1"/>
                <p:nvPr/>
              </p:nvSpPr>
              <p:spPr>
                <a:xfrm>
                  <a:off x="6525269" y="2765935"/>
                  <a:ext cx="97703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Q3=45,25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587CA12-9A0A-B823-AF84-6AFC5DE5BD03}"/>
                    </a:ext>
                  </a:extLst>
                </p:cNvPr>
                <p:cNvSpPr txBox="1"/>
                <p:nvPr/>
              </p:nvSpPr>
              <p:spPr>
                <a:xfrm>
                  <a:off x="5817721" y="3970572"/>
                  <a:ext cx="97703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min=14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E3CA4EB5-617A-D1EF-793F-06ADA64F1748}"/>
                    </a:ext>
                  </a:extLst>
                </p:cNvPr>
                <p:cNvSpPr txBox="1"/>
                <p:nvPr/>
              </p:nvSpPr>
              <p:spPr>
                <a:xfrm>
                  <a:off x="5780648" y="1113718"/>
                  <a:ext cx="97703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err="1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max</a:t>
                  </a:r>
                  <a:r>
                    <a:rPr lang="es-ES" sz="1100" dirty="0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=55</a:t>
                  </a:r>
                </a:p>
              </p:txBody>
            </p:sp>
          </p:grp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0CCFF48-BFA8-9240-C046-4E6EF205BA19}"/>
                </a:ext>
              </a:extLst>
            </p:cNvPr>
            <p:cNvSpPr/>
            <p:nvPr/>
          </p:nvSpPr>
          <p:spPr>
            <a:xfrm>
              <a:off x="5727931" y="3569161"/>
              <a:ext cx="564804" cy="178150"/>
            </a:xfrm>
            <a:prstGeom prst="rect">
              <a:avLst/>
            </a:prstGeom>
            <a:solidFill>
              <a:srgbClr val="F5F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A72FE46-AA40-55F0-3503-22E5B6DAE02D}"/>
              </a:ext>
            </a:extLst>
          </p:cNvPr>
          <p:cNvGrpSpPr/>
          <p:nvPr/>
        </p:nvGrpSpPr>
        <p:grpSpPr>
          <a:xfrm>
            <a:off x="7368686" y="952248"/>
            <a:ext cx="2034627" cy="3001066"/>
            <a:chOff x="7368686" y="952248"/>
            <a:chExt cx="2034627" cy="3001066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C70A9E97-86E3-7B95-B649-412A7CD53F09}"/>
                </a:ext>
              </a:extLst>
            </p:cNvPr>
            <p:cNvGrpSpPr/>
            <p:nvPr/>
          </p:nvGrpSpPr>
          <p:grpSpPr>
            <a:xfrm>
              <a:off x="7368686" y="952248"/>
              <a:ext cx="2034627" cy="3001066"/>
              <a:chOff x="7082462" y="1212757"/>
              <a:chExt cx="2062179" cy="3114084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8F55E68-ADE8-8CD6-1288-87BCFF99F1AC}"/>
                  </a:ext>
                </a:extLst>
              </p:cNvPr>
              <p:cNvSpPr txBox="1"/>
              <p:nvPr/>
            </p:nvSpPr>
            <p:spPr>
              <a:xfrm rot="16200000">
                <a:off x="6917112" y="2451522"/>
                <a:ext cx="977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IQR</a:t>
                </a:r>
              </a:p>
              <a:p>
                <a:pPr algn="ctr"/>
                <a:r>
                  <a:rPr lang="es-ES" sz="1200" dirty="0">
                    <a:solidFill>
                      <a:srgbClr val="987D59"/>
                    </a:solidFill>
                    <a:latin typeface="Arial Rounded MT Bold" panose="020F0704030504030204" pitchFamily="34" charset="0"/>
                  </a:rPr>
                  <a:t>2</a:t>
                </a:r>
              </a:p>
              <a:p>
                <a:pPr algn="ctr"/>
                <a:endParaRPr lang="es-ES" sz="1200" dirty="0">
                  <a:solidFill>
                    <a:srgbClr val="987D59"/>
                  </a:solidFill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30094071-5F61-7D5A-BA0D-2725A85D5C2D}"/>
                  </a:ext>
                </a:extLst>
              </p:cNvPr>
              <p:cNvGrpSpPr/>
              <p:nvPr/>
            </p:nvGrpSpPr>
            <p:grpSpPr>
              <a:xfrm>
                <a:off x="7454945" y="1212757"/>
                <a:ext cx="1689696" cy="3114084"/>
                <a:chOff x="7454945" y="1212757"/>
                <a:chExt cx="1689696" cy="3114084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80347942-D567-FAB6-54BA-9FE26C1BA934}"/>
                    </a:ext>
                  </a:extLst>
                </p:cNvPr>
                <p:cNvGrpSpPr/>
                <p:nvPr/>
              </p:nvGrpSpPr>
              <p:grpSpPr>
                <a:xfrm>
                  <a:off x="7454945" y="1443911"/>
                  <a:ext cx="1133798" cy="2676389"/>
                  <a:chOff x="2348630" y="1140335"/>
                  <a:chExt cx="1409178" cy="2961471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154CA3FB-84A0-7F92-6481-79C8F9B9D2F4}"/>
                      </a:ext>
                    </a:extLst>
                  </p:cNvPr>
                  <p:cNvGrpSpPr/>
                  <p:nvPr/>
                </p:nvGrpSpPr>
                <p:grpSpPr>
                  <a:xfrm>
                    <a:off x="2818358" y="1753643"/>
                    <a:ext cx="657616" cy="1734855"/>
                    <a:chOff x="3576181" y="1033397"/>
                    <a:chExt cx="1196235" cy="2538608"/>
                  </a:xfrm>
                </p:grpSpPr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162AF07B-3D6E-1510-9E45-10C9BFE32F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6181" y="1778696"/>
                      <a:ext cx="1196235" cy="102713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5E3E19C2-D755-783E-3C6F-ACA8058C0786}"/>
                        </a:ext>
                      </a:extLst>
                    </p:cNvPr>
                    <p:cNvCxnSpPr>
                      <a:stCxn id="121" idx="1"/>
                      <a:endCxn id="121" idx="3"/>
                    </p:cNvCxnSpPr>
                    <p:nvPr/>
                  </p:nvCxnSpPr>
                  <p:spPr>
                    <a:xfrm>
                      <a:off x="3576181" y="2292263"/>
                      <a:ext cx="1196235" cy="0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C6693447-C357-CB25-4FAD-65332CF8EEF9}"/>
                        </a:ext>
                      </a:extLst>
                    </p:cNvPr>
                    <p:cNvCxnSpPr>
                      <a:stCxn id="121" idx="0"/>
                    </p:cNvCxnSpPr>
                    <p:nvPr/>
                  </p:nvCxnSpPr>
                  <p:spPr>
                    <a:xfrm flipV="1">
                      <a:off x="4174299" y="1096027"/>
                      <a:ext cx="3131" cy="68266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7F5EC63B-5FF1-145E-78CE-E7EC6B9E3B1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167" y="2805830"/>
                      <a:ext cx="3131" cy="682669"/>
                    </a:xfrm>
                    <a:prstGeom prst="line">
                      <a:avLst/>
                    </a:prstGeom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9C787734-780B-7F3E-9B7F-369E42004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9644" y="1033397"/>
                      <a:ext cx="281835" cy="62630"/>
                    </a:xfrm>
                    <a:prstGeom prst="rect">
                      <a:avLst/>
                    </a:prstGeom>
                    <a:solidFill>
                      <a:srgbClr val="987D59"/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49339A68-6D7C-EB89-B677-0296C33A2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1126" y="3509375"/>
                      <a:ext cx="281835" cy="62630"/>
                    </a:xfrm>
                    <a:prstGeom prst="rect">
                      <a:avLst/>
                    </a:prstGeom>
                    <a:solidFill>
                      <a:srgbClr val="987D59"/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110" name="Multiplication Sign 109">
                    <a:extLst>
                      <a:ext uri="{FF2B5EF4-FFF2-40B4-BE49-F238E27FC236}">
                        <a16:creationId xmlns:a16="http://schemas.microsoft.com/office/drawing/2014/main" id="{E49FBEA6-CF77-B27B-7D64-A32412C6EFB0}"/>
                      </a:ext>
                    </a:extLst>
                  </p:cNvPr>
                  <p:cNvSpPr/>
                  <p:nvPr/>
                </p:nvSpPr>
                <p:spPr>
                  <a:xfrm>
                    <a:off x="3073141" y="1140335"/>
                    <a:ext cx="154935" cy="132514"/>
                  </a:xfrm>
                  <a:prstGeom prst="mathMultiply">
                    <a:avLst/>
                  </a:prstGeom>
                  <a:solidFill>
                    <a:srgbClr val="987D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1" name="Multiplication Sign 110">
                    <a:extLst>
                      <a:ext uri="{FF2B5EF4-FFF2-40B4-BE49-F238E27FC236}">
                        <a16:creationId xmlns:a16="http://schemas.microsoft.com/office/drawing/2014/main" id="{4E620645-683A-E64C-B45B-14920E479221}"/>
                      </a:ext>
                    </a:extLst>
                  </p:cNvPr>
                  <p:cNvSpPr/>
                  <p:nvPr/>
                </p:nvSpPr>
                <p:spPr>
                  <a:xfrm>
                    <a:off x="3073141" y="3969292"/>
                    <a:ext cx="154935" cy="132514"/>
                  </a:xfrm>
                  <a:prstGeom prst="mathMultiply">
                    <a:avLst/>
                  </a:prstGeom>
                  <a:solidFill>
                    <a:srgbClr val="987D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FB8C1E49-D510-8EDD-3861-CDB3DB39EE5A}"/>
                      </a:ext>
                    </a:extLst>
                  </p:cNvPr>
                  <p:cNvCxnSpPr/>
                  <p:nvPr/>
                </p:nvCxnSpPr>
                <p:spPr>
                  <a:xfrm>
                    <a:off x="2528595" y="4035549"/>
                    <a:ext cx="458863" cy="0"/>
                  </a:xfrm>
                  <a:prstGeom prst="straightConnector1">
                    <a:avLst/>
                  </a:prstGeom>
                  <a:ln>
                    <a:solidFill>
                      <a:srgbClr val="987D5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CBD7BE1C-8691-7E0E-C911-EF87DB96C9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557392" y="2262972"/>
                    <a:ext cx="200416" cy="0"/>
                  </a:xfrm>
                  <a:prstGeom prst="straightConnector1">
                    <a:avLst/>
                  </a:prstGeom>
                  <a:ln>
                    <a:solidFill>
                      <a:srgbClr val="987D5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DF972E25-03D4-86CA-315D-7247E622C86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557392" y="2613937"/>
                    <a:ext cx="200416" cy="0"/>
                  </a:xfrm>
                  <a:prstGeom prst="straightConnector1">
                    <a:avLst/>
                  </a:prstGeom>
                  <a:ln>
                    <a:solidFill>
                      <a:srgbClr val="987D5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D04A065F-7C7C-50DE-4F6A-350FE81443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557392" y="2962752"/>
                    <a:ext cx="200416" cy="0"/>
                  </a:xfrm>
                  <a:prstGeom prst="straightConnector1">
                    <a:avLst/>
                  </a:prstGeom>
                  <a:ln>
                    <a:solidFill>
                      <a:srgbClr val="987D5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2505F481-72F5-7B99-144A-13BD161B09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1260" y="2262972"/>
                    <a:ext cx="0" cy="699780"/>
                  </a:xfrm>
                  <a:prstGeom prst="straightConnector1">
                    <a:avLst/>
                  </a:prstGeom>
                  <a:ln>
                    <a:solidFill>
                      <a:srgbClr val="987D59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6D19723A-93EF-F8B8-F806-14BA73E88C14}"/>
                      </a:ext>
                    </a:extLst>
                  </p:cNvPr>
                  <p:cNvCxnSpPr/>
                  <p:nvPr/>
                </p:nvCxnSpPr>
                <p:spPr>
                  <a:xfrm>
                    <a:off x="2348630" y="2262972"/>
                    <a:ext cx="125260" cy="0"/>
                  </a:xfrm>
                  <a:prstGeom prst="line">
                    <a:avLst/>
                  </a:prstGeom>
                  <a:ln>
                    <a:solidFill>
                      <a:srgbClr val="987D5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EFA13C3C-9FC9-2A87-47C9-26CB0F1CD95A}"/>
                      </a:ext>
                    </a:extLst>
                  </p:cNvPr>
                  <p:cNvCxnSpPr/>
                  <p:nvPr/>
                </p:nvCxnSpPr>
                <p:spPr>
                  <a:xfrm>
                    <a:off x="2348630" y="2966864"/>
                    <a:ext cx="125260" cy="0"/>
                  </a:xfrm>
                  <a:prstGeom prst="line">
                    <a:avLst/>
                  </a:prstGeom>
                  <a:ln>
                    <a:solidFill>
                      <a:srgbClr val="987D5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12204FF8-E83D-410A-5408-5FAD9FB4F7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75928" y="1258582"/>
                    <a:ext cx="739034" cy="335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>
                        <a:solidFill>
                          <a:srgbClr val="987D59"/>
                        </a:solidFill>
                        <a:latin typeface="Arial Rounded MT Bold" panose="020F0704030504030204" pitchFamily="34" charset="0"/>
                      </a:rPr>
                      <a:t> _ _ _</a:t>
                    </a:r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6122C613-21BF-45A9-B2A7-E27B41872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89092" y="3500935"/>
                    <a:ext cx="739034" cy="335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dirty="0">
                        <a:solidFill>
                          <a:srgbClr val="987D59"/>
                        </a:solidFill>
                        <a:latin typeface="Arial Rounded MT Bold" panose="020F0704030504030204" pitchFamily="34" charset="0"/>
                      </a:rPr>
                      <a:t> _ _ _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BFCA7397-8198-1CEE-65E7-755EC12F9E2B}"/>
                    </a:ext>
                  </a:extLst>
                </p:cNvPr>
                <p:cNvSpPr txBox="1"/>
                <p:nvPr/>
              </p:nvSpPr>
              <p:spPr>
                <a:xfrm>
                  <a:off x="8158220" y="2211031"/>
                  <a:ext cx="97703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Q1=3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1A498C2-A6DF-40B4-522E-40913671380F}"/>
                    </a:ext>
                  </a:extLst>
                </p:cNvPr>
                <p:cNvSpPr txBox="1"/>
                <p:nvPr/>
              </p:nvSpPr>
              <p:spPr>
                <a:xfrm>
                  <a:off x="8167609" y="2534850"/>
                  <a:ext cx="97703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Q2=4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3D6BAF83-53B0-3AC6-0E4B-0C1CC1F082DD}"/>
                    </a:ext>
                  </a:extLst>
                </p:cNvPr>
                <p:cNvSpPr txBox="1"/>
                <p:nvPr/>
              </p:nvSpPr>
              <p:spPr>
                <a:xfrm>
                  <a:off x="8167609" y="2860645"/>
                  <a:ext cx="97703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Q3=5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73C5993-4A27-FAC9-8790-94C14C88A1BD}"/>
                    </a:ext>
                  </a:extLst>
                </p:cNvPr>
                <p:cNvSpPr txBox="1"/>
                <p:nvPr/>
              </p:nvSpPr>
              <p:spPr>
                <a:xfrm>
                  <a:off x="7651890" y="4065231"/>
                  <a:ext cx="97703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min=2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4340A0E5-5650-E31B-74E7-95ACA3197C53}"/>
                    </a:ext>
                  </a:extLst>
                </p:cNvPr>
                <p:cNvSpPr txBox="1"/>
                <p:nvPr/>
              </p:nvSpPr>
              <p:spPr>
                <a:xfrm>
                  <a:off x="7577801" y="1212757"/>
                  <a:ext cx="97703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err="1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max</a:t>
                  </a:r>
                  <a:r>
                    <a:rPr lang="es-ES" sz="1100" dirty="0">
                      <a:solidFill>
                        <a:srgbClr val="987D59"/>
                      </a:solidFill>
                      <a:latin typeface="Arial Rounded MT Bold" panose="020F0704030504030204" pitchFamily="34" charset="0"/>
                    </a:rPr>
                    <a:t>=7</a:t>
                  </a:r>
                </a:p>
              </p:txBody>
            </p:sp>
          </p:grpSp>
        </p:grp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C5DF994-FF80-56DF-9383-52F76D93A7B5}"/>
                </a:ext>
              </a:extLst>
            </p:cNvPr>
            <p:cNvSpPr/>
            <p:nvPr/>
          </p:nvSpPr>
          <p:spPr>
            <a:xfrm>
              <a:off x="7700476" y="3607587"/>
              <a:ext cx="564804" cy="178150"/>
            </a:xfrm>
            <a:prstGeom prst="rect">
              <a:avLst/>
            </a:prstGeom>
            <a:solidFill>
              <a:srgbClr val="F5F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A26C0EC2-C3CC-698F-AF51-F04DAB07DF48}"/>
              </a:ext>
            </a:extLst>
          </p:cNvPr>
          <p:cNvSpPr txBox="1"/>
          <p:nvPr/>
        </p:nvSpPr>
        <p:spPr>
          <a:xfrm>
            <a:off x="3515588" y="3487958"/>
            <a:ext cx="63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>
                <a:solidFill>
                  <a:srgbClr val="987D59"/>
                </a:solidFill>
                <a:latin typeface="Arial Rounded MT Bold" panose="020F0704030504030204" pitchFamily="34" charset="0"/>
              </a:rPr>
              <a:t>outlier</a:t>
            </a:r>
            <a:endParaRPr lang="es-ES" sz="1100" dirty="0">
              <a:solidFill>
                <a:srgbClr val="987D5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0FFB5-DF54-0C81-A132-C0E7C3E45945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2F035-7A8A-45A3-438F-7FB90070CB2E}"/>
              </a:ext>
            </a:extLst>
          </p:cNvPr>
          <p:cNvSpPr txBox="1"/>
          <p:nvPr/>
        </p:nvSpPr>
        <p:spPr>
          <a:xfrm>
            <a:off x="515472" y="3558988"/>
            <a:ext cx="44999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>
                <a:latin typeface="Arial Rounded MT Bold" panose="020F0704030504030204" pitchFamily="34" charset="0"/>
              </a:rPr>
              <a:t>Source</a:t>
            </a:r>
            <a:endParaRPr lang="es-ES" sz="1800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  <a:hlinkClick r:id="rId2"/>
              </a:rPr>
              <a:t>https://govisity.com/most-visited-countries-world/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 err="1">
                <a:latin typeface="Arial Rounded MT Bold" panose="020F0704030504030204" pitchFamily="34" charset="0"/>
              </a:rPr>
              <a:t>course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materials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by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Prof. dr. Monica Roman, ASE</a:t>
            </a:r>
            <a:endParaRPr lang="es-ES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735A6-0142-287E-1A6D-06B5D8A42EF6}"/>
              </a:ext>
            </a:extLst>
          </p:cNvPr>
          <p:cNvSpPr txBox="1"/>
          <p:nvPr/>
        </p:nvSpPr>
        <p:spPr>
          <a:xfrm>
            <a:off x="2204150" y="571500"/>
            <a:ext cx="661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>
                <a:latin typeface="Arial Rounded MT Bold" panose="020F0704030504030204" pitchFamily="34" charset="0"/>
              </a:rPr>
              <a:t>Project </a:t>
            </a:r>
            <a:r>
              <a:rPr lang="es-ES" sz="1600" dirty="0" err="1">
                <a:latin typeface="Arial Rounded MT Bold" panose="020F0704030504030204" pitchFamily="34" charset="0"/>
              </a:rPr>
              <a:t>made</a:t>
            </a:r>
            <a:r>
              <a:rPr lang="es-ES" sz="1600" dirty="0">
                <a:latin typeface="Arial Rounded MT Bold" panose="020F0704030504030204" pitchFamily="34" charset="0"/>
              </a:rPr>
              <a:t> </a:t>
            </a:r>
            <a:r>
              <a:rPr lang="es-ES" sz="1600" dirty="0" err="1">
                <a:latin typeface="Arial Rounded MT Bold" panose="020F0704030504030204" pitchFamily="34" charset="0"/>
              </a:rPr>
              <a:t>by</a:t>
            </a:r>
            <a:r>
              <a:rPr lang="es-ES" sz="1600" dirty="0">
                <a:latin typeface="Arial Rounded MT Bold" panose="020F0704030504030204" pitchFamily="34" charset="0"/>
              </a:rPr>
              <a:t> Smeu Estera-Valentina, I </a:t>
            </a:r>
            <a:r>
              <a:rPr lang="es-ES" sz="1600" dirty="0" err="1">
                <a:latin typeface="Arial Rounded MT Bold" panose="020F0704030504030204" pitchFamily="34" charset="0"/>
              </a:rPr>
              <a:t>year</a:t>
            </a:r>
            <a:r>
              <a:rPr lang="es-ES" sz="1600" dirty="0">
                <a:latin typeface="Arial Rounded MT Bold" panose="020F0704030504030204" pitchFamily="34" charset="0"/>
              </a:rPr>
              <a:t>, </a:t>
            </a:r>
            <a:r>
              <a:rPr lang="es-ES" sz="1600" dirty="0" err="1">
                <a:latin typeface="Arial Rounded MT Bold" panose="020F0704030504030204" pitchFamily="34" charset="0"/>
              </a:rPr>
              <a:t>group</a:t>
            </a:r>
            <a:r>
              <a:rPr lang="es-ES" sz="1600" dirty="0">
                <a:latin typeface="Arial Rounded MT Bold" panose="020F0704030504030204" pitchFamily="34" charset="0"/>
              </a:rPr>
              <a:t> 1040</a:t>
            </a:r>
          </a:p>
          <a:p>
            <a:pPr algn="r"/>
            <a:r>
              <a:rPr lang="en-US" sz="1200" dirty="0">
                <a:latin typeface="Arial Rounded MT Bold" panose="020F0704030504030204" pitchFamily="34" charset="0"/>
              </a:rPr>
              <a:t>Bucharest University of Economic Studies - ASE</a:t>
            </a:r>
            <a:endParaRPr lang="es-ES" sz="1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102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D215F1-4228-CA18-B04D-DC777753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6B171D-5839-5137-0EC8-F5D913D6D00D}"/>
              </a:ext>
            </a:extLst>
          </p:cNvPr>
          <p:cNvSpPr/>
          <p:nvPr/>
        </p:nvSpPr>
        <p:spPr>
          <a:xfrm>
            <a:off x="3040743" y="2571750"/>
            <a:ext cx="2917371" cy="8028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91B2A-B98C-EDC4-4621-86133C9F080C}"/>
              </a:ext>
            </a:extLst>
          </p:cNvPr>
          <p:cNvSpPr/>
          <p:nvPr/>
        </p:nvSpPr>
        <p:spPr>
          <a:xfrm>
            <a:off x="878115" y="297542"/>
            <a:ext cx="377371" cy="174172"/>
          </a:xfrm>
          <a:prstGeom prst="rect">
            <a:avLst/>
          </a:prstGeom>
          <a:solidFill>
            <a:srgbClr val="F4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177FC-5B16-48D9-D35D-D29C77B60FF1}"/>
              </a:ext>
            </a:extLst>
          </p:cNvPr>
          <p:cNvSpPr/>
          <p:nvPr/>
        </p:nvSpPr>
        <p:spPr>
          <a:xfrm>
            <a:off x="3185886" y="2300514"/>
            <a:ext cx="2349562" cy="1814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900" dirty="0">
              <a:solidFill>
                <a:schemeClr val="tx1"/>
              </a:solidFill>
            </a:endParaRPr>
          </a:p>
        </p:txBody>
      </p:sp>
      <p:pic>
        <p:nvPicPr>
          <p:cNvPr id="2050" name="Picture 2" descr="Mouse Cursor Png - Computer Mouse On Screen, Transparent Png , Transparent  Png Image | PNG.ToolXoX.com">
            <a:extLst>
              <a:ext uri="{FF2B5EF4-FFF2-40B4-BE49-F238E27FC236}">
                <a16:creationId xmlns:a16="http://schemas.microsoft.com/office/drawing/2014/main" id="{BC4BCDA4-4E19-F446-8667-0F79CD66F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29" y="3586672"/>
            <a:ext cx="105821" cy="11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9F3F5D-CE8E-EF43-4EFD-7068BB2D3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41" t="44726" r="47949" b="51747"/>
          <a:stretch/>
        </p:blipFill>
        <p:spPr>
          <a:xfrm>
            <a:off x="3185886" y="2300514"/>
            <a:ext cx="1573683" cy="1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017 -0.00061 L -0.05208 -0.00956 L -0.10625 -0.0287 L -0.17778 -0.0571 L -0.20764 -0.07531 L -0.2309 -0.09352 L -0.25278 -0.12222 L -0.26372 -0.14444 L -0.2684 -0.1679 L -0.27153 -0.18796 C -0.27187 -0.19197 -0.27205 -0.19568 -0.27257 -0.19969 C -0.27274 -0.20185 -0.27309 -0.2037 -0.27326 -0.20617 C -0.27326 -0.21265 -0.27326 -0.21944 -0.27326 -0.22592 L -0.27326 -0.22592 L -0.27326 -0.22592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1" y="-11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367CE-7F15-5E75-CC14-7A34B6814803}"/>
              </a:ext>
            </a:extLst>
          </p:cNvPr>
          <p:cNvSpPr txBox="1"/>
          <p:nvPr/>
        </p:nvSpPr>
        <p:spPr>
          <a:xfrm>
            <a:off x="740576" y="2371695"/>
            <a:ext cx="408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 Rounded MT Bold" panose="020F0704030504030204" pitchFamily="34" charset="0"/>
              </a:rPr>
              <a:t>Variables: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D5EFD-8DEC-2D54-26C5-6AE8D3282307}"/>
              </a:ext>
            </a:extLst>
          </p:cNvPr>
          <p:cNvSpPr txBox="1"/>
          <p:nvPr/>
        </p:nvSpPr>
        <p:spPr>
          <a:xfrm>
            <a:off x="740575" y="2835331"/>
            <a:ext cx="40868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Rounded MT Bold" panose="020F0704030504030204" pitchFamily="34" charset="0"/>
              </a:rPr>
              <a:t>- </a:t>
            </a:r>
            <a:r>
              <a:rPr lang="es-ES" dirty="0" err="1">
                <a:latin typeface="Arial Rounded MT Bold" panose="020F0704030504030204" pitchFamily="34" charset="0"/>
              </a:rPr>
              <a:t>number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visitors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- </a:t>
            </a:r>
            <a:r>
              <a:rPr lang="es-ES" dirty="0" err="1">
                <a:latin typeface="Arial Rounded MT Bold" panose="020F0704030504030204" pitchFamily="34" charset="0"/>
              </a:rPr>
              <a:t>average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age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a </a:t>
            </a:r>
            <a:r>
              <a:rPr lang="es-ES" dirty="0" err="1">
                <a:latin typeface="Arial Rounded MT Bold" panose="020F0704030504030204" pitchFamily="34" charset="0"/>
              </a:rPr>
              <a:t>tourist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- </a:t>
            </a:r>
            <a:r>
              <a:rPr lang="es-ES" dirty="0" err="1">
                <a:latin typeface="Arial Rounded MT Bold" panose="020F0704030504030204" pitchFamily="34" charset="0"/>
              </a:rPr>
              <a:t>spends</a:t>
            </a:r>
            <a:r>
              <a:rPr lang="es-ES" dirty="0">
                <a:latin typeface="Arial Rounded MT Bold" panose="020F0704030504030204" pitchFamily="34" charset="0"/>
              </a:rPr>
              <a:t> in a </a:t>
            </a:r>
            <a:r>
              <a:rPr lang="es-ES" dirty="0" err="1">
                <a:latin typeface="Arial Rounded MT Bold" panose="020F0704030504030204" pitchFamily="34" charset="0"/>
              </a:rPr>
              <a:t>day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one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person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- hotel </a:t>
            </a:r>
            <a:r>
              <a:rPr lang="es-ES" dirty="0" err="1">
                <a:latin typeface="Arial Rounded MT Bold" panose="020F0704030504030204" pitchFamily="34" charset="0"/>
              </a:rPr>
              <a:t>room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price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for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one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night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s-ES" dirty="0">
                <a:latin typeface="Arial Rounded MT Bold" panose="020F0704030504030204" pitchFamily="34" charset="0"/>
              </a:rPr>
              <a:t>- </a:t>
            </a:r>
            <a:r>
              <a:rPr lang="es-ES" dirty="0" err="1">
                <a:latin typeface="Arial Rounded MT Bold" panose="020F0704030504030204" pitchFamily="34" charset="0"/>
              </a:rPr>
              <a:t>average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number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days</a:t>
            </a:r>
            <a:r>
              <a:rPr lang="es-ES" dirty="0">
                <a:latin typeface="Arial Rounded MT Bold" panose="020F0704030504030204" pitchFamily="34" charset="0"/>
              </a:rPr>
              <a:t> a </a:t>
            </a:r>
            <a:r>
              <a:rPr lang="es-ES" dirty="0" err="1">
                <a:latin typeface="Arial Rounded MT Bold" panose="020F0704030504030204" pitchFamily="34" charset="0"/>
              </a:rPr>
              <a:t>tourist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stays</a:t>
            </a:r>
            <a:endParaRPr lang="es-ES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C91B1-1B1E-E619-41AD-DB6139D7F6CB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9358E2B2-27A7-2520-E548-3EF1A0F9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60020" y="1752319"/>
            <a:ext cx="1633870" cy="1524132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13329CD7-1C81-F623-7E2E-A646E97B3BE5}"/>
              </a:ext>
            </a:extLst>
          </p:cNvPr>
          <p:cNvSpPr/>
          <p:nvPr/>
        </p:nvSpPr>
        <p:spPr>
          <a:xfrm>
            <a:off x="-87086" y="645978"/>
            <a:ext cx="5511282" cy="3181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0A4A644-AEFF-12A6-E7CB-504C86F05484}"/>
              </a:ext>
            </a:extLst>
          </p:cNvPr>
          <p:cNvSpPr txBox="1"/>
          <p:nvPr/>
        </p:nvSpPr>
        <p:spPr>
          <a:xfrm>
            <a:off x="71628" y="645034"/>
            <a:ext cx="2489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Bahnschrift Light" panose="020B0502040204020203" pitchFamily="34" charset="0"/>
              </a:rPr>
              <a:t>Introduction</a:t>
            </a:r>
            <a:r>
              <a:rPr lang="es-ES" dirty="0">
                <a:latin typeface="Bahnschrift Light" panose="020B0502040204020203" pitchFamily="34" charset="0"/>
              </a:rPr>
              <a:t> </a:t>
            </a:r>
            <a:r>
              <a:rPr lang="es-ES" dirty="0" err="1">
                <a:latin typeface="Bahnschrift Light" panose="020B0502040204020203" pitchFamily="34" charset="0"/>
              </a:rPr>
              <a:t>to</a:t>
            </a:r>
            <a:r>
              <a:rPr lang="es-ES" dirty="0">
                <a:latin typeface="Bahnschrift Light" panose="020B0502040204020203" pitchFamily="34" charset="0"/>
              </a:rPr>
              <a:t> </a:t>
            </a:r>
            <a:r>
              <a:rPr lang="es-ES" dirty="0" err="1">
                <a:latin typeface="Bahnschrift Light" panose="020B0502040204020203" pitchFamily="34" charset="0"/>
              </a:rPr>
              <a:t>the</a:t>
            </a:r>
            <a:r>
              <a:rPr lang="es-ES" dirty="0">
                <a:latin typeface="Bahnschrift Light" panose="020B0502040204020203" pitchFamily="34" charset="0"/>
              </a:rPr>
              <a:t> Excel file: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E7B6077-DDE0-A9C2-59BD-5F363FC7C138}"/>
              </a:ext>
            </a:extLst>
          </p:cNvPr>
          <p:cNvSpPr txBox="1"/>
          <p:nvPr/>
        </p:nvSpPr>
        <p:spPr>
          <a:xfrm>
            <a:off x="740575" y="1456522"/>
            <a:ext cx="45140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 Rounded MT Bold" panose="020F0704030504030204" pitchFamily="34" charset="0"/>
              </a:rPr>
              <a:t>Data </a:t>
            </a:r>
            <a:r>
              <a:rPr lang="es-ES" sz="2000" dirty="0" err="1">
                <a:latin typeface="Arial Rounded MT Bold" panose="020F0704030504030204" pitchFamily="34" charset="0"/>
              </a:rPr>
              <a:t>used</a:t>
            </a:r>
            <a:r>
              <a:rPr lang="es-ES" sz="2000" dirty="0">
                <a:latin typeface="Arial Rounded MT Bold" panose="020F0704030504030204" pitchFamily="34" charset="0"/>
              </a:rPr>
              <a:t>: </a:t>
            </a:r>
            <a:r>
              <a:rPr lang="es-ES" dirty="0" err="1">
                <a:latin typeface="Arial Rounded MT Bold" panose="020F0704030504030204" pitchFamily="34" charset="0"/>
              </a:rPr>
              <a:t>from</a:t>
            </a:r>
            <a:r>
              <a:rPr lang="es-ES" dirty="0">
                <a:latin typeface="Arial Rounded MT Bold" panose="020F0704030504030204" pitchFamily="34" charset="0"/>
              </a:rPr>
              <a:t> 2023 </a:t>
            </a:r>
            <a:r>
              <a:rPr lang="es-ES" dirty="0" err="1">
                <a:latin typeface="Arial Rounded MT Bold" panose="020F0704030504030204" pitchFamily="34" charset="0"/>
              </a:rPr>
              <a:t>analysis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that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year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tourism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trends</a:t>
            </a:r>
            <a:r>
              <a:rPr lang="es-ES" dirty="0">
                <a:latin typeface="Arial Rounded MT Bold" panose="020F0704030504030204" pitchFamily="34" charset="0"/>
              </a:rPr>
              <a:t>  </a:t>
            </a:r>
            <a:endParaRPr lang="es-E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0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1" uiExpand="1" build="p"/>
      <p:bldP spid="119" grpId="0" animBg="1"/>
      <p:bldP spid="118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367CE-7F15-5E75-CC14-7A34B6814803}"/>
              </a:ext>
            </a:extLst>
          </p:cNvPr>
          <p:cNvSpPr txBox="1"/>
          <p:nvPr/>
        </p:nvSpPr>
        <p:spPr>
          <a:xfrm>
            <a:off x="740576" y="2371695"/>
            <a:ext cx="408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 Rounded MT Bold" panose="020F0704030504030204" pitchFamily="34" charset="0"/>
              </a:rPr>
              <a:t>Variables: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D5EFD-8DEC-2D54-26C5-6AE8D3282307}"/>
              </a:ext>
            </a:extLst>
          </p:cNvPr>
          <p:cNvSpPr txBox="1"/>
          <p:nvPr/>
        </p:nvSpPr>
        <p:spPr>
          <a:xfrm>
            <a:off x="740575" y="2835331"/>
            <a:ext cx="40868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Rounded MT Bold" panose="020F0704030504030204" pitchFamily="34" charset="0"/>
              </a:rPr>
              <a:t>- </a:t>
            </a:r>
            <a:r>
              <a:rPr lang="es-ES" dirty="0" err="1">
                <a:latin typeface="Arial Rounded MT Bold" panose="020F0704030504030204" pitchFamily="34" charset="0"/>
              </a:rPr>
              <a:t>number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visitors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- </a:t>
            </a:r>
            <a:r>
              <a:rPr lang="es-ES" dirty="0" err="1">
                <a:latin typeface="Arial Rounded MT Bold" panose="020F0704030504030204" pitchFamily="34" charset="0"/>
              </a:rPr>
              <a:t>average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age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a </a:t>
            </a:r>
            <a:r>
              <a:rPr lang="es-ES" dirty="0" err="1">
                <a:latin typeface="Arial Rounded MT Bold" panose="020F0704030504030204" pitchFamily="34" charset="0"/>
              </a:rPr>
              <a:t>tourist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- </a:t>
            </a:r>
            <a:r>
              <a:rPr lang="es-ES" dirty="0" err="1">
                <a:latin typeface="Arial Rounded MT Bold" panose="020F0704030504030204" pitchFamily="34" charset="0"/>
              </a:rPr>
              <a:t>spends</a:t>
            </a:r>
            <a:r>
              <a:rPr lang="es-ES" dirty="0">
                <a:latin typeface="Arial Rounded MT Bold" panose="020F0704030504030204" pitchFamily="34" charset="0"/>
              </a:rPr>
              <a:t> in a </a:t>
            </a:r>
            <a:r>
              <a:rPr lang="es-ES" dirty="0" err="1">
                <a:latin typeface="Arial Rounded MT Bold" panose="020F0704030504030204" pitchFamily="34" charset="0"/>
              </a:rPr>
              <a:t>day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one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person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- hotel </a:t>
            </a:r>
            <a:r>
              <a:rPr lang="es-ES" dirty="0" err="1">
                <a:latin typeface="Arial Rounded MT Bold" panose="020F0704030504030204" pitchFamily="34" charset="0"/>
              </a:rPr>
              <a:t>room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price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for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one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night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</a:p>
          <a:p>
            <a:r>
              <a:rPr lang="es-ES" dirty="0">
                <a:latin typeface="Arial Rounded MT Bold" panose="020F0704030504030204" pitchFamily="34" charset="0"/>
              </a:rPr>
              <a:t>- </a:t>
            </a:r>
            <a:r>
              <a:rPr lang="es-ES" dirty="0" err="1">
                <a:latin typeface="Arial Rounded MT Bold" panose="020F0704030504030204" pitchFamily="34" charset="0"/>
              </a:rPr>
              <a:t>average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number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days</a:t>
            </a:r>
            <a:r>
              <a:rPr lang="es-ES" dirty="0">
                <a:latin typeface="Arial Rounded MT Bold" panose="020F0704030504030204" pitchFamily="34" charset="0"/>
              </a:rPr>
              <a:t> a </a:t>
            </a:r>
            <a:r>
              <a:rPr lang="es-ES" dirty="0" err="1">
                <a:latin typeface="Arial Rounded MT Bold" panose="020F0704030504030204" pitchFamily="34" charset="0"/>
              </a:rPr>
              <a:t>tourist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stays</a:t>
            </a:r>
            <a:endParaRPr lang="es-ES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C91B1-1B1E-E619-41AD-DB6139D7F6CB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9358E2B2-27A7-2520-E548-3EF1A0F9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360020" y="1752319"/>
            <a:ext cx="1633870" cy="1524132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13329CD7-1C81-F623-7E2E-A646E97B3BE5}"/>
              </a:ext>
            </a:extLst>
          </p:cNvPr>
          <p:cNvSpPr/>
          <p:nvPr/>
        </p:nvSpPr>
        <p:spPr>
          <a:xfrm>
            <a:off x="-87086" y="645978"/>
            <a:ext cx="5511282" cy="3181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0A4A644-AEFF-12A6-E7CB-504C86F05484}"/>
              </a:ext>
            </a:extLst>
          </p:cNvPr>
          <p:cNvSpPr txBox="1"/>
          <p:nvPr/>
        </p:nvSpPr>
        <p:spPr>
          <a:xfrm>
            <a:off x="71628" y="645034"/>
            <a:ext cx="2489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Bahnschrift Light" panose="020B0502040204020203" pitchFamily="34" charset="0"/>
              </a:rPr>
              <a:t>Introduction</a:t>
            </a:r>
            <a:r>
              <a:rPr lang="es-ES" dirty="0">
                <a:latin typeface="Bahnschrift Light" panose="020B0502040204020203" pitchFamily="34" charset="0"/>
              </a:rPr>
              <a:t> </a:t>
            </a:r>
            <a:r>
              <a:rPr lang="es-ES" dirty="0" err="1">
                <a:latin typeface="Bahnschrift Light" panose="020B0502040204020203" pitchFamily="34" charset="0"/>
              </a:rPr>
              <a:t>to</a:t>
            </a:r>
            <a:r>
              <a:rPr lang="es-ES" dirty="0">
                <a:latin typeface="Bahnschrift Light" panose="020B0502040204020203" pitchFamily="34" charset="0"/>
              </a:rPr>
              <a:t> </a:t>
            </a:r>
            <a:r>
              <a:rPr lang="es-ES" dirty="0" err="1">
                <a:latin typeface="Bahnschrift Light" panose="020B0502040204020203" pitchFamily="34" charset="0"/>
              </a:rPr>
              <a:t>the</a:t>
            </a:r>
            <a:r>
              <a:rPr lang="es-ES" dirty="0">
                <a:latin typeface="Bahnschrift Light" panose="020B0502040204020203" pitchFamily="34" charset="0"/>
              </a:rPr>
              <a:t> Excel file: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E7B6077-DDE0-A9C2-59BD-5F363FC7C138}"/>
              </a:ext>
            </a:extLst>
          </p:cNvPr>
          <p:cNvSpPr txBox="1"/>
          <p:nvPr/>
        </p:nvSpPr>
        <p:spPr>
          <a:xfrm>
            <a:off x="740575" y="1456522"/>
            <a:ext cx="45140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rial Rounded MT Bold" panose="020F0704030504030204" pitchFamily="34" charset="0"/>
              </a:rPr>
              <a:t>Data </a:t>
            </a:r>
            <a:r>
              <a:rPr lang="es-ES" sz="2000" dirty="0" err="1">
                <a:latin typeface="Arial Rounded MT Bold" panose="020F0704030504030204" pitchFamily="34" charset="0"/>
              </a:rPr>
              <a:t>used</a:t>
            </a:r>
            <a:r>
              <a:rPr lang="es-ES" sz="2000" dirty="0">
                <a:latin typeface="Arial Rounded MT Bold" panose="020F0704030504030204" pitchFamily="34" charset="0"/>
              </a:rPr>
              <a:t>: </a:t>
            </a:r>
            <a:r>
              <a:rPr lang="es-ES" dirty="0" err="1">
                <a:latin typeface="Arial Rounded MT Bold" panose="020F0704030504030204" pitchFamily="34" charset="0"/>
              </a:rPr>
              <a:t>from</a:t>
            </a:r>
            <a:r>
              <a:rPr lang="es-ES" dirty="0">
                <a:latin typeface="Arial Rounded MT Bold" panose="020F0704030504030204" pitchFamily="34" charset="0"/>
              </a:rPr>
              <a:t> 2023 </a:t>
            </a:r>
            <a:r>
              <a:rPr lang="es-ES" dirty="0" err="1">
                <a:latin typeface="Arial Rounded MT Bold" panose="020F0704030504030204" pitchFamily="34" charset="0"/>
              </a:rPr>
              <a:t>analysis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that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year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tourism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trends</a:t>
            </a:r>
            <a:r>
              <a:rPr lang="es-ES" dirty="0">
                <a:latin typeface="Arial Rounded MT Bold" panose="020F0704030504030204" pitchFamily="34" charset="0"/>
              </a:rPr>
              <a:t>  </a:t>
            </a:r>
            <a:endParaRPr lang="es-ES" sz="20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BA69D-0550-180E-1AA6-6BE0D93FD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88" r="68219" b="12938"/>
          <a:stretch/>
        </p:blipFill>
        <p:spPr>
          <a:xfrm>
            <a:off x="5209910" y="473284"/>
            <a:ext cx="3934091" cy="41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7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9" grpId="0" animBg="1"/>
      <p:bldP spid="118" grpId="0"/>
      <p:bldP spid="1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BE658A-4973-78A0-4684-0B5AEF255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88" r="68219" b="12938"/>
          <a:stretch/>
        </p:blipFill>
        <p:spPr>
          <a:xfrm>
            <a:off x="5209910" y="473284"/>
            <a:ext cx="3934091" cy="4196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099EFA-454B-2C08-89D6-5F54E9DECFD1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5A484-44EF-BDCF-91A6-A8D9F056D6A9}"/>
              </a:ext>
            </a:extLst>
          </p:cNvPr>
          <p:cNvSpPr txBox="1"/>
          <p:nvPr/>
        </p:nvSpPr>
        <p:spPr>
          <a:xfrm>
            <a:off x="677945" y="1125199"/>
            <a:ext cx="40868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 Rounded MT Bold" panose="020F0704030504030204" pitchFamily="34" charset="0"/>
              </a:rPr>
              <a:t>The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values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listed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may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seem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to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not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have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any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relation</a:t>
            </a:r>
            <a:r>
              <a:rPr lang="es-ES" dirty="0">
                <a:latin typeface="Arial Rounded MT Bold" panose="020F0704030504030204" pitchFamily="34" charset="0"/>
              </a:rPr>
              <a:t>, </a:t>
            </a:r>
            <a:r>
              <a:rPr lang="es-ES" dirty="0" err="1">
                <a:latin typeface="Arial Rounded MT Bold" panose="020F0704030504030204" pitchFamily="34" charset="0"/>
              </a:rPr>
              <a:t>but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let’s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analize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them</a:t>
            </a:r>
            <a:r>
              <a:rPr lang="es-ES" dirty="0">
                <a:latin typeface="Arial Rounded MT Bold" panose="020F0704030504030204" pitchFamily="34" charset="0"/>
              </a:rPr>
              <a:t>.</a:t>
            </a:r>
          </a:p>
          <a:p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 err="1">
                <a:latin typeface="Arial Rounded MT Bold" panose="020F0704030504030204" pitchFamily="34" charset="0"/>
              </a:rPr>
              <a:t>Let’s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group</a:t>
            </a:r>
            <a:r>
              <a:rPr lang="es-ES" dirty="0">
                <a:latin typeface="Arial Rounded MT Bold" panose="020F0704030504030204" pitchFamily="34" charset="0"/>
              </a:rPr>
              <a:t>: </a:t>
            </a:r>
          </a:p>
          <a:p>
            <a:r>
              <a:rPr lang="es-ES" dirty="0">
                <a:latin typeface="Arial Rounded MT Bold" panose="020F0704030504030204" pitchFamily="34" charset="0"/>
              </a:rPr>
              <a:t>     - no </a:t>
            </a:r>
            <a:r>
              <a:rPr lang="es-ES" dirty="0" err="1">
                <a:latin typeface="Arial Rounded MT Bold" panose="020F0704030504030204" pitchFamily="34" charset="0"/>
              </a:rPr>
              <a:t>of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visitors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with</a:t>
            </a:r>
            <a:r>
              <a:rPr lang="es-ES" dirty="0">
                <a:latin typeface="Arial Rounded MT Bold" panose="020F0704030504030204" pitchFamily="34" charset="0"/>
              </a:rPr>
              <a:t> I.  </a:t>
            </a:r>
            <a:r>
              <a:rPr lang="es-ES" dirty="0" err="1">
                <a:latin typeface="Arial Rounded MT Bold" panose="020F0704030504030204" pitchFamily="34" charset="0"/>
              </a:rPr>
              <a:t>average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age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                                          II. </a:t>
            </a:r>
            <a:r>
              <a:rPr lang="es-ES" dirty="0" err="1">
                <a:latin typeface="Arial Rounded MT Bold" panose="020F0704030504030204" pitchFamily="34" charset="0"/>
              </a:rPr>
              <a:t>spends</a:t>
            </a:r>
            <a:r>
              <a:rPr lang="es-ES" dirty="0">
                <a:latin typeface="Arial Rounded MT Bold" panose="020F0704030504030204" pitchFamily="34" charset="0"/>
              </a:rPr>
              <a:t>/</a:t>
            </a:r>
            <a:r>
              <a:rPr lang="es-ES" dirty="0" err="1">
                <a:latin typeface="Arial Rounded MT Bold" panose="020F0704030504030204" pitchFamily="34" charset="0"/>
              </a:rPr>
              <a:t>day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                                          </a:t>
            </a:r>
            <a:r>
              <a:rPr lang="es-ES" dirty="0" err="1">
                <a:latin typeface="Arial Rounded MT Bold" panose="020F0704030504030204" pitchFamily="34" charset="0"/>
              </a:rPr>
              <a:t>III.hotel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room</a:t>
            </a:r>
            <a:r>
              <a:rPr lang="es-ES" dirty="0">
                <a:latin typeface="Arial Rounded MT Bold" panose="020F0704030504030204" pitchFamily="34" charset="0"/>
              </a:rPr>
              <a:t>/</a:t>
            </a:r>
            <a:r>
              <a:rPr lang="es-ES" dirty="0" err="1">
                <a:latin typeface="Arial Rounded MT Bold" panose="020F0704030504030204" pitchFamily="34" charset="0"/>
              </a:rPr>
              <a:t>night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                                          </a:t>
            </a:r>
            <a:r>
              <a:rPr lang="es-ES" dirty="0" err="1">
                <a:latin typeface="Arial Rounded MT Bold" panose="020F0704030504030204" pitchFamily="34" charset="0"/>
              </a:rPr>
              <a:t>IV.staying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days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     - </a:t>
            </a:r>
            <a:r>
              <a:rPr lang="es-ES" dirty="0" err="1">
                <a:latin typeface="Arial Rounded MT Bold" panose="020F0704030504030204" pitchFamily="34" charset="0"/>
              </a:rPr>
              <a:t>average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age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with</a:t>
            </a:r>
            <a:r>
              <a:rPr lang="es-ES" dirty="0">
                <a:latin typeface="Arial Rounded MT Bold" panose="020F0704030504030204" pitchFamily="34" charset="0"/>
              </a:rPr>
              <a:t> 1. </a:t>
            </a:r>
            <a:r>
              <a:rPr lang="es-ES" dirty="0" err="1">
                <a:latin typeface="Arial Rounded MT Bold" panose="020F0704030504030204" pitchFamily="34" charset="0"/>
              </a:rPr>
              <a:t>spends</a:t>
            </a:r>
            <a:r>
              <a:rPr lang="es-ES" dirty="0">
                <a:latin typeface="Arial Rounded MT Bold" panose="020F0704030504030204" pitchFamily="34" charset="0"/>
              </a:rPr>
              <a:t>/</a:t>
            </a:r>
            <a:r>
              <a:rPr lang="es-ES" dirty="0" err="1">
                <a:latin typeface="Arial Rounded MT Bold" panose="020F0704030504030204" pitchFamily="34" charset="0"/>
              </a:rPr>
              <a:t>day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                                          2. hotel </a:t>
            </a:r>
            <a:r>
              <a:rPr lang="es-ES" dirty="0" err="1">
                <a:latin typeface="Arial Rounded MT Bold" panose="020F0704030504030204" pitchFamily="34" charset="0"/>
              </a:rPr>
              <a:t>room</a:t>
            </a:r>
            <a:r>
              <a:rPr lang="es-ES" dirty="0">
                <a:latin typeface="Arial Rounded MT Bold" panose="020F0704030504030204" pitchFamily="34" charset="0"/>
              </a:rPr>
              <a:t>/</a:t>
            </a:r>
            <a:r>
              <a:rPr lang="es-ES" dirty="0" err="1">
                <a:latin typeface="Arial Rounded MT Bold" panose="020F0704030504030204" pitchFamily="34" charset="0"/>
              </a:rPr>
              <a:t>night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                                          3. </a:t>
            </a:r>
            <a:r>
              <a:rPr lang="es-ES" dirty="0" err="1">
                <a:latin typeface="Arial Rounded MT Bold" panose="020F0704030504030204" pitchFamily="34" charset="0"/>
              </a:rPr>
              <a:t>staying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days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     - </a:t>
            </a:r>
            <a:r>
              <a:rPr lang="es-ES" dirty="0" err="1">
                <a:latin typeface="Arial Rounded MT Bold" panose="020F0704030504030204" pitchFamily="34" charset="0"/>
              </a:rPr>
              <a:t>spends</a:t>
            </a:r>
            <a:r>
              <a:rPr lang="es-ES" dirty="0">
                <a:latin typeface="Arial Rounded MT Bold" panose="020F0704030504030204" pitchFamily="34" charset="0"/>
              </a:rPr>
              <a:t>/</a:t>
            </a:r>
            <a:r>
              <a:rPr lang="es-ES" dirty="0" err="1">
                <a:latin typeface="Arial Rounded MT Bold" panose="020F0704030504030204" pitchFamily="34" charset="0"/>
              </a:rPr>
              <a:t>day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with</a:t>
            </a:r>
            <a:r>
              <a:rPr lang="es-ES" dirty="0">
                <a:latin typeface="Arial Rounded MT Bold" panose="020F0704030504030204" pitchFamily="34" charset="0"/>
              </a:rPr>
              <a:t> a. hotel </a:t>
            </a:r>
            <a:r>
              <a:rPr lang="es-ES" dirty="0" err="1">
                <a:latin typeface="Arial Rounded MT Bold" panose="020F0704030504030204" pitchFamily="34" charset="0"/>
              </a:rPr>
              <a:t>room</a:t>
            </a:r>
            <a:r>
              <a:rPr lang="es-ES" dirty="0">
                <a:latin typeface="Arial Rounded MT Bold" panose="020F0704030504030204" pitchFamily="34" charset="0"/>
              </a:rPr>
              <a:t>/ </a:t>
            </a:r>
            <a:r>
              <a:rPr lang="es-ES" dirty="0" err="1">
                <a:latin typeface="Arial Rounded MT Bold" panose="020F0704030504030204" pitchFamily="34" charset="0"/>
              </a:rPr>
              <a:t>night</a:t>
            </a:r>
            <a:r>
              <a:rPr lang="es-ES" dirty="0">
                <a:latin typeface="Arial Rounded MT Bold" panose="020F0704030504030204" pitchFamily="34" charset="0"/>
              </a:rPr>
              <a:t>      </a:t>
            </a:r>
          </a:p>
          <a:p>
            <a:r>
              <a:rPr lang="es-ES" dirty="0">
                <a:latin typeface="Arial Rounded MT Bold" panose="020F0704030504030204" pitchFamily="34" charset="0"/>
              </a:rPr>
              <a:t>                                        b. </a:t>
            </a:r>
            <a:r>
              <a:rPr lang="es-ES" dirty="0" err="1">
                <a:latin typeface="Arial Rounded MT Bold" panose="020F0704030504030204" pitchFamily="34" charset="0"/>
              </a:rPr>
              <a:t>staying</a:t>
            </a:r>
            <a:r>
              <a:rPr lang="es-ES" dirty="0"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latin typeface="Arial Rounded MT Bold" panose="020F0704030504030204" pitchFamily="34" charset="0"/>
              </a:rPr>
              <a:t>days</a:t>
            </a:r>
            <a:endParaRPr lang="es-ES" dirty="0">
              <a:latin typeface="Arial Rounded MT Bold" panose="020F0704030504030204" pitchFamily="34" charset="0"/>
            </a:endParaRPr>
          </a:p>
          <a:p>
            <a:r>
              <a:rPr lang="es-ES" dirty="0">
                <a:latin typeface="Arial Rounded MT Bold" panose="020F0704030504030204" pitchFamily="34" charset="0"/>
              </a:rPr>
              <a:t>     - </a:t>
            </a:r>
            <a:r>
              <a:rPr lang="en-US" dirty="0">
                <a:latin typeface="Arial Rounded MT Bold" panose="020F0704030504030204" pitchFamily="34" charset="0"/>
              </a:rPr>
              <a:t>hotel room and staying days</a:t>
            </a:r>
            <a:endParaRPr lang="es-E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F07DE6-157C-5917-1269-CFDD5B524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959915"/>
              </p:ext>
            </p:extLst>
          </p:nvPr>
        </p:nvGraphicFramePr>
        <p:xfrm>
          <a:off x="87682" y="348379"/>
          <a:ext cx="4296428" cy="230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DCFE22-ABF4-B08E-FB58-06E605550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478250"/>
              </p:ext>
            </p:extLst>
          </p:nvPr>
        </p:nvGraphicFramePr>
        <p:xfrm>
          <a:off x="4484318" y="337418"/>
          <a:ext cx="4478055" cy="2311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F43032-CD6B-1663-8D34-106B382A67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537000"/>
              </p:ext>
            </p:extLst>
          </p:nvPr>
        </p:nvGraphicFramePr>
        <p:xfrm>
          <a:off x="87682" y="2544349"/>
          <a:ext cx="4252586" cy="2065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1FFFFD-9A0E-0877-8148-83A6955E0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440289"/>
              </p:ext>
            </p:extLst>
          </p:nvPr>
        </p:nvGraphicFramePr>
        <p:xfrm>
          <a:off x="4572000" y="2500997"/>
          <a:ext cx="4390373" cy="2151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37AD15-3FDF-A8C2-E9C1-533F354EB85A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398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03F6218-00AD-C5C5-7E23-2FD22B6FC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392410"/>
              </p:ext>
            </p:extLst>
          </p:nvPr>
        </p:nvGraphicFramePr>
        <p:xfrm>
          <a:off x="159733" y="464924"/>
          <a:ext cx="4214434" cy="2228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52BF28-C0C9-9ED9-7BB0-2E09CA6FF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497952"/>
              </p:ext>
            </p:extLst>
          </p:nvPr>
        </p:nvGraphicFramePr>
        <p:xfrm>
          <a:off x="4621530" y="464925"/>
          <a:ext cx="4176332" cy="2228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7F8F3D-3345-2D06-A8D4-4744B96AFC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189657"/>
              </p:ext>
            </p:extLst>
          </p:nvPr>
        </p:nvGraphicFramePr>
        <p:xfrm>
          <a:off x="2483835" y="2571750"/>
          <a:ext cx="4028027" cy="231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D75EE5-D6BA-6168-5663-71B17F68B855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6847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FA278D5-F93B-DD23-3E63-89DC5CE1B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63116"/>
              </p:ext>
            </p:extLst>
          </p:nvPr>
        </p:nvGraphicFramePr>
        <p:xfrm>
          <a:off x="212943" y="11124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D27ACA3-034E-2ADC-7E65-C41FB0C8C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891390"/>
              </p:ext>
            </p:extLst>
          </p:nvPr>
        </p:nvGraphicFramePr>
        <p:xfrm>
          <a:off x="4634630" y="11124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0FC4A1-3754-6AFA-D49A-45B4DF815E72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0234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951E197-04FB-85F0-F2E1-DFA769823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730444"/>
              </p:ext>
            </p:extLst>
          </p:nvPr>
        </p:nvGraphicFramePr>
        <p:xfrm>
          <a:off x="22860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2FC1BF-01CD-9D98-CA61-D1CB59F297AF}"/>
              </a:ext>
            </a:extLst>
          </p:cNvPr>
          <p:cNvSpPr txBox="1"/>
          <p:nvPr/>
        </p:nvSpPr>
        <p:spPr>
          <a:xfrm>
            <a:off x="5209910" y="261257"/>
            <a:ext cx="393409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Exploring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tourism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ES" sz="9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trends</a:t>
            </a:r>
            <a:r>
              <a:rPr lang="es-E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- </a:t>
            </a:r>
            <a:r>
              <a:rPr lang="en-US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30 of the most visited places in the world</a:t>
            </a:r>
          </a:p>
          <a:p>
            <a:endParaRPr lang="es-ES" sz="1000" dirty="0">
              <a:solidFill>
                <a:schemeClr val="accent5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118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703</Words>
  <Application>Microsoft Office PowerPoint</Application>
  <PresentationFormat>On-screen Show (16:9)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Rounded MT Bold</vt:lpstr>
      <vt:lpstr>Lato</vt:lpstr>
      <vt:lpstr>Arial</vt:lpstr>
      <vt:lpstr>Montserrat</vt:lpstr>
      <vt:lpstr>Vidaloka</vt:lpstr>
      <vt:lpstr>Bahnschrift Light</vt:lpstr>
      <vt:lpstr>Minimalist Business Slides XL by Slidesgo</vt:lpstr>
      <vt:lpstr>Exploring tourism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tourism trends</dc:title>
  <cp:lastModifiedBy>Estera Smeu</cp:lastModifiedBy>
  <cp:revision>6</cp:revision>
  <dcterms:modified xsi:type="dcterms:W3CDTF">2024-01-12T12:44:01Z</dcterms:modified>
</cp:coreProperties>
</file>