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60" r:id="rId5"/>
    <p:sldId id="259" r:id="rId6"/>
    <p:sldId id="261" r:id="rId7"/>
    <p:sldId id="263" r:id="rId8"/>
    <p:sldId id="262" r:id="rId9"/>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250" autoAdjust="0"/>
  </p:normalViewPr>
  <p:slideViewPr>
    <p:cSldViewPr>
      <p:cViewPr>
        <p:scale>
          <a:sx n="64" d="100"/>
          <a:sy n="64" d="100"/>
        </p:scale>
        <p:origin x="-1493" y="-26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A516CA-FEEA-4891-B841-346B6102FD16}" type="datetimeFigureOut">
              <a:rPr lang="de-CH" smtClean="0"/>
              <a:t>16.06.2012</a:t>
            </a:fld>
            <a:endParaRPr lang="de-CH"/>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7E74AB-89F2-4CA8-B1E2-4EFAA6854E58}" type="slidenum">
              <a:rPr lang="de-CH" smtClean="0"/>
              <a:t>‹Nr.›</a:t>
            </a:fld>
            <a:endParaRPr lang="de-CH"/>
          </a:p>
        </p:txBody>
      </p:sp>
    </p:spTree>
    <p:extLst>
      <p:ext uri="{BB962C8B-B14F-4D97-AF65-F5344CB8AC3E}">
        <p14:creationId xmlns:p14="http://schemas.microsoft.com/office/powerpoint/2010/main" val="1944309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itchFamily="34" charset="0"/>
              <a:buChar char="•"/>
            </a:pPr>
            <a:r>
              <a:rPr lang="de-CH" dirty="0" err="1" smtClean="0"/>
              <a:t>Steganographie</a:t>
            </a:r>
            <a:r>
              <a:rPr lang="de-CH" dirty="0" smtClean="0"/>
              <a:t> – «verdeckt schreiben»</a:t>
            </a:r>
          </a:p>
          <a:p>
            <a:pPr marL="628650" lvl="1" indent="-171450">
              <a:buFont typeface="Arial" pitchFamily="34" charset="0"/>
              <a:buChar char="•"/>
            </a:pPr>
            <a:r>
              <a:rPr lang="de-CH" sz="1200" kern="1200" dirty="0" smtClean="0">
                <a:solidFill>
                  <a:schemeClr val="tx1"/>
                </a:solidFill>
                <a:effectLst/>
                <a:latin typeface="+mn-lt"/>
                <a:ea typeface="+mn-ea"/>
                <a:cs typeface="+mn-cs"/>
              </a:rPr>
              <a:t>Man spricht von </a:t>
            </a:r>
            <a:r>
              <a:rPr lang="de-CH" sz="1200" kern="1200" dirty="0" err="1" smtClean="0">
                <a:solidFill>
                  <a:schemeClr val="tx1"/>
                </a:solidFill>
                <a:effectLst/>
                <a:latin typeface="+mn-lt"/>
                <a:ea typeface="+mn-ea"/>
                <a:cs typeface="+mn-cs"/>
              </a:rPr>
              <a:t>Steganographie</a:t>
            </a:r>
            <a:r>
              <a:rPr lang="de-CH" sz="1200" kern="1200" dirty="0" smtClean="0">
                <a:solidFill>
                  <a:schemeClr val="tx1"/>
                </a:solidFill>
                <a:effectLst/>
                <a:latin typeface="+mn-lt"/>
                <a:ea typeface="+mn-ea"/>
                <a:cs typeface="+mn-cs"/>
              </a:rPr>
              <a:t>, wenn eine Information in anderen Daten versteckt wird. Das Wort kommt aus der griechischen Sprache und heisst „verdeckt schreiben“. Bei der </a:t>
            </a:r>
            <a:r>
              <a:rPr lang="de-CH" sz="1200" kern="1200" dirty="0" err="1" smtClean="0">
                <a:solidFill>
                  <a:schemeClr val="tx1"/>
                </a:solidFill>
                <a:effectLst/>
                <a:latin typeface="+mn-lt"/>
                <a:ea typeface="+mn-ea"/>
                <a:cs typeface="+mn-cs"/>
              </a:rPr>
              <a:t>Steganographie</a:t>
            </a:r>
            <a:r>
              <a:rPr lang="de-CH" sz="1200" kern="1200" dirty="0" smtClean="0">
                <a:solidFill>
                  <a:schemeClr val="tx1"/>
                </a:solidFill>
                <a:effectLst/>
                <a:latin typeface="+mn-lt"/>
                <a:ea typeface="+mn-ea"/>
                <a:cs typeface="+mn-cs"/>
              </a:rPr>
              <a:t> versucht man also, die Existenz einer Nachricht zu verbergen.</a:t>
            </a:r>
            <a:endParaRPr lang="de-CH" dirty="0" smtClean="0"/>
          </a:p>
          <a:p>
            <a:pPr marL="171450" indent="-171450">
              <a:buFont typeface="Arial" pitchFamily="34" charset="0"/>
              <a:buChar char="•"/>
            </a:pPr>
            <a:r>
              <a:rPr lang="de-CH" dirty="0" smtClean="0"/>
              <a:t>Historischer Hintergrund</a:t>
            </a:r>
          </a:p>
          <a:p>
            <a:pPr marL="628650" lvl="1" indent="-171450">
              <a:buFont typeface="Arial" pitchFamily="34" charset="0"/>
              <a:buChar char="•"/>
            </a:pPr>
            <a:r>
              <a:rPr lang="de-CH" sz="1200" kern="1200" dirty="0" smtClean="0">
                <a:solidFill>
                  <a:schemeClr val="tx1"/>
                </a:solidFill>
                <a:effectLst/>
                <a:latin typeface="+mn-lt"/>
                <a:ea typeface="+mn-ea"/>
                <a:cs typeface="+mn-cs"/>
              </a:rPr>
              <a:t>Historisch ist diese Methode schon lange bekannt und wurde schon abseits der digitalen Welt erfolgreich eingesetzt. Man kann nachlesen, dass zum Beispiel Nachrichten auf die Kopfhaut von Sklaven tätowiert wurden und der Empfänger diese dann geschoren hat um die Nachricht zu lesen. Aber auch uns allen bekannte Hilfsmittel wie „Geheimtinte“ fallen unter </a:t>
            </a:r>
            <a:r>
              <a:rPr lang="de-CH" sz="1200" kern="1200" dirty="0" err="1" smtClean="0">
                <a:solidFill>
                  <a:schemeClr val="tx1"/>
                </a:solidFill>
                <a:effectLst/>
                <a:latin typeface="+mn-lt"/>
                <a:ea typeface="+mn-ea"/>
                <a:cs typeface="+mn-cs"/>
              </a:rPr>
              <a:t>Steganographie</a:t>
            </a:r>
            <a:r>
              <a:rPr lang="de-CH" sz="1200" kern="1200" dirty="0" smtClean="0">
                <a:solidFill>
                  <a:schemeClr val="tx1"/>
                </a:solidFill>
                <a:effectLst/>
                <a:latin typeface="+mn-lt"/>
                <a:ea typeface="+mn-ea"/>
                <a:cs typeface="+mn-cs"/>
              </a:rPr>
              <a:t>.</a:t>
            </a:r>
            <a:endParaRPr lang="de-CH" dirty="0" smtClean="0"/>
          </a:p>
          <a:p>
            <a:pPr marL="171450" indent="-171450">
              <a:buFont typeface="Arial" pitchFamily="34" charset="0"/>
              <a:buChar char="•"/>
            </a:pPr>
            <a:r>
              <a:rPr lang="de-CH" dirty="0" smtClean="0"/>
              <a:t>Kryptographie &lt;&gt; </a:t>
            </a:r>
            <a:r>
              <a:rPr lang="de-CH" dirty="0" err="1" smtClean="0"/>
              <a:t>Steganographie</a:t>
            </a:r>
            <a:endParaRPr lang="de-CH" dirty="0" smtClean="0"/>
          </a:p>
          <a:p>
            <a:pPr marL="628650" lvl="1" indent="-171450">
              <a:buFont typeface="Arial" pitchFamily="34" charset="0"/>
              <a:buChar char="•"/>
            </a:pPr>
            <a:r>
              <a:rPr lang="de-CH" sz="1200" kern="1200" dirty="0" smtClean="0">
                <a:solidFill>
                  <a:schemeClr val="tx1"/>
                </a:solidFill>
                <a:effectLst/>
                <a:latin typeface="+mn-lt"/>
                <a:ea typeface="+mn-ea"/>
                <a:cs typeface="+mn-cs"/>
              </a:rPr>
              <a:t>Prinzip von </a:t>
            </a:r>
            <a:r>
              <a:rPr lang="de-CH" sz="1200" kern="1200" dirty="0" err="1" smtClean="0">
                <a:solidFill>
                  <a:schemeClr val="tx1"/>
                </a:solidFill>
                <a:effectLst/>
                <a:latin typeface="+mn-lt"/>
                <a:ea typeface="+mn-ea"/>
                <a:cs typeface="+mn-cs"/>
              </a:rPr>
              <a:t>Kerckhoff</a:t>
            </a:r>
            <a:r>
              <a:rPr lang="de-CH" sz="1200" kern="1200" dirty="0" smtClean="0">
                <a:solidFill>
                  <a:schemeClr val="tx1"/>
                </a:solidFill>
                <a:effectLst/>
                <a:latin typeface="+mn-lt"/>
                <a:ea typeface="+mn-ea"/>
                <a:cs typeface="+mn-cs"/>
              </a:rPr>
              <a:t>: die Sicherheit eines Systems  darf nicht von der Geheimhaltung des Algorithmus abhängen, sondern einzig und allein von der Geheimhaltung eines Schlüssels.</a:t>
            </a:r>
            <a:endParaRPr lang="de-CH" dirty="0" smtClean="0"/>
          </a:p>
          <a:p>
            <a:pPr marL="171450" indent="-171450">
              <a:buFont typeface="Arial" pitchFamily="34" charset="0"/>
              <a:buChar char="•"/>
            </a:pPr>
            <a:r>
              <a:rPr lang="de-CH" dirty="0" smtClean="0"/>
              <a:t>Technische </a:t>
            </a:r>
            <a:r>
              <a:rPr lang="de-CH" dirty="0" err="1" smtClean="0"/>
              <a:t>Steganographie</a:t>
            </a:r>
            <a:endParaRPr lang="de-CH" dirty="0" smtClean="0"/>
          </a:p>
          <a:p>
            <a:pPr marL="628650" lvl="1" indent="-171450">
              <a:buFont typeface="Arial" pitchFamily="34" charset="0"/>
              <a:buChar char="•"/>
            </a:pPr>
            <a:r>
              <a:rPr lang="de-CH" sz="1200" kern="1200" dirty="0" smtClean="0">
                <a:solidFill>
                  <a:schemeClr val="tx1"/>
                </a:solidFill>
                <a:effectLst/>
                <a:latin typeface="+mn-lt"/>
                <a:ea typeface="+mn-ea"/>
                <a:cs typeface="+mn-cs"/>
              </a:rPr>
              <a:t>Möglichkeiten dazu bieten vor allem Dateiformate, welche nicht von einem Computer weiterverarbeitet werden sondern von einem Menschen interpretiert werden</a:t>
            </a:r>
            <a:br>
              <a:rPr lang="de-CH" sz="1200" kern="1200" dirty="0" smtClean="0">
                <a:solidFill>
                  <a:schemeClr val="tx1"/>
                </a:solidFill>
                <a:effectLst/>
                <a:latin typeface="+mn-lt"/>
                <a:ea typeface="+mn-ea"/>
                <a:cs typeface="+mn-cs"/>
              </a:rPr>
            </a:br>
            <a:r>
              <a:rPr lang="de-CH" sz="1200" kern="1200" dirty="0" smtClean="0">
                <a:solidFill>
                  <a:schemeClr val="tx1"/>
                </a:solidFill>
                <a:effectLst/>
                <a:latin typeface="+mn-lt"/>
                <a:ea typeface="+mn-ea"/>
                <a:cs typeface="+mn-cs"/>
              </a:rPr>
              <a:t>Dies sind zum Beispiel Bildformate, Audio- und Videodateien. Ein Mensch kann bei solchen Dateien geringe Abweichungen nicht wahrnehmen und schöpft deshalb auch keinen Verdacht, dass da noch mehr sein könnte.</a:t>
            </a:r>
            <a:endParaRPr lang="de-CH" dirty="0" smtClean="0"/>
          </a:p>
          <a:p>
            <a:endParaRPr lang="de-CH" dirty="0"/>
          </a:p>
        </p:txBody>
      </p:sp>
      <p:sp>
        <p:nvSpPr>
          <p:cNvPr id="4" name="Foliennummernplatzhalter 3"/>
          <p:cNvSpPr>
            <a:spLocks noGrp="1"/>
          </p:cNvSpPr>
          <p:nvPr>
            <p:ph type="sldNum" sz="quarter" idx="10"/>
          </p:nvPr>
        </p:nvSpPr>
        <p:spPr/>
        <p:txBody>
          <a:bodyPr/>
          <a:lstStyle/>
          <a:p>
            <a:fld id="{ED7E74AB-89F2-4CA8-B1E2-4EFAA6854E58}" type="slidenum">
              <a:rPr lang="de-CH" smtClean="0"/>
              <a:t>3</a:t>
            </a:fld>
            <a:endParaRPr lang="de-CH"/>
          </a:p>
        </p:txBody>
      </p:sp>
    </p:spTree>
    <p:extLst>
      <p:ext uri="{BB962C8B-B14F-4D97-AF65-F5344CB8AC3E}">
        <p14:creationId xmlns:p14="http://schemas.microsoft.com/office/powerpoint/2010/main" val="1831891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Bild- und Audiodateien haben sich angeboten, da deren</a:t>
            </a:r>
            <a:r>
              <a:rPr lang="de-CH" baseline="0" dirty="0" smtClean="0"/>
              <a:t> Darstellung über menschliche Organe Aufgenommen werden welche nicht genau sind.</a:t>
            </a:r>
          </a:p>
          <a:p>
            <a:endParaRPr lang="de-CH" baseline="0" dirty="0" smtClean="0"/>
          </a:p>
          <a:p>
            <a:r>
              <a:rPr lang="de-CH" baseline="0" dirty="0" smtClean="0"/>
              <a:t>Es können beliebige (digitale) Informationen versteckt werden.</a:t>
            </a:r>
          </a:p>
          <a:p>
            <a:endParaRPr lang="de-CH" baseline="0" dirty="0" smtClean="0"/>
          </a:p>
          <a:p>
            <a:r>
              <a:rPr lang="de-CH" baseline="0" dirty="0" smtClean="0"/>
              <a:t>Nur bei verlustfreien Dateiformaten können die Daten wieder komplett rekonstruiert werden. Verlustbehaftete Dateitypen eliminieren oft die Informationen, welche Menschen nicht wahrnehmen können. Dort wiederum ist natürlich potenziell Platz um Daten zu verstecken.</a:t>
            </a:r>
            <a:endParaRPr lang="de-CH" dirty="0"/>
          </a:p>
        </p:txBody>
      </p:sp>
      <p:sp>
        <p:nvSpPr>
          <p:cNvPr id="4" name="Foliennummernplatzhalter 3"/>
          <p:cNvSpPr>
            <a:spLocks noGrp="1"/>
          </p:cNvSpPr>
          <p:nvPr>
            <p:ph type="sldNum" sz="quarter" idx="10"/>
          </p:nvPr>
        </p:nvSpPr>
        <p:spPr/>
        <p:txBody>
          <a:bodyPr/>
          <a:lstStyle/>
          <a:p>
            <a:fld id="{ED7E74AB-89F2-4CA8-B1E2-4EFAA6854E58}" type="slidenum">
              <a:rPr lang="de-CH" smtClean="0"/>
              <a:t>4</a:t>
            </a:fld>
            <a:endParaRPr lang="de-CH"/>
          </a:p>
        </p:txBody>
      </p:sp>
    </p:spTree>
    <p:extLst>
      <p:ext uri="{BB962C8B-B14F-4D97-AF65-F5344CB8AC3E}">
        <p14:creationId xmlns:p14="http://schemas.microsoft.com/office/powerpoint/2010/main" val="1832297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ED7E74AB-89F2-4CA8-B1E2-4EFAA6854E58}" type="slidenum">
              <a:rPr lang="de-CH" smtClean="0"/>
              <a:t>5</a:t>
            </a:fld>
            <a:endParaRPr lang="de-CH"/>
          </a:p>
        </p:txBody>
      </p:sp>
    </p:spTree>
    <p:extLst>
      <p:ext uri="{BB962C8B-B14F-4D97-AF65-F5344CB8AC3E}">
        <p14:creationId xmlns:p14="http://schemas.microsoft.com/office/powerpoint/2010/main" val="338859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BMP</a:t>
            </a:r>
            <a:r>
              <a:rPr lang="de-CH" baseline="0" dirty="0" smtClean="0"/>
              <a:t> ist stark standardisiert, üblich sind 3 Bytes für die Codierung der Farbe (24Bit). Dies bedeutet, dass jeder Farbe 256 Stufen zur Verfügung stehen. Falls das LSB bei jeder Farbe geändert wird entspricht das einer kaum wahrnehmbaren Veränderung von 0.000048 %</a:t>
            </a:r>
          </a:p>
          <a:p>
            <a:endParaRPr lang="de-CH" baseline="0" dirty="0" smtClean="0"/>
          </a:p>
          <a:p>
            <a:r>
              <a:rPr lang="de-CH" baseline="0" dirty="0" smtClean="0"/>
              <a:t>WAV ist auch Standardisiert, lässt aber viel Spielraum (welcher auch genutzt wird). So gibt es verschiedene Formate von Microsoft und von Apple (WAV und AIFF, war nicht anders zu erwarten). Variieren kann die Headerlänge, Datenformat, Kanäle, Samplerate, Framegrösse, Bits pro Sample sowie je nach Unterversion weitere Eigenschaften.</a:t>
            </a:r>
            <a:endParaRPr lang="de-CH" dirty="0"/>
          </a:p>
        </p:txBody>
      </p:sp>
      <p:sp>
        <p:nvSpPr>
          <p:cNvPr id="4" name="Foliennummernplatzhalter 3"/>
          <p:cNvSpPr>
            <a:spLocks noGrp="1"/>
          </p:cNvSpPr>
          <p:nvPr>
            <p:ph type="sldNum" sz="quarter" idx="10"/>
          </p:nvPr>
        </p:nvSpPr>
        <p:spPr/>
        <p:txBody>
          <a:bodyPr/>
          <a:lstStyle/>
          <a:p>
            <a:fld id="{ED7E74AB-89F2-4CA8-B1E2-4EFAA6854E58}" type="slidenum">
              <a:rPr lang="de-CH" smtClean="0"/>
              <a:t>6</a:t>
            </a:fld>
            <a:endParaRPr lang="de-CH"/>
          </a:p>
        </p:txBody>
      </p:sp>
    </p:spTree>
    <p:extLst>
      <p:ext uri="{BB962C8B-B14F-4D97-AF65-F5344CB8AC3E}">
        <p14:creationId xmlns:p14="http://schemas.microsoft.com/office/powerpoint/2010/main" val="22074545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10"/>
          </p:nvPr>
        </p:nvSpPr>
        <p:spPr/>
        <p:txBody>
          <a:bodyPr/>
          <a:lstStyle/>
          <a:p>
            <a:fld id="{ED7E74AB-89F2-4CA8-B1E2-4EFAA6854E58}" type="slidenum">
              <a:rPr lang="de-CH" smtClean="0"/>
              <a:t>7</a:t>
            </a:fld>
            <a:endParaRPr lang="de-CH"/>
          </a:p>
        </p:txBody>
      </p:sp>
    </p:spTree>
    <p:extLst>
      <p:ext uri="{BB962C8B-B14F-4D97-AF65-F5344CB8AC3E}">
        <p14:creationId xmlns:p14="http://schemas.microsoft.com/office/powerpoint/2010/main" val="186744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t>16.06.2012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t>16.06.2012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 durch Klicken hinzufügen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t>16.06.2012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t>16.06.2012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p>
            <a:fld id="{1BA50D42-C9CD-4801-B293-61D1F53EC57E}" type="datetimeFigureOut">
              <a:rPr lang="de-DE" smtClean="0"/>
              <a:t>16.06.2012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1BA50D42-C9CD-4801-B293-61D1F53EC57E}" type="datetimeFigureOut">
              <a:rPr lang="de-DE" smtClean="0"/>
              <a:t>16.06.2012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1BA50D42-C9CD-4801-B293-61D1F53EC57E}" type="datetimeFigureOut">
              <a:rPr lang="de-DE" smtClean="0"/>
              <a:t>16.06.2012</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1BA50D42-C9CD-4801-B293-61D1F53EC57E}" type="datetimeFigureOut">
              <a:rPr lang="de-DE" smtClean="0"/>
              <a:t>16.06.2012</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1BA50D42-C9CD-4801-B293-61D1F53EC57E}" type="datetimeFigureOut">
              <a:rPr lang="de-DE" smtClean="0"/>
              <a:t>16.06.2012</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1BA50D42-C9CD-4801-B293-61D1F53EC57E}" type="datetimeFigureOut">
              <a:rPr lang="de-DE" smtClean="0"/>
              <a:t>16.06.2012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1BA50D42-C9CD-4801-B293-61D1F53EC57E}" type="datetimeFigureOut">
              <a:rPr lang="de-DE" smtClean="0"/>
              <a:t>16.06.2012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A50D42-C9CD-4801-B293-61D1F53EC57E}" type="datetimeFigureOut">
              <a:rPr lang="de-DE" smtClean="0"/>
              <a:t>16.06.2012</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AE60A-B69C-4790-82F7-3882EDF23186}" type="slidenum">
              <a:rPr lang="de-DE" smtClean="0"/>
              <a:t>‹Nr.›</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2195736" y="1556792"/>
            <a:ext cx="4824536" cy="1008112"/>
          </a:xfrm>
          <a:solidFill>
            <a:schemeClr val="bg1">
              <a:alpha val="80000"/>
            </a:schemeClr>
          </a:solidFill>
        </p:spPr>
        <p:txBody>
          <a:bodyPr/>
          <a:lstStyle/>
          <a:p>
            <a:r>
              <a:rPr lang="de-CH" dirty="0" err="1" smtClean="0">
                <a:solidFill>
                  <a:srgbClr val="FF0000"/>
                </a:solidFill>
              </a:rPr>
              <a:t>Steganographie</a:t>
            </a:r>
            <a:endParaRPr lang="de-CH" dirty="0">
              <a:solidFill>
                <a:srgbClr val="FF0000"/>
              </a:solidFill>
            </a:endParaRPr>
          </a:p>
        </p:txBody>
      </p:sp>
      <p:sp>
        <p:nvSpPr>
          <p:cNvPr id="3" name="Untertitel 2"/>
          <p:cNvSpPr>
            <a:spLocks noGrp="1"/>
          </p:cNvSpPr>
          <p:nvPr>
            <p:ph type="subTitle" idx="1"/>
          </p:nvPr>
        </p:nvSpPr>
        <p:spPr>
          <a:xfrm>
            <a:off x="2955776" y="5085184"/>
            <a:ext cx="3200400" cy="838944"/>
          </a:xfrm>
          <a:solidFill>
            <a:schemeClr val="bg1">
              <a:alpha val="80000"/>
            </a:schemeClr>
          </a:solidFill>
        </p:spPr>
        <p:txBody>
          <a:bodyPr>
            <a:normAutofit/>
          </a:bodyPr>
          <a:lstStyle/>
          <a:p>
            <a:r>
              <a:rPr lang="de-CH" sz="2400" dirty="0" smtClean="0">
                <a:solidFill>
                  <a:schemeClr val="tx1"/>
                </a:solidFill>
              </a:rPr>
              <a:t>Niki </a:t>
            </a:r>
            <a:r>
              <a:rPr lang="de-CH" sz="2400" dirty="0" err="1" smtClean="0">
                <a:solidFill>
                  <a:schemeClr val="tx1"/>
                </a:solidFill>
              </a:rPr>
              <a:t>Hausammann</a:t>
            </a:r>
            <a:r>
              <a:rPr lang="de-CH" sz="2400" dirty="0" smtClean="0">
                <a:solidFill>
                  <a:schemeClr val="tx1"/>
                </a:solidFill>
              </a:rPr>
              <a:t/>
            </a:r>
            <a:br>
              <a:rPr lang="de-CH" sz="2400" dirty="0" smtClean="0">
                <a:solidFill>
                  <a:schemeClr val="tx1"/>
                </a:solidFill>
              </a:rPr>
            </a:br>
            <a:r>
              <a:rPr lang="de-CH" sz="2400" dirty="0" smtClean="0">
                <a:solidFill>
                  <a:schemeClr val="tx1"/>
                </a:solidFill>
              </a:rPr>
              <a:t>Renato Estermann</a:t>
            </a:r>
          </a:p>
        </p:txBody>
      </p:sp>
    </p:spTree>
    <p:extLst>
      <p:ext uri="{BB962C8B-B14F-4D97-AF65-F5344CB8AC3E}">
        <p14:creationId xmlns:p14="http://schemas.microsoft.com/office/powerpoint/2010/main" val="7875915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Agenda</a:t>
            </a:r>
            <a:endParaRPr lang="de-CH" dirty="0"/>
          </a:p>
        </p:txBody>
      </p:sp>
      <p:sp>
        <p:nvSpPr>
          <p:cNvPr id="3" name="Inhaltsplatzhalter 2"/>
          <p:cNvSpPr>
            <a:spLocks noGrp="1"/>
          </p:cNvSpPr>
          <p:nvPr>
            <p:ph idx="1"/>
          </p:nvPr>
        </p:nvSpPr>
        <p:spPr/>
        <p:txBody>
          <a:bodyPr/>
          <a:lstStyle/>
          <a:p>
            <a:r>
              <a:rPr lang="de-CH" dirty="0" smtClean="0"/>
              <a:t>Theoretische Grundlagen</a:t>
            </a:r>
          </a:p>
          <a:p>
            <a:r>
              <a:rPr lang="de-CH" dirty="0" smtClean="0"/>
              <a:t>Anforderungen an die Applikation</a:t>
            </a:r>
          </a:p>
          <a:p>
            <a:r>
              <a:rPr lang="de-CH" dirty="0" smtClean="0"/>
              <a:t>Praktische Umsetzung</a:t>
            </a:r>
          </a:p>
          <a:p>
            <a:r>
              <a:rPr lang="de-CH" dirty="0" smtClean="0"/>
              <a:t>Demo</a:t>
            </a:r>
          </a:p>
        </p:txBody>
      </p:sp>
    </p:spTree>
    <p:extLst>
      <p:ext uri="{BB962C8B-B14F-4D97-AF65-F5344CB8AC3E}">
        <p14:creationId xmlns:p14="http://schemas.microsoft.com/office/powerpoint/2010/main" val="14124073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Theoretische Grundlagen</a:t>
            </a:r>
            <a:endParaRPr lang="de-CH" dirty="0"/>
          </a:p>
        </p:txBody>
      </p:sp>
      <p:sp>
        <p:nvSpPr>
          <p:cNvPr id="3" name="Inhaltsplatzhalter 2"/>
          <p:cNvSpPr>
            <a:spLocks noGrp="1"/>
          </p:cNvSpPr>
          <p:nvPr>
            <p:ph idx="1"/>
          </p:nvPr>
        </p:nvSpPr>
        <p:spPr/>
        <p:txBody>
          <a:bodyPr/>
          <a:lstStyle/>
          <a:p>
            <a:r>
              <a:rPr lang="de-CH" dirty="0" err="1" smtClean="0"/>
              <a:t>Steganographie</a:t>
            </a:r>
            <a:r>
              <a:rPr lang="de-CH" dirty="0" smtClean="0"/>
              <a:t> – «verdeckt schreiben»</a:t>
            </a:r>
          </a:p>
          <a:p>
            <a:r>
              <a:rPr lang="de-CH" dirty="0" smtClean="0"/>
              <a:t>Historischer Hintergrund</a:t>
            </a:r>
          </a:p>
          <a:p>
            <a:r>
              <a:rPr lang="de-CH" dirty="0" smtClean="0"/>
              <a:t>Kryptographie &lt;&gt; </a:t>
            </a:r>
            <a:r>
              <a:rPr lang="de-CH" dirty="0" err="1" smtClean="0"/>
              <a:t>Steganographie</a:t>
            </a:r>
            <a:endParaRPr lang="de-CH" dirty="0" smtClean="0"/>
          </a:p>
          <a:p>
            <a:r>
              <a:rPr lang="de-CH" dirty="0" smtClean="0"/>
              <a:t>Technische </a:t>
            </a:r>
            <a:r>
              <a:rPr lang="de-CH" dirty="0" err="1" smtClean="0"/>
              <a:t>Steganographie</a:t>
            </a:r>
            <a:endParaRPr lang="de-CH" dirty="0" smtClean="0"/>
          </a:p>
          <a:p>
            <a:pPr marL="0" indent="0">
              <a:buNone/>
            </a:pPr>
            <a:endParaRPr lang="de-CH" dirty="0" smtClean="0"/>
          </a:p>
          <a:p>
            <a:endParaRPr lang="de-CH" dirty="0" smtClean="0"/>
          </a:p>
          <a:p>
            <a:endParaRPr lang="de-CH" dirty="0"/>
          </a:p>
        </p:txBody>
      </p:sp>
    </p:spTree>
    <p:extLst>
      <p:ext uri="{BB962C8B-B14F-4D97-AF65-F5344CB8AC3E}">
        <p14:creationId xmlns:p14="http://schemas.microsoft.com/office/powerpoint/2010/main" val="7786778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Anforderungen an die Applikation</a:t>
            </a:r>
            <a:endParaRPr lang="de-CH" dirty="0"/>
          </a:p>
        </p:txBody>
      </p:sp>
      <p:sp>
        <p:nvSpPr>
          <p:cNvPr id="3" name="Inhaltsplatzhalter 2"/>
          <p:cNvSpPr>
            <a:spLocks noGrp="1"/>
          </p:cNvSpPr>
          <p:nvPr>
            <p:ph idx="1"/>
          </p:nvPr>
        </p:nvSpPr>
        <p:spPr/>
        <p:txBody>
          <a:bodyPr/>
          <a:lstStyle/>
          <a:p>
            <a:r>
              <a:rPr lang="de-CH" dirty="0" smtClean="0"/>
              <a:t>Verstecken von Informationen in:</a:t>
            </a:r>
          </a:p>
          <a:p>
            <a:pPr lvl="1"/>
            <a:r>
              <a:rPr lang="de-CH" dirty="0" smtClean="0"/>
              <a:t>Bilddateien</a:t>
            </a:r>
          </a:p>
          <a:p>
            <a:pPr lvl="1"/>
            <a:r>
              <a:rPr lang="de-CH" dirty="0" smtClean="0"/>
              <a:t>Audiodateien </a:t>
            </a:r>
          </a:p>
          <a:p>
            <a:r>
              <a:rPr lang="de-CH" dirty="0" smtClean="0"/>
              <a:t>Beliebige Dateitypen sollen versteckt werden</a:t>
            </a:r>
          </a:p>
          <a:p>
            <a:r>
              <a:rPr lang="de-CH" dirty="0" smtClean="0"/>
              <a:t>Abgrenzung: nur verlustfreie Dateiformate (BMP, PNG, WAV)</a:t>
            </a:r>
          </a:p>
        </p:txBody>
      </p:sp>
    </p:spTree>
    <p:extLst>
      <p:ext uri="{BB962C8B-B14F-4D97-AF65-F5344CB8AC3E}">
        <p14:creationId xmlns:p14="http://schemas.microsoft.com/office/powerpoint/2010/main" val="34694740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Praktische Umsetzung (1/2)</a:t>
            </a:r>
            <a:endParaRPr lang="de-CH" dirty="0"/>
          </a:p>
        </p:txBody>
      </p:sp>
      <p:sp>
        <p:nvSpPr>
          <p:cNvPr id="3" name="Inhaltsplatzhalter 2"/>
          <p:cNvSpPr>
            <a:spLocks noGrp="1"/>
          </p:cNvSpPr>
          <p:nvPr>
            <p:ph idx="1"/>
          </p:nvPr>
        </p:nvSpPr>
        <p:spPr/>
        <p:txBody>
          <a:bodyPr/>
          <a:lstStyle/>
          <a:p>
            <a:r>
              <a:rPr lang="de-CH" dirty="0" smtClean="0"/>
              <a:t>«Protokoll»-Struktur im </a:t>
            </a:r>
            <a:r>
              <a:rPr lang="de-CH" dirty="0" err="1" smtClean="0"/>
              <a:t>Steganogramm</a:t>
            </a:r>
            <a:r>
              <a:rPr lang="de-CH" dirty="0" smtClean="0"/>
              <a:t> </a:t>
            </a:r>
            <a:r>
              <a:rPr lang="de-CH" dirty="0" smtClean="0"/>
              <a:t>aufbauen</a:t>
            </a:r>
            <a:endParaRPr lang="de-CH"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799" y="2996952"/>
            <a:ext cx="8591550" cy="214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53042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Praktische Umsetzung (2/2)</a:t>
            </a:r>
            <a:endParaRPr lang="de-CH" dirty="0"/>
          </a:p>
        </p:txBody>
      </p:sp>
      <p:sp>
        <p:nvSpPr>
          <p:cNvPr id="3" name="Inhaltsplatzhalter 2"/>
          <p:cNvSpPr>
            <a:spLocks noGrp="1"/>
          </p:cNvSpPr>
          <p:nvPr>
            <p:ph idx="1"/>
          </p:nvPr>
        </p:nvSpPr>
        <p:spPr/>
        <p:txBody>
          <a:bodyPr/>
          <a:lstStyle/>
          <a:p>
            <a:r>
              <a:rPr lang="de-CH" dirty="0" smtClean="0"/>
              <a:t>Modifizieren des Least </a:t>
            </a:r>
            <a:r>
              <a:rPr lang="de-CH" dirty="0" err="1" smtClean="0"/>
              <a:t>Significant</a:t>
            </a:r>
            <a:r>
              <a:rPr lang="de-CH" dirty="0" smtClean="0"/>
              <a:t> Bit (LSB) in der Trägerdatei</a:t>
            </a:r>
          </a:p>
          <a:p>
            <a:pPr lvl="1"/>
            <a:r>
              <a:rPr lang="de-CH" dirty="0" smtClean="0"/>
              <a:t>In Bilddateien:</a:t>
            </a:r>
          </a:p>
          <a:p>
            <a:pPr lvl="2"/>
            <a:r>
              <a:rPr lang="de-CH" dirty="0" smtClean="0"/>
              <a:t>3 Bytes für die RGB Werte</a:t>
            </a:r>
          </a:p>
          <a:p>
            <a:pPr lvl="1"/>
            <a:r>
              <a:rPr lang="de-CH" dirty="0" smtClean="0"/>
              <a:t>In Audiodatei:</a:t>
            </a:r>
          </a:p>
          <a:p>
            <a:pPr lvl="2"/>
            <a:r>
              <a:rPr lang="de-CH" dirty="0" smtClean="0"/>
              <a:t>Von Datei zu Datei sehr unterschiedlich, mehrere Kanäle und verschiedene Bittiefe (Auflösung)</a:t>
            </a:r>
          </a:p>
          <a:p>
            <a:pPr lvl="2"/>
            <a:r>
              <a:rPr lang="de-CH" dirty="0" smtClean="0"/>
              <a:t>Samplerate kann beim Verstecken vernachlässigt werden</a:t>
            </a:r>
            <a:endParaRPr lang="de-CH" dirty="0"/>
          </a:p>
        </p:txBody>
      </p:sp>
    </p:spTree>
    <p:extLst>
      <p:ext uri="{BB962C8B-B14F-4D97-AF65-F5344CB8AC3E}">
        <p14:creationId xmlns:p14="http://schemas.microsoft.com/office/powerpoint/2010/main" val="41417295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Probleme</a:t>
            </a:r>
            <a:endParaRPr lang="de-CH" dirty="0"/>
          </a:p>
        </p:txBody>
      </p:sp>
      <p:sp>
        <p:nvSpPr>
          <p:cNvPr id="3" name="Inhaltsplatzhalter 2"/>
          <p:cNvSpPr>
            <a:spLocks noGrp="1"/>
          </p:cNvSpPr>
          <p:nvPr>
            <p:ph idx="1"/>
          </p:nvPr>
        </p:nvSpPr>
        <p:spPr/>
        <p:txBody>
          <a:bodyPr/>
          <a:lstStyle/>
          <a:p>
            <a:r>
              <a:rPr lang="de-CH" dirty="0" smtClean="0"/>
              <a:t>Audio-Implementation</a:t>
            </a:r>
          </a:p>
          <a:p>
            <a:pPr lvl="1"/>
            <a:r>
              <a:rPr lang="de-CH" dirty="0" smtClean="0"/>
              <a:t>Aufwändiger als erwartet, Zeit falsch geschätzt</a:t>
            </a:r>
          </a:p>
          <a:p>
            <a:pPr lvl="1"/>
            <a:r>
              <a:rPr lang="de-CH" dirty="0" smtClean="0"/>
              <a:t>Nur eine gute </a:t>
            </a:r>
            <a:r>
              <a:rPr lang="de-CH" dirty="0" err="1" smtClean="0"/>
              <a:t>Referenzimplementation</a:t>
            </a:r>
            <a:r>
              <a:rPr lang="de-CH" dirty="0" smtClean="0"/>
              <a:t> gefunden, auch mit groben Fehlern</a:t>
            </a:r>
          </a:p>
          <a:p>
            <a:r>
              <a:rPr lang="de-CH" dirty="0" smtClean="0"/>
              <a:t>Pollution-Settings (optional)</a:t>
            </a:r>
          </a:p>
          <a:p>
            <a:pPr lvl="1"/>
            <a:r>
              <a:rPr lang="de-CH" dirty="0" smtClean="0"/>
              <a:t>Im Code schon vorgesehen</a:t>
            </a:r>
          </a:p>
          <a:p>
            <a:pPr lvl="1"/>
            <a:r>
              <a:rPr lang="de-CH" dirty="0" smtClean="0"/>
              <a:t>Aufgrund Fokus auf Audio-Implementation nicht umgesetzt</a:t>
            </a:r>
          </a:p>
          <a:p>
            <a:pPr lvl="1"/>
            <a:endParaRPr lang="de-CH" dirty="0"/>
          </a:p>
        </p:txBody>
      </p:sp>
    </p:spTree>
    <p:extLst>
      <p:ext uri="{BB962C8B-B14F-4D97-AF65-F5344CB8AC3E}">
        <p14:creationId xmlns:p14="http://schemas.microsoft.com/office/powerpoint/2010/main" val="21217713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Demo</a:t>
            </a:r>
            <a:endParaRPr lang="de-CH" dirty="0"/>
          </a:p>
        </p:txBody>
      </p:sp>
      <p:sp>
        <p:nvSpPr>
          <p:cNvPr id="3" name="Inhaltsplatzhalter 2"/>
          <p:cNvSpPr>
            <a:spLocks noGrp="1"/>
          </p:cNvSpPr>
          <p:nvPr>
            <p:ph idx="1"/>
          </p:nvPr>
        </p:nvSpPr>
        <p:spPr/>
        <p:txBody>
          <a:bodyPr/>
          <a:lstStyle/>
          <a:p>
            <a:endParaRPr lang="de-CH" dirty="0"/>
          </a:p>
        </p:txBody>
      </p:sp>
    </p:spTree>
    <p:extLst>
      <p:ext uri="{BB962C8B-B14F-4D97-AF65-F5344CB8AC3E}">
        <p14:creationId xmlns:p14="http://schemas.microsoft.com/office/powerpoint/2010/main" val="3033265060"/>
      </p:ext>
    </p:extLst>
  </p:cSld>
  <p:clrMapOvr>
    <a:masterClrMapping/>
  </p:clrMapOvr>
  <p:timing>
    <p:tnLst>
      <p:par>
        <p:cTn id="1" dur="indefinite" restart="never" nodeType="tmRoot"/>
      </p:par>
    </p:tnLst>
  </p:timing>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487</Words>
  <Application>Microsoft Office PowerPoint</Application>
  <PresentationFormat>Bildschirmpräsentation (4:3)</PresentationFormat>
  <Paragraphs>57</Paragraphs>
  <Slides>8</Slides>
  <Notes>5</Notes>
  <HiddenSlides>0</HiddenSlides>
  <MMClips>0</MMClips>
  <ScaleCrop>false</ScaleCrop>
  <HeadingPairs>
    <vt:vector size="4" baseType="variant">
      <vt:variant>
        <vt:lpstr>Design</vt:lpstr>
      </vt:variant>
      <vt:variant>
        <vt:i4>1</vt:i4>
      </vt:variant>
      <vt:variant>
        <vt:lpstr>Folientitel</vt:lpstr>
      </vt:variant>
      <vt:variant>
        <vt:i4>8</vt:i4>
      </vt:variant>
    </vt:vector>
  </HeadingPairs>
  <TitlesOfParts>
    <vt:vector size="9" baseType="lpstr">
      <vt:lpstr>Larissa-Design</vt:lpstr>
      <vt:lpstr>Steganographie</vt:lpstr>
      <vt:lpstr>Agenda</vt:lpstr>
      <vt:lpstr>Theoretische Grundlagen</vt:lpstr>
      <vt:lpstr>Anforderungen an die Applikation</vt:lpstr>
      <vt:lpstr>Praktische Umsetzung (1/2)</vt:lpstr>
      <vt:lpstr>Praktische Umsetzung (2/2)</vt:lpstr>
      <vt:lpstr>Probleme</vt:lpstr>
      <vt:lpstr>Demo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Steganographie</dc:title>
  <dc:creator>rest</dc:creator>
  <cp:lastModifiedBy>rest</cp:lastModifiedBy>
  <cp:revision>18</cp:revision>
  <dcterms:created xsi:type="dcterms:W3CDTF">2012-06-14T14:27:17Z</dcterms:created>
  <dcterms:modified xsi:type="dcterms:W3CDTF">2012-06-16T06:47:30Z</dcterms:modified>
</cp:coreProperties>
</file>