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" charset="1" panose="00000500000000000000"/>
      <p:regular r:id="rId11"/>
    </p:embeddedFont>
    <p:embeddedFont>
      <p:font typeface="Poppins Semi-Bold" charset="1" panose="000007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Medium" charset="1" panose="000006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29150"/>
            <a:ext cx="16103286" cy="4629150"/>
            <a:chOff x="0" y="0"/>
            <a:chExt cx="4241195" cy="1219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41195" cy="1219200"/>
            </a:xfrm>
            <a:custGeom>
              <a:avLst/>
              <a:gdLst/>
              <a:ahLst/>
              <a:cxnLst/>
              <a:rect r="r" b="b" t="t" l="l"/>
              <a:pathLst>
                <a:path h="1219200" w="4241195">
                  <a:moveTo>
                    <a:pt x="0" y="0"/>
                  </a:moveTo>
                  <a:lnTo>
                    <a:pt x="4241195" y="0"/>
                  </a:lnTo>
                  <a:lnTo>
                    <a:pt x="4241195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41195" cy="1257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-1013649"/>
            <a:ext cx="16103286" cy="5204649"/>
            <a:chOff x="0" y="0"/>
            <a:chExt cx="21471047" cy="693953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39226" r="0" b="39226"/>
            <a:stretch>
              <a:fillRect/>
            </a:stretch>
          </p:blipFill>
          <p:spPr>
            <a:xfrm flipH="false" flipV="false">
              <a:off x="0" y="0"/>
              <a:ext cx="21471047" cy="693953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692576" y="5337454"/>
            <a:ext cx="12775533" cy="198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8"/>
              </a:lnSpc>
            </a:pPr>
            <a:r>
              <a:rPr lang="en-US" sz="13200" spc="-475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Targeted Tastes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3377" y="7669251"/>
            <a:ext cx="13733932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Potencializ</a:t>
            </a:r>
            <a:r>
              <a:rPr lang="en-US" sz="1700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ando a Conversão com Ofertas ao Gosto do Cliente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737131" y="5143500"/>
            <a:ext cx="789709" cy="789709"/>
            <a:chOff x="0" y="0"/>
            <a:chExt cx="1052945" cy="1052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33845" y="7761862"/>
            <a:ext cx="789709" cy="789709"/>
            <a:chOff x="0" y="0"/>
            <a:chExt cx="1052945" cy="1052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0575" y="395824"/>
            <a:ext cx="17311110" cy="9561735"/>
            <a:chOff x="0" y="0"/>
            <a:chExt cx="4559305" cy="2518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9305" cy="2518317"/>
            </a:xfrm>
            <a:custGeom>
              <a:avLst/>
              <a:gdLst/>
              <a:ahLst/>
              <a:cxnLst/>
              <a:rect r="r" b="b" t="t" l="l"/>
              <a:pathLst>
                <a:path h="2518317" w="4559305">
                  <a:moveTo>
                    <a:pt x="0" y="0"/>
                  </a:moveTo>
                  <a:lnTo>
                    <a:pt x="4559305" y="0"/>
                  </a:lnTo>
                  <a:lnTo>
                    <a:pt x="4559305" y="2518317"/>
                  </a:lnTo>
                  <a:lnTo>
                    <a:pt x="0" y="2518317"/>
                  </a:lnTo>
                  <a:close/>
                </a:path>
              </a:pathLst>
            </a:custGeom>
            <a:solidFill>
              <a:srgbClr val="B641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59305" cy="2556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34964" y="934378"/>
            <a:ext cx="789709" cy="789709"/>
            <a:chOff x="0" y="0"/>
            <a:chExt cx="1052945" cy="1052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3845" y="8997227"/>
            <a:ext cx="789709" cy="789709"/>
            <a:chOff x="0" y="0"/>
            <a:chExt cx="1052945" cy="10529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5918453"/>
            <a:ext cx="8008629" cy="2879561"/>
          </a:xfrm>
          <a:custGeom>
            <a:avLst/>
            <a:gdLst/>
            <a:ahLst/>
            <a:cxnLst/>
            <a:rect r="r" b="b" t="t" l="l"/>
            <a:pathLst>
              <a:path h="2879561" w="8008629">
                <a:moveTo>
                  <a:pt x="0" y="0"/>
                </a:moveTo>
                <a:lnTo>
                  <a:pt x="8008629" y="0"/>
                </a:lnTo>
                <a:lnTo>
                  <a:pt x="8008629" y="2879561"/>
                </a:lnTo>
                <a:lnTo>
                  <a:pt x="0" y="287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361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1575" y="741709"/>
            <a:ext cx="13263389" cy="232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0"/>
              </a:lnSpc>
            </a:pPr>
            <a:r>
              <a:rPr lang="en-US" sz="8000" spc="-2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 melhor oferta para cada cliente?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3313" y="2312937"/>
            <a:ext cx="6548241" cy="238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2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Informações usadas no modelo: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Idade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Gênero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 da ultima oferta que completou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Tempo de registro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Quantidade total de compras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Ticket Médio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Quantidade de ofertas visualizadas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Taxa de conversão</a:t>
            </a:r>
          </a:p>
          <a:p>
            <a:pPr algn="just" marL="367031" indent="-183515" lvl="1">
              <a:lnSpc>
                <a:spcPts val="1717"/>
              </a:lnSpc>
              <a:buFont typeface="Arial"/>
              <a:buChar char="•"/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 do cartão de crédito no momento da transação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1575" y="3207112"/>
            <a:ext cx="6237410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Objetivo: 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Prever se o cliente irá completar a oferta que enviamos (Sim/Não).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1914" y="4312107"/>
            <a:ext cx="694008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Checagem do balanceamento da categoria a ser prevista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5543167"/>
            <a:ext cx="788037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Retrato do conjunto de dados usado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4794" y="4040778"/>
            <a:ext cx="8376439" cy="6293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7284" y="5303385"/>
            <a:ext cx="789709" cy="789709"/>
            <a:chOff x="0" y="0"/>
            <a:chExt cx="1052945" cy="1052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481312" y="2482717"/>
            <a:ext cx="789709" cy="789709"/>
            <a:chOff x="0" y="0"/>
            <a:chExt cx="1052945" cy="1052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3264" y="322626"/>
            <a:ext cx="6691708" cy="4980760"/>
          </a:xfrm>
          <a:custGeom>
            <a:avLst/>
            <a:gdLst/>
            <a:ahLst/>
            <a:cxnLst/>
            <a:rect r="r" b="b" t="t" l="l"/>
            <a:pathLst>
              <a:path h="4980760" w="6691708">
                <a:moveTo>
                  <a:pt x="0" y="0"/>
                </a:moveTo>
                <a:lnTo>
                  <a:pt x="6691708" y="0"/>
                </a:lnTo>
                <a:lnTo>
                  <a:pt x="6691708" y="4980759"/>
                </a:lnTo>
                <a:lnTo>
                  <a:pt x="0" y="4980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3264" y="5525694"/>
            <a:ext cx="6691708" cy="3939743"/>
          </a:xfrm>
          <a:custGeom>
            <a:avLst/>
            <a:gdLst/>
            <a:ahLst/>
            <a:cxnLst/>
            <a:rect r="r" b="b" t="t" l="l"/>
            <a:pathLst>
              <a:path h="3939743" w="6691708">
                <a:moveTo>
                  <a:pt x="0" y="0"/>
                </a:moveTo>
                <a:lnTo>
                  <a:pt x="6691708" y="0"/>
                </a:lnTo>
                <a:lnTo>
                  <a:pt x="6691708" y="3939743"/>
                </a:lnTo>
                <a:lnTo>
                  <a:pt x="0" y="39397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806216" y="2822531"/>
            <a:ext cx="2453730" cy="774654"/>
            <a:chOff x="0" y="0"/>
            <a:chExt cx="646250" cy="204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Recall: 80%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355196" y="2822531"/>
            <a:ext cx="2453730" cy="774654"/>
            <a:chOff x="0" y="0"/>
            <a:chExt cx="646250" cy="2040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Precision: 74%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261031" y="2822531"/>
            <a:ext cx="2453730" cy="774654"/>
            <a:chOff x="0" y="0"/>
            <a:chExt cx="646250" cy="2040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6250" cy="204024"/>
            </a:xfrm>
            <a:custGeom>
              <a:avLst/>
              <a:gdLst/>
              <a:ahLst/>
              <a:cxnLst/>
              <a:rect r="r" b="b" t="t" l="l"/>
              <a:pathLst>
                <a:path h="204024" w="646250">
                  <a:moveTo>
                    <a:pt x="102012" y="0"/>
                  </a:moveTo>
                  <a:lnTo>
                    <a:pt x="544238" y="0"/>
                  </a:lnTo>
                  <a:cubicBezTo>
                    <a:pt x="600577" y="0"/>
                    <a:pt x="646250" y="45672"/>
                    <a:pt x="646250" y="102012"/>
                  </a:cubicBezTo>
                  <a:lnTo>
                    <a:pt x="646250" y="102012"/>
                  </a:lnTo>
                  <a:cubicBezTo>
                    <a:pt x="646250" y="158352"/>
                    <a:pt x="600577" y="204024"/>
                    <a:pt x="544238" y="204024"/>
                  </a:cubicBezTo>
                  <a:lnTo>
                    <a:pt x="102012" y="204024"/>
                  </a:lnTo>
                  <a:cubicBezTo>
                    <a:pt x="45672" y="204024"/>
                    <a:pt x="0" y="158352"/>
                    <a:pt x="0" y="102012"/>
                  </a:cubicBezTo>
                  <a:lnTo>
                    <a:pt x="0" y="102012"/>
                  </a:lnTo>
                  <a:cubicBezTo>
                    <a:pt x="0" y="45672"/>
                    <a:pt x="45672" y="0"/>
                    <a:pt x="102012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B64141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646250" cy="261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B6414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Acurácia: 76%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438649" y="908663"/>
            <a:ext cx="7547895" cy="157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7"/>
              </a:lnSpc>
            </a:pPr>
            <a:r>
              <a:rPr lang="en-US" sz="10401" spc="-3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03416" y="4095749"/>
            <a:ext cx="6659331" cy="104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76%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previsões feitas pelo modelo estão corretas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03416" y="5410200"/>
            <a:ext cx="6866552" cy="15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80%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dos clientes que completaram a oferta foram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corretamente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previstos pelo modelo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03416" y="7419366"/>
            <a:ext cx="6659331" cy="15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 recomendação do modelo tem </a:t>
            </a:r>
            <a:r>
              <a:rPr lang="en-US" b="true" sz="2999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74%</a:t>
            </a:r>
            <a:r>
              <a:rPr lang="en-US" sz="2999" strike="noStrike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chance de gerar uma conversão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54959" y="1184753"/>
            <a:ext cx="6267987" cy="7917495"/>
            <a:chOff x="0" y="0"/>
            <a:chExt cx="8357317" cy="1055666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7920" r="0" b="7920"/>
            <a:stretch>
              <a:fillRect/>
            </a:stretch>
          </p:blipFill>
          <p:spPr>
            <a:xfrm flipH="false" flipV="false">
              <a:off x="0" y="0"/>
              <a:ext cx="8357317" cy="1055666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0460105" y="2257933"/>
            <a:ext cx="789709" cy="789709"/>
            <a:chOff x="0" y="0"/>
            <a:chExt cx="1052945" cy="10529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728092" y="7124211"/>
            <a:ext cx="789709" cy="789709"/>
            <a:chOff x="0" y="0"/>
            <a:chExt cx="1052945" cy="10529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75858" y="1372615"/>
            <a:ext cx="6819722" cy="194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61"/>
              </a:lnSpc>
            </a:pPr>
            <a:r>
              <a:rPr lang="en-US" sz="12900" spc="-464" b="true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Impacto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5858" y="7047463"/>
            <a:ext cx="8708097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Isso resulta em uma receita média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R$ 217.040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, representando um aumento médio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R$ 9.544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, além de um incremento de </a:t>
            </a:r>
            <a:r>
              <a:rPr lang="en-US" b="true" sz="1999">
                <a:solidFill>
                  <a:srgbClr val="B64141"/>
                </a:solidFill>
                <a:latin typeface="Poppins Bold"/>
                <a:ea typeface="Poppins Bold"/>
                <a:cs typeface="Poppins Bold"/>
                <a:sym typeface="Poppins Bold"/>
              </a:rPr>
              <a:t>1.285</a:t>
            </a:r>
            <a:r>
              <a:rPr lang="en-US" sz="1999">
                <a:solidFill>
                  <a:srgbClr val="B64141"/>
                </a:solidFill>
                <a:latin typeface="Poppins"/>
                <a:ea typeface="Poppins"/>
                <a:cs typeface="Poppins"/>
                <a:sym typeface="Poppins"/>
              </a:rPr>
              <a:t> conversões.*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5858" y="6230807"/>
            <a:ext cx="9106816" cy="6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Aumento de</a:t>
            </a:r>
            <a:r>
              <a:rPr lang="en-US" b="true" sz="3399">
                <a:solidFill>
                  <a:srgbClr val="6A2F2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+4.6%</a:t>
            </a:r>
            <a:r>
              <a:rPr lang="en-US" b="true" sz="3399">
                <a:solidFill>
                  <a:srgbClr val="B64141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na taxa de conversão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258300"/>
            <a:ext cx="6686010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 Memória de calculo se encontra em impact_evaluate.py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1856" y="-162433"/>
            <a:ext cx="7299912" cy="10611865"/>
            <a:chOff x="0" y="0"/>
            <a:chExt cx="9733216" cy="1414915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543" r="0" b="1543"/>
            <a:stretch>
              <a:fillRect/>
            </a:stretch>
          </p:blipFill>
          <p:spPr>
            <a:xfrm flipH="false" flipV="false">
              <a:off x="0" y="0"/>
              <a:ext cx="9733216" cy="1414915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727001" y="2697786"/>
            <a:ext cx="789709" cy="789709"/>
            <a:chOff x="0" y="0"/>
            <a:chExt cx="1052945" cy="1052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2945" cy="1052945"/>
            </a:xfrm>
            <a:custGeom>
              <a:avLst/>
              <a:gdLst/>
              <a:ahLst/>
              <a:cxnLst/>
              <a:rect r="r" b="b" t="t" l="l"/>
              <a:pathLst>
                <a:path h="1052945" w="1052945">
                  <a:moveTo>
                    <a:pt x="0" y="0"/>
                  </a:moveTo>
                  <a:lnTo>
                    <a:pt x="1052945" y="0"/>
                  </a:lnTo>
                  <a:lnTo>
                    <a:pt x="1052945" y="1052945"/>
                  </a:lnTo>
                  <a:lnTo>
                    <a:pt x="0" y="1052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9911" y="189911"/>
              <a:ext cx="673123" cy="673123"/>
            </a:xfrm>
            <a:custGeom>
              <a:avLst/>
              <a:gdLst/>
              <a:ahLst/>
              <a:cxnLst/>
              <a:rect r="r" b="b" t="t" l="l"/>
              <a:pathLst>
                <a:path h="673123" w="673123">
                  <a:moveTo>
                    <a:pt x="0" y="0"/>
                  </a:moveTo>
                  <a:lnTo>
                    <a:pt x="673123" y="0"/>
                  </a:lnTo>
                  <a:lnTo>
                    <a:pt x="673123" y="673123"/>
                  </a:lnTo>
                  <a:lnTo>
                    <a:pt x="0" y="673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78225" y="345531"/>
            <a:ext cx="9698301" cy="194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52"/>
              </a:lnSpc>
            </a:pPr>
            <a:r>
              <a:rPr lang="en-US" sz="12800" spc="-4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Melhorias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8225" y="2115030"/>
            <a:ext cx="9597351" cy="119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Realização de Teste A/B: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Conduzir teste em ambiente real, onde enviamos ofertas aleatórias a um grupo de clientes, enquanto um segundo grupo recebe as previsões do modelo. Essencial para avaliar o impacto efetivo do modelo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68446"/>
            <a:ext cx="9546876" cy="14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Refinamento de código: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funções úteis, como para carregar e salvar dados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arquivo de config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Implementação  de testes unitarios</a:t>
            </a:r>
          </a:p>
          <a:p>
            <a:pPr algn="just" marL="345441" indent="-172721" lvl="1">
              <a:lnSpc>
                <a:spcPts val="1888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Análise de resultados com shap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0125" y="5162550"/>
            <a:ext cx="9404932" cy="168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99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Tratamento de casos de ofertas repetidas:</a:t>
            </a:r>
          </a:p>
          <a:p>
            <a:pPr algn="just" marL="345441" indent="-172721" lvl="1">
              <a:lnSpc>
                <a:spcPts val="192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 base de dados, há situações em que a mesma oferta foi enviada várias vezes para o mesmo cliente, mas não foi completada em todas as ocasiões. Essa repetição dificulta a identificação de ofertas únicas por cliente, levando à exclusão desse fator do modelo.</a:t>
            </a:r>
          </a:p>
          <a:p>
            <a:pPr algn="just" marL="345441" indent="-172721" lvl="1">
              <a:lnSpc>
                <a:spcPts val="192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ape</a:t>
            </a:r>
            <a:r>
              <a:rPr lang="en-US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rfeiçoamento do projeto seria incorporar melhor essas informações na base de dados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2988" y="6183298"/>
            <a:ext cx="9305858" cy="4715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DAGl4K7Jw0A</dc:identifier>
  <dcterms:modified xsi:type="dcterms:W3CDTF">2011-08-01T06:04:30Z</dcterms:modified>
  <cp:revision>1</cp:revision>
  <dc:title>ifood_case</dc:title>
</cp:coreProperties>
</file>