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4" r:id="rId3"/>
    <p:sldId id="257" r:id="rId4"/>
    <p:sldId id="258" r:id="rId5"/>
    <p:sldId id="259" r:id="rId6"/>
    <p:sldId id="260" r:id="rId7"/>
    <p:sldId id="261" r:id="rId8"/>
    <p:sldId id="262" r:id="rId9"/>
    <p:sldId id="278" r:id="rId10"/>
    <p:sldId id="265" r:id="rId11"/>
    <p:sldId id="266" r:id="rId12"/>
    <p:sldId id="267" r:id="rId13"/>
    <p:sldId id="268" r:id="rId14"/>
    <p:sldId id="269" r:id="rId15"/>
    <p:sldId id="270" r:id="rId16"/>
    <p:sldId id="277" r:id="rId17"/>
    <p:sldId id="273" r:id="rId18"/>
    <p:sldId id="272" r:id="rId19"/>
    <p:sldId id="271" r:id="rId20"/>
    <p:sldId id="274" r:id="rId21"/>
    <p:sldId id="276" r:id="rId22"/>
  </p:sldIdLst>
  <p:sldSz cx="12192000" cy="6858000"/>
  <p:notesSz cx="7010400" cy="92964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16" d="100"/>
          <a:sy n="116" d="100"/>
        </p:scale>
        <p:origin x="22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B1912C7-1E51-417C-AD9B-C8F247CDC44F}" type="datetimeFigureOut">
              <a:rPr lang="en-CA" smtClean="0"/>
              <a:t>2021-02-19</a:t>
            </a:fld>
            <a:endParaRPr lang="en-CA"/>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8858F15-57F0-42B0-A8F2-EA10E0FE98BF}" type="slidenum">
              <a:rPr lang="en-CA" smtClean="0"/>
              <a:t>‹#›</a:t>
            </a:fld>
            <a:endParaRPr lang="en-CA"/>
          </a:p>
        </p:txBody>
      </p:sp>
    </p:spTree>
    <p:extLst>
      <p:ext uri="{BB962C8B-B14F-4D97-AF65-F5344CB8AC3E}">
        <p14:creationId xmlns:p14="http://schemas.microsoft.com/office/powerpoint/2010/main" val="491619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8858F15-57F0-42B0-A8F2-EA10E0FE98BF}" type="slidenum">
              <a:rPr lang="en-CA" smtClean="0"/>
              <a:t>3</a:t>
            </a:fld>
            <a:endParaRPr lang="en-CA"/>
          </a:p>
        </p:txBody>
      </p:sp>
    </p:spTree>
    <p:extLst>
      <p:ext uri="{BB962C8B-B14F-4D97-AF65-F5344CB8AC3E}">
        <p14:creationId xmlns:p14="http://schemas.microsoft.com/office/powerpoint/2010/main" val="2613096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2AA9CF1-832C-4C85-922C-BDE8FFD27964}" type="datetime1">
              <a:rPr lang="en-CA" smtClean="0"/>
              <a:t>2021-02-19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45DA433-B851-4F18-B7C8-6D5960FD67C4}" type="slidenum">
              <a:rPr lang="en-CA" smtClean="0"/>
              <a:t>‹#›</a:t>
            </a:fld>
            <a:endParaRPr lang="en-CA"/>
          </a:p>
        </p:txBody>
      </p:sp>
    </p:spTree>
    <p:extLst>
      <p:ext uri="{BB962C8B-B14F-4D97-AF65-F5344CB8AC3E}">
        <p14:creationId xmlns:p14="http://schemas.microsoft.com/office/powerpoint/2010/main" val="321023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F32FA42-EBA2-4558-AA5D-BE9EE37F626F}" type="datetime1">
              <a:rPr lang="en-CA" smtClean="0"/>
              <a:t>2021-02-19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45DA433-B851-4F18-B7C8-6D5960FD67C4}" type="slidenum">
              <a:rPr lang="en-CA" smtClean="0"/>
              <a:t>‹#›</a:t>
            </a:fld>
            <a:endParaRPr lang="en-CA"/>
          </a:p>
        </p:txBody>
      </p:sp>
    </p:spTree>
    <p:extLst>
      <p:ext uri="{BB962C8B-B14F-4D97-AF65-F5344CB8AC3E}">
        <p14:creationId xmlns:p14="http://schemas.microsoft.com/office/powerpoint/2010/main" val="80151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9DD80B1-960D-4749-BA05-5849F99AC4AD}" type="datetime1">
              <a:rPr lang="en-CA" smtClean="0"/>
              <a:t>2021-02-19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45DA433-B851-4F18-B7C8-6D5960FD67C4}" type="slidenum">
              <a:rPr lang="en-CA" smtClean="0"/>
              <a:t>‹#›</a:t>
            </a:fld>
            <a:endParaRPr lang="en-CA"/>
          </a:p>
        </p:txBody>
      </p:sp>
    </p:spTree>
    <p:extLst>
      <p:ext uri="{BB962C8B-B14F-4D97-AF65-F5344CB8AC3E}">
        <p14:creationId xmlns:p14="http://schemas.microsoft.com/office/powerpoint/2010/main" val="255495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B11AF5-3D6B-4810-9F64-E47FA040149D}" type="datetime1">
              <a:rPr lang="en-CA" smtClean="0"/>
              <a:t>2021-02-19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45DA433-B851-4F18-B7C8-6D5960FD67C4}" type="slidenum">
              <a:rPr lang="en-CA" smtClean="0"/>
              <a:t>‹#›</a:t>
            </a:fld>
            <a:endParaRPr lang="en-CA"/>
          </a:p>
        </p:txBody>
      </p:sp>
    </p:spTree>
    <p:extLst>
      <p:ext uri="{BB962C8B-B14F-4D97-AF65-F5344CB8AC3E}">
        <p14:creationId xmlns:p14="http://schemas.microsoft.com/office/powerpoint/2010/main" val="2544993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9BFF6C-5BE6-4A58-A1AF-3DA729F53631}" type="datetime1">
              <a:rPr lang="en-CA" smtClean="0"/>
              <a:t>2021-02-19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45DA433-B851-4F18-B7C8-6D5960FD67C4}" type="slidenum">
              <a:rPr lang="en-CA" smtClean="0"/>
              <a:t>‹#›</a:t>
            </a:fld>
            <a:endParaRPr lang="en-CA"/>
          </a:p>
        </p:txBody>
      </p:sp>
    </p:spTree>
    <p:extLst>
      <p:ext uri="{BB962C8B-B14F-4D97-AF65-F5344CB8AC3E}">
        <p14:creationId xmlns:p14="http://schemas.microsoft.com/office/powerpoint/2010/main" val="193914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86D2E6E-3DAE-4016-BDCB-DB20D3E1A1BF}" type="datetime1">
              <a:rPr lang="en-CA" smtClean="0"/>
              <a:t>2021-02-19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45DA433-B851-4F18-B7C8-6D5960FD67C4}" type="slidenum">
              <a:rPr lang="en-CA" smtClean="0"/>
              <a:t>‹#›</a:t>
            </a:fld>
            <a:endParaRPr lang="en-CA"/>
          </a:p>
        </p:txBody>
      </p:sp>
    </p:spTree>
    <p:extLst>
      <p:ext uri="{BB962C8B-B14F-4D97-AF65-F5344CB8AC3E}">
        <p14:creationId xmlns:p14="http://schemas.microsoft.com/office/powerpoint/2010/main" val="1853437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21674D9-1447-45C7-AD11-5EF3286DE74A}" type="datetime1">
              <a:rPr lang="en-CA" smtClean="0"/>
              <a:t>2021-02-19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45DA433-B851-4F18-B7C8-6D5960FD67C4}" type="slidenum">
              <a:rPr lang="en-CA" smtClean="0"/>
              <a:t>‹#›</a:t>
            </a:fld>
            <a:endParaRPr lang="en-CA"/>
          </a:p>
        </p:txBody>
      </p:sp>
    </p:spTree>
    <p:extLst>
      <p:ext uri="{BB962C8B-B14F-4D97-AF65-F5344CB8AC3E}">
        <p14:creationId xmlns:p14="http://schemas.microsoft.com/office/powerpoint/2010/main" val="87611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3AE39CF2-6B97-46C7-8D50-8DF5B04706DB}" type="datetime1">
              <a:rPr lang="en-CA" smtClean="0"/>
              <a:t>2021-02-19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45DA433-B851-4F18-B7C8-6D5960FD67C4}" type="slidenum">
              <a:rPr lang="en-CA" smtClean="0"/>
              <a:t>‹#›</a:t>
            </a:fld>
            <a:endParaRPr lang="en-CA"/>
          </a:p>
        </p:txBody>
      </p:sp>
    </p:spTree>
    <p:extLst>
      <p:ext uri="{BB962C8B-B14F-4D97-AF65-F5344CB8AC3E}">
        <p14:creationId xmlns:p14="http://schemas.microsoft.com/office/powerpoint/2010/main" val="2733333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741473-0EC3-48FF-867D-3439BB097175}" type="datetime1">
              <a:rPr lang="en-CA" smtClean="0"/>
              <a:t>2021-02-19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45DA433-B851-4F18-B7C8-6D5960FD67C4}" type="slidenum">
              <a:rPr lang="en-CA" smtClean="0"/>
              <a:t>‹#›</a:t>
            </a:fld>
            <a:endParaRPr lang="en-CA"/>
          </a:p>
        </p:txBody>
      </p:sp>
    </p:spTree>
    <p:extLst>
      <p:ext uri="{BB962C8B-B14F-4D97-AF65-F5344CB8AC3E}">
        <p14:creationId xmlns:p14="http://schemas.microsoft.com/office/powerpoint/2010/main" val="1107476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E3F4E8-C750-41C5-B8A5-2A360FC06EF0}" type="datetime1">
              <a:rPr lang="en-CA" smtClean="0"/>
              <a:t>2021-02-19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45DA433-B851-4F18-B7C8-6D5960FD67C4}" type="slidenum">
              <a:rPr lang="en-CA" smtClean="0"/>
              <a:t>‹#›</a:t>
            </a:fld>
            <a:endParaRPr lang="en-CA"/>
          </a:p>
        </p:txBody>
      </p:sp>
    </p:spTree>
    <p:extLst>
      <p:ext uri="{BB962C8B-B14F-4D97-AF65-F5344CB8AC3E}">
        <p14:creationId xmlns:p14="http://schemas.microsoft.com/office/powerpoint/2010/main" val="8068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DF6085-4F1D-4E90-BA83-636A94AAF1D2}" type="datetime1">
              <a:rPr lang="en-CA" smtClean="0"/>
              <a:t>2021-02-19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45DA433-B851-4F18-B7C8-6D5960FD67C4}" type="slidenum">
              <a:rPr lang="en-CA" smtClean="0"/>
              <a:t>‹#›</a:t>
            </a:fld>
            <a:endParaRPr lang="en-CA"/>
          </a:p>
        </p:txBody>
      </p:sp>
    </p:spTree>
    <p:extLst>
      <p:ext uri="{BB962C8B-B14F-4D97-AF65-F5344CB8AC3E}">
        <p14:creationId xmlns:p14="http://schemas.microsoft.com/office/powerpoint/2010/main" val="5249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F2DA8-E924-4DA9-BE3A-40122CACA6AD}" type="datetime1">
              <a:rPr lang="en-CA" smtClean="0"/>
              <a:t>2021-02-19</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5DA433-B851-4F18-B7C8-6D5960FD67C4}" type="slidenum">
              <a:rPr lang="en-CA" smtClean="0"/>
              <a:t>‹#›</a:t>
            </a:fld>
            <a:endParaRPr lang="en-CA"/>
          </a:p>
        </p:txBody>
      </p:sp>
    </p:spTree>
    <p:extLst>
      <p:ext uri="{BB962C8B-B14F-4D97-AF65-F5344CB8AC3E}">
        <p14:creationId xmlns:p14="http://schemas.microsoft.com/office/powerpoint/2010/main" val="2381773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4481" y="1489076"/>
            <a:ext cx="10659319" cy="2387600"/>
          </a:xfrm>
        </p:spPr>
        <p:txBody>
          <a:bodyPr>
            <a:normAutofit fontScale="90000"/>
          </a:bodyPr>
          <a:lstStyle/>
          <a:p>
            <a:r>
              <a:rPr lang="en-CA" dirty="0" err="1" smtClean="0"/>
              <a:t>Configurer</a:t>
            </a:r>
            <a:r>
              <a:rPr lang="en-CA" dirty="0" smtClean="0"/>
              <a:t> et </a:t>
            </a:r>
            <a:r>
              <a:rPr lang="en-CA" dirty="0" err="1" smtClean="0"/>
              <a:t>ex</a:t>
            </a:r>
            <a:r>
              <a:rPr lang="en-CA" dirty="0" err="1" smtClean="0">
                <a:cs typeface="Times New Roman" panose="02020603050405020304" pitchFamily="18" charset="0"/>
              </a:rPr>
              <a:t>écuter</a:t>
            </a:r>
            <a:r>
              <a:rPr lang="en-CA" dirty="0" smtClean="0">
                <a:cs typeface="Times New Roman" panose="02020603050405020304" pitchFamily="18" charset="0"/>
              </a:rPr>
              <a:t> le </a:t>
            </a:r>
            <a:r>
              <a:rPr lang="en-CA" dirty="0" err="1" smtClean="0">
                <a:cs typeface="Times New Roman" panose="02020603050405020304" pitchFamily="18" charset="0"/>
              </a:rPr>
              <a:t>Fichier</a:t>
            </a:r>
            <a:r>
              <a:rPr lang="en-CA" dirty="0" smtClean="0">
                <a:cs typeface="Times New Roman" panose="02020603050405020304" pitchFamily="18" charset="0"/>
              </a:rPr>
              <a:t> de conversion des codes </a:t>
            </a:r>
            <a:r>
              <a:rPr lang="en-CA" dirty="0" err="1" smtClean="0">
                <a:cs typeface="Times New Roman" panose="02020603050405020304" pitchFamily="18" charset="0"/>
              </a:rPr>
              <a:t>postaux</a:t>
            </a:r>
            <a:r>
              <a:rPr lang="en-CA" dirty="0" smtClean="0">
                <a:cs typeface="Times New Roman" panose="02020603050405020304" pitchFamily="18" charset="0"/>
              </a:rPr>
              <a:t> plus (FCCP+)</a:t>
            </a:r>
            <a:endParaRPr lang="en-CA" dirty="0"/>
          </a:p>
        </p:txBody>
      </p:sp>
      <p:sp>
        <p:nvSpPr>
          <p:cNvPr id="3" name="Subtitle 2"/>
          <p:cNvSpPr>
            <a:spLocks noGrp="1"/>
          </p:cNvSpPr>
          <p:nvPr>
            <p:ph type="subTitle" idx="1"/>
          </p:nvPr>
        </p:nvSpPr>
        <p:spPr>
          <a:xfrm>
            <a:off x="1547149" y="4405956"/>
            <a:ext cx="9144000" cy="1655762"/>
          </a:xfrm>
        </p:spPr>
        <p:txBody>
          <a:bodyPr/>
          <a:lstStyle/>
          <a:p>
            <a:r>
              <a:rPr lang="en-CA" dirty="0" smtClean="0">
                <a:latin typeface="+mj-lt"/>
              </a:rPr>
              <a:t>Division de </a:t>
            </a:r>
            <a:r>
              <a:rPr lang="en-CA" dirty="0" err="1" smtClean="0">
                <a:latin typeface="+mj-lt"/>
              </a:rPr>
              <a:t>l’analyse</a:t>
            </a:r>
            <a:r>
              <a:rPr lang="en-CA" dirty="0" smtClean="0">
                <a:latin typeface="+mj-lt"/>
              </a:rPr>
              <a:t> de la santé</a:t>
            </a:r>
          </a:p>
          <a:p>
            <a:r>
              <a:rPr lang="en-CA" dirty="0" err="1" smtClean="0">
                <a:latin typeface="+mj-lt"/>
              </a:rPr>
              <a:t>Statistique</a:t>
            </a:r>
            <a:r>
              <a:rPr lang="en-CA" dirty="0" smtClean="0">
                <a:latin typeface="+mj-lt"/>
              </a:rPr>
              <a:t> Canada</a:t>
            </a:r>
          </a:p>
          <a:p>
            <a:r>
              <a:rPr lang="en-CA" dirty="0" err="1" smtClean="0">
                <a:latin typeface="+mj-lt"/>
              </a:rPr>
              <a:t>Prepar</a:t>
            </a:r>
            <a:r>
              <a:rPr lang="en-CA" dirty="0" err="1" smtClean="0">
                <a:latin typeface="+mj-lt"/>
                <a:cs typeface="Times New Roman" panose="02020603050405020304" pitchFamily="18" charset="0"/>
              </a:rPr>
              <a:t>é</a:t>
            </a:r>
            <a:r>
              <a:rPr lang="en-CA" dirty="0" smtClean="0">
                <a:latin typeface="+mj-lt"/>
                <a:cs typeface="Times New Roman" panose="02020603050405020304" pitchFamily="18" charset="0"/>
              </a:rPr>
              <a:t> le</a:t>
            </a:r>
            <a:r>
              <a:rPr lang="en-CA" dirty="0" smtClean="0">
                <a:latin typeface="+mj-lt"/>
              </a:rPr>
              <a:t> 3 </a:t>
            </a:r>
            <a:r>
              <a:rPr lang="en-CA" dirty="0" err="1" smtClean="0">
                <a:latin typeface="+mj-lt"/>
              </a:rPr>
              <a:t>juillet</a:t>
            </a:r>
            <a:r>
              <a:rPr lang="en-CA" dirty="0" smtClean="0">
                <a:latin typeface="+mj-lt"/>
              </a:rPr>
              <a:t>, 2019</a:t>
            </a:r>
            <a:endParaRPr lang="en-CA" dirty="0">
              <a:latin typeface="+mj-lt"/>
            </a:endParaRPr>
          </a:p>
        </p:txBody>
      </p:sp>
      <p:sp>
        <p:nvSpPr>
          <p:cNvPr id="4" name="Slide Number Placeholder 3"/>
          <p:cNvSpPr>
            <a:spLocks noGrp="1"/>
          </p:cNvSpPr>
          <p:nvPr>
            <p:ph type="sldNum" sz="quarter" idx="12"/>
          </p:nvPr>
        </p:nvSpPr>
        <p:spPr/>
        <p:txBody>
          <a:bodyPr/>
          <a:lstStyle/>
          <a:p>
            <a:fld id="{745DA433-B851-4F18-B7C8-6D5960FD67C4}" type="slidenum">
              <a:rPr lang="en-CA" smtClean="0"/>
              <a:t>1</a:t>
            </a:fld>
            <a:endParaRPr lang="en-CA"/>
          </a:p>
        </p:txBody>
      </p:sp>
    </p:spTree>
    <p:extLst>
      <p:ext uri="{BB962C8B-B14F-4D97-AF65-F5344CB8AC3E}">
        <p14:creationId xmlns:p14="http://schemas.microsoft.com/office/powerpoint/2010/main" val="1578394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5094"/>
            <a:ext cx="10515600" cy="1325563"/>
          </a:xfrm>
        </p:spPr>
        <p:txBody>
          <a:bodyPr/>
          <a:lstStyle/>
          <a:p>
            <a:pPr lvl="0" algn="ctr"/>
            <a:r>
              <a:rPr lang="fr-CA" dirty="0"/>
              <a:t>Étape 2 : Exécuter le FCCP+</a:t>
            </a:r>
            <a:endParaRPr lang="en-CA" dirty="0"/>
          </a:p>
        </p:txBody>
      </p:sp>
      <p:sp>
        <p:nvSpPr>
          <p:cNvPr id="3" name="Content Placeholder 2"/>
          <p:cNvSpPr>
            <a:spLocks noGrp="1"/>
          </p:cNvSpPr>
          <p:nvPr>
            <p:ph idx="1"/>
          </p:nvPr>
        </p:nvSpPr>
        <p:spPr>
          <a:xfrm>
            <a:off x="838200" y="4071113"/>
            <a:ext cx="10858500" cy="1758187"/>
          </a:xfrm>
          <a:solidFill>
            <a:schemeClr val="bg2"/>
          </a:solidFill>
          <a:ln>
            <a:solidFill>
              <a:schemeClr val="tx1"/>
            </a:solidFill>
          </a:ln>
        </p:spPr>
        <p:txBody>
          <a:bodyPr>
            <a:noAutofit/>
          </a:bodyPr>
          <a:lstStyle/>
          <a:p>
            <a:pPr lvl="0"/>
            <a:r>
              <a:rPr lang="fr-CA" sz="2400" dirty="0" smtClean="0"/>
              <a:t>Le </a:t>
            </a:r>
            <a:r>
              <a:rPr lang="fr-CA" sz="2400" dirty="0"/>
              <a:t>FCCP+ doit recevoir six modifications pour que le fichier d’entrée puisse être lu et que le programme puisse être exécuté.</a:t>
            </a:r>
            <a:endParaRPr lang="en-CA" sz="2400" dirty="0"/>
          </a:p>
          <a:p>
            <a:pPr lvl="0"/>
            <a:r>
              <a:rPr lang="fr-CA" sz="2400" dirty="0"/>
              <a:t>L’utilisateur doit apporter toutes les modifications dans la boîte de dialogue, puis lancer le programme.</a:t>
            </a:r>
            <a:endParaRPr lang="en-CA" sz="2400" dirty="0"/>
          </a:p>
        </p:txBody>
      </p:sp>
      <p:sp>
        <p:nvSpPr>
          <p:cNvPr id="4" name="Slide Number Placeholder 3"/>
          <p:cNvSpPr>
            <a:spLocks noGrp="1"/>
          </p:cNvSpPr>
          <p:nvPr>
            <p:ph type="sldNum" sz="quarter" idx="12"/>
          </p:nvPr>
        </p:nvSpPr>
        <p:spPr/>
        <p:txBody>
          <a:bodyPr/>
          <a:lstStyle/>
          <a:p>
            <a:fld id="{745DA433-B851-4F18-B7C8-6D5960FD67C4}" type="slidenum">
              <a:rPr lang="en-CA" smtClean="0"/>
              <a:t>10</a:t>
            </a:fld>
            <a:endParaRPr lang="en-CA"/>
          </a:p>
        </p:txBody>
      </p:sp>
    </p:spTree>
    <p:extLst>
      <p:ext uri="{BB962C8B-B14F-4D97-AF65-F5344CB8AC3E}">
        <p14:creationId xmlns:p14="http://schemas.microsoft.com/office/powerpoint/2010/main" val="3521443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rotWithShape="1">
          <a:blip r:embed="rId2">
            <a:extLst>
              <a:ext uri="{28A0092B-C50C-407E-A947-70E740481C1C}">
                <a14:useLocalDpi xmlns:a14="http://schemas.microsoft.com/office/drawing/2010/main" val="0"/>
              </a:ext>
            </a:extLst>
          </a:blip>
          <a:srcRect r="19154" b="7913"/>
          <a:stretch/>
        </p:blipFill>
        <p:spPr>
          <a:xfrm>
            <a:off x="1" y="0"/>
            <a:ext cx="12191999" cy="7185110"/>
          </a:xfrm>
          <a:prstGeom prst="rect">
            <a:avLst/>
          </a:prstGeom>
          <a:ln>
            <a:noFill/>
          </a:ln>
          <a:effectLst>
            <a:outerShdw blurRad="190500" algn="tl" rotWithShape="0">
              <a:srgbClr val="000000">
                <a:alpha val="70000"/>
              </a:srgbClr>
            </a:outerShdw>
          </a:effectLst>
        </p:spPr>
      </p:pic>
      <p:sp>
        <p:nvSpPr>
          <p:cNvPr id="4" name="Slide Number Placeholder 3"/>
          <p:cNvSpPr>
            <a:spLocks noGrp="1"/>
          </p:cNvSpPr>
          <p:nvPr>
            <p:ph type="sldNum" sz="quarter" idx="12"/>
          </p:nvPr>
        </p:nvSpPr>
        <p:spPr/>
        <p:txBody>
          <a:bodyPr/>
          <a:lstStyle/>
          <a:p>
            <a:fld id="{745DA433-B851-4F18-B7C8-6D5960FD67C4}" type="slidenum">
              <a:rPr lang="en-CA" smtClean="0"/>
              <a:t>11</a:t>
            </a:fld>
            <a:endParaRPr lang="en-CA"/>
          </a:p>
        </p:txBody>
      </p:sp>
      <p:sp>
        <p:nvSpPr>
          <p:cNvPr id="6" name="TextBox 5"/>
          <p:cNvSpPr txBox="1"/>
          <p:nvPr/>
        </p:nvSpPr>
        <p:spPr>
          <a:xfrm>
            <a:off x="551786" y="106736"/>
            <a:ext cx="7307423" cy="369332"/>
          </a:xfrm>
          <a:prstGeom prst="rect">
            <a:avLst/>
          </a:prstGeom>
          <a:solidFill>
            <a:schemeClr val="bg2"/>
          </a:solidFill>
          <a:ln>
            <a:solidFill>
              <a:schemeClr val="tx1"/>
            </a:solidFill>
          </a:ln>
        </p:spPr>
        <p:txBody>
          <a:bodyPr wrap="square" rtlCol="0">
            <a:spAutoFit/>
          </a:bodyPr>
          <a:lstStyle/>
          <a:p>
            <a:pPr lvl="0"/>
            <a:r>
              <a:rPr lang="fr-CA" dirty="0"/>
              <a:t>2.1 Ouvrir SAS et ouvrir le programme FCCP+, tel que décrit </a:t>
            </a:r>
            <a:r>
              <a:rPr lang="fr-CA" dirty="0" smtClean="0"/>
              <a:t>ci-dessous</a:t>
            </a:r>
            <a:endParaRPr lang="en-CA"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8935" y="958978"/>
            <a:ext cx="6315075" cy="4305300"/>
          </a:xfrm>
          <a:prstGeom prst="rect">
            <a:avLst/>
          </a:prstGeom>
        </p:spPr>
      </p:pic>
    </p:spTree>
    <p:extLst>
      <p:ext uri="{BB962C8B-B14F-4D97-AF65-F5344CB8AC3E}">
        <p14:creationId xmlns:p14="http://schemas.microsoft.com/office/powerpoint/2010/main" val="25347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949" y="1628775"/>
            <a:ext cx="10536089" cy="4548188"/>
          </a:xfrm>
          <a:prstGeom prst="rect">
            <a:avLst/>
          </a:prstGeom>
          <a:ln>
            <a:noFill/>
          </a:ln>
          <a:effectLst>
            <a:outerShdw blurRad="190500" algn="tl" rotWithShape="0">
              <a:srgbClr val="000000">
                <a:alpha val="70000"/>
              </a:srgbClr>
            </a:outerShdw>
          </a:effectLst>
        </p:spPr>
      </p:pic>
      <p:sp>
        <p:nvSpPr>
          <p:cNvPr id="4" name="Slide Number Placeholder 3"/>
          <p:cNvSpPr>
            <a:spLocks noGrp="1"/>
          </p:cNvSpPr>
          <p:nvPr>
            <p:ph type="sldNum" sz="quarter" idx="12"/>
          </p:nvPr>
        </p:nvSpPr>
        <p:spPr/>
        <p:txBody>
          <a:bodyPr/>
          <a:lstStyle/>
          <a:p>
            <a:fld id="{745DA433-B851-4F18-B7C8-6D5960FD67C4}" type="slidenum">
              <a:rPr lang="en-CA" smtClean="0"/>
              <a:t>12</a:t>
            </a:fld>
            <a:endParaRPr lang="en-CA"/>
          </a:p>
        </p:txBody>
      </p:sp>
      <p:sp>
        <p:nvSpPr>
          <p:cNvPr id="6" name="TextBox 5"/>
          <p:cNvSpPr txBox="1"/>
          <p:nvPr/>
        </p:nvSpPr>
        <p:spPr>
          <a:xfrm>
            <a:off x="5431842" y="2636407"/>
            <a:ext cx="4233019" cy="1477328"/>
          </a:xfrm>
          <a:prstGeom prst="rect">
            <a:avLst/>
          </a:prstGeom>
          <a:solidFill>
            <a:schemeClr val="bg2"/>
          </a:solidFill>
          <a:ln>
            <a:solidFill>
              <a:schemeClr val="tx1"/>
            </a:solidFill>
          </a:ln>
        </p:spPr>
        <p:txBody>
          <a:bodyPr wrap="square" rtlCol="0">
            <a:spAutoFit/>
          </a:bodyPr>
          <a:lstStyle/>
          <a:p>
            <a:pPr lvl="0"/>
            <a:r>
              <a:rPr lang="fr-CA" dirty="0"/>
              <a:t>Modification 1 : Indiquer le chemin d’accès du dossier où le programme FCCP+ et tous ses ensembles de données sont enregistrés. Ne pas utiliser de guillemets ni de parenthèses – voir </a:t>
            </a:r>
            <a:r>
              <a:rPr lang="fr-CA" dirty="0" smtClean="0"/>
              <a:t>l’exemple</a:t>
            </a:r>
            <a:endParaRPr lang="en-CA" dirty="0"/>
          </a:p>
        </p:txBody>
      </p:sp>
      <p:sp>
        <p:nvSpPr>
          <p:cNvPr id="7" name="TextBox 6"/>
          <p:cNvSpPr txBox="1"/>
          <p:nvPr/>
        </p:nvSpPr>
        <p:spPr>
          <a:xfrm>
            <a:off x="5538984" y="5035125"/>
            <a:ext cx="4233019" cy="646331"/>
          </a:xfrm>
          <a:prstGeom prst="rect">
            <a:avLst/>
          </a:prstGeom>
          <a:solidFill>
            <a:schemeClr val="bg2"/>
          </a:solidFill>
          <a:ln>
            <a:solidFill>
              <a:schemeClr val="tx1"/>
            </a:solidFill>
          </a:ln>
        </p:spPr>
        <p:txBody>
          <a:bodyPr wrap="square" rtlCol="0">
            <a:spAutoFit/>
          </a:bodyPr>
          <a:lstStyle/>
          <a:p>
            <a:pPr lvl="0"/>
            <a:r>
              <a:rPr lang="fr-CA" dirty="0" smtClean="0"/>
              <a:t>Note</a:t>
            </a:r>
            <a:r>
              <a:rPr lang="fr-CA" dirty="0"/>
              <a:t> : ne pas déplacer les ensembles de données FCCP+ d’un dossier à un </a:t>
            </a:r>
            <a:r>
              <a:rPr lang="fr-CA" dirty="0" smtClean="0"/>
              <a:t>autre</a:t>
            </a:r>
            <a:endParaRPr lang="en-CA" dirty="0"/>
          </a:p>
        </p:txBody>
      </p:sp>
      <p:cxnSp>
        <p:nvCxnSpPr>
          <p:cNvPr id="9" name="Straight Arrow Connector 8"/>
          <p:cNvCxnSpPr>
            <a:stCxn id="6" idx="1"/>
          </p:cNvCxnSpPr>
          <p:nvPr/>
        </p:nvCxnSpPr>
        <p:spPr>
          <a:xfrm flipH="1">
            <a:off x="4276725" y="3375071"/>
            <a:ext cx="1155117" cy="297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563360" y="685470"/>
            <a:ext cx="6332740" cy="369332"/>
          </a:xfrm>
          <a:prstGeom prst="rect">
            <a:avLst/>
          </a:prstGeom>
          <a:solidFill>
            <a:schemeClr val="bg2"/>
          </a:solidFill>
          <a:ln>
            <a:solidFill>
              <a:schemeClr val="tx1"/>
            </a:solidFill>
          </a:ln>
        </p:spPr>
        <p:txBody>
          <a:bodyPr wrap="square" rtlCol="0">
            <a:spAutoFit/>
          </a:bodyPr>
          <a:lstStyle/>
          <a:p>
            <a:pPr lvl="0"/>
            <a:r>
              <a:rPr lang="fr-CA" dirty="0"/>
              <a:t>2.2 Modifier le programme FCCP+ dans SAS : modification 1</a:t>
            </a:r>
            <a:endParaRPr lang="en-CA" dirty="0"/>
          </a:p>
        </p:txBody>
      </p:sp>
    </p:spTree>
    <p:extLst>
      <p:ext uri="{BB962C8B-B14F-4D97-AF65-F5344CB8AC3E}">
        <p14:creationId xmlns:p14="http://schemas.microsoft.com/office/powerpoint/2010/main" val="1406316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95" y="1900237"/>
            <a:ext cx="9934575" cy="2752725"/>
          </a:xfrm>
          <a:prstGeom prst="rect">
            <a:avLst/>
          </a:prstGeom>
          <a:ln>
            <a:noFill/>
          </a:ln>
          <a:effectLst>
            <a:outerShdw blurRad="190500" algn="tl" rotWithShape="0">
              <a:srgbClr val="000000">
                <a:alpha val="70000"/>
              </a:srgbClr>
            </a:outerShdw>
          </a:effectLst>
        </p:spPr>
      </p:pic>
      <p:sp>
        <p:nvSpPr>
          <p:cNvPr id="2" name="Slide Number Placeholder 1"/>
          <p:cNvSpPr>
            <a:spLocks noGrp="1"/>
          </p:cNvSpPr>
          <p:nvPr>
            <p:ph type="sldNum" sz="quarter" idx="12"/>
          </p:nvPr>
        </p:nvSpPr>
        <p:spPr/>
        <p:txBody>
          <a:bodyPr/>
          <a:lstStyle/>
          <a:p>
            <a:fld id="{745DA433-B851-4F18-B7C8-6D5960FD67C4}" type="slidenum">
              <a:rPr lang="en-CA" smtClean="0"/>
              <a:t>13</a:t>
            </a:fld>
            <a:endParaRPr lang="en-CA"/>
          </a:p>
        </p:txBody>
      </p:sp>
      <p:sp>
        <p:nvSpPr>
          <p:cNvPr id="3" name="TextBox 2"/>
          <p:cNvSpPr txBox="1"/>
          <p:nvPr/>
        </p:nvSpPr>
        <p:spPr>
          <a:xfrm>
            <a:off x="540212" y="800241"/>
            <a:ext cx="6365413" cy="369332"/>
          </a:xfrm>
          <a:prstGeom prst="rect">
            <a:avLst/>
          </a:prstGeom>
          <a:solidFill>
            <a:schemeClr val="bg2"/>
          </a:solidFill>
          <a:ln>
            <a:solidFill>
              <a:schemeClr val="tx1"/>
            </a:solidFill>
          </a:ln>
        </p:spPr>
        <p:txBody>
          <a:bodyPr wrap="square" rtlCol="0">
            <a:spAutoFit/>
          </a:bodyPr>
          <a:lstStyle/>
          <a:p>
            <a:pPr lvl="0"/>
            <a:r>
              <a:rPr lang="fr-CA" dirty="0"/>
              <a:t>2.3 Modifier le programme FCCP+ dans SAS : modifications 2 et 3</a:t>
            </a:r>
            <a:endParaRPr lang="en-CA" dirty="0"/>
          </a:p>
        </p:txBody>
      </p:sp>
      <p:sp>
        <p:nvSpPr>
          <p:cNvPr id="5" name="TextBox 4"/>
          <p:cNvSpPr txBox="1"/>
          <p:nvPr/>
        </p:nvSpPr>
        <p:spPr>
          <a:xfrm>
            <a:off x="5327669" y="2161845"/>
            <a:ext cx="6216631" cy="1477328"/>
          </a:xfrm>
          <a:prstGeom prst="rect">
            <a:avLst/>
          </a:prstGeom>
          <a:solidFill>
            <a:schemeClr val="bg2"/>
          </a:solidFill>
          <a:ln>
            <a:solidFill>
              <a:schemeClr val="tx1"/>
            </a:solidFill>
          </a:ln>
        </p:spPr>
        <p:txBody>
          <a:bodyPr wrap="square" rtlCol="0">
            <a:spAutoFit/>
          </a:bodyPr>
          <a:lstStyle/>
          <a:p>
            <a:pPr lvl="0"/>
            <a:r>
              <a:rPr lang="fr-CA" dirty="0"/>
              <a:t>Modification 2 : Indiquer le chemin d’accès du dossier où l’ensemble de données d’entrée créé à l’étape 1 est </a:t>
            </a:r>
            <a:r>
              <a:rPr lang="fr-CA" dirty="0" smtClean="0"/>
              <a:t>enregistré</a:t>
            </a:r>
          </a:p>
          <a:p>
            <a:r>
              <a:rPr lang="fr-CA" dirty="0"/>
              <a:t>Mettre le chemin d’accès complet entre guillemets – voir l’exemple.</a:t>
            </a:r>
            <a:endParaRPr lang="en-CA" dirty="0"/>
          </a:p>
          <a:p>
            <a:pPr lvl="0"/>
            <a:endParaRPr lang="en-CA" dirty="0"/>
          </a:p>
        </p:txBody>
      </p:sp>
      <p:sp>
        <p:nvSpPr>
          <p:cNvPr id="6" name="TextBox 5"/>
          <p:cNvSpPr txBox="1"/>
          <p:nvPr/>
        </p:nvSpPr>
        <p:spPr>
          <a:xfrm>
            <a:off x="5327669" y="3459318"/>
            <a:ext cx="5807056" cy="646331"/>
          </a:xfrm>
          <a:prstGeom prst="rect">
            <a:avLst/>
          </a:prstGeom>
          <a:solidFill>
            <a:schemeClr val="bg2"/>
          </a:solidFill>
          <a:ln>
            <a:solidFill>
              <a:schemeClr val="tx1"/>
            </a:solidFill>
          </a:ln>
        </p:spPr>
        <p:txBody>
          <a:bodyPr wrap="square" rtlCol="0">
            <a:spAutoFit/>
          </a:bodyPr>
          <a:lstStyle/>
          <a:p>
            <a:pPr lvl="0"/>
            <a:r>
              <a:rPr lang="fr-CA" dirty="0"/>
              <a:t>Modification 3 : Entrer le nom de l’ensemble de données d’entrée créé à l’étape 1.</a:t>
            </a:r>
            <a:endParaRPr lang="en-CA" dirty="0"/>
          </a:p>
        </p:txBody>
      </p:sp>
      <p:cxnSp>
        <p:nvCxnSpPr>
          <p:cNvPr id="8" name="Straight Arrow Connector 7"/>
          <p:cNvCxnSpPr/>
          <p:nvPr/>
        </p:nvCxnSpPr>
        <p:spPr>
          <a:xfrm flipH="1" flipV="1">
            <a:off x="4752975" y="2447925"/>
            <a:ext cx="574693" cy="37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stCxn id="6" idx="1"/>
          </p:cNvCxnSpPr>
          <p:nvPr/>
        </p:nvCxnSpPr>
        <p:spPr>
          <a:xfrm flipH="1" flipV="1">
            <a:off x="2476983" y="3020995"/>
            <a:ext cx="2850686" cy="761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4272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699" y="1550616"/>
            <a:ext cx="8717275" cy="3234774"/>
          </a:xfrm>
          <a:prstGeom prst="rect">
            <a:avLst/>
          </a:prstGeom>
          <a:ln>
            <a:noFill/>
          </a:ln>
          <a:effectLst>
            <a:outerShdw blurRad="190500" algn="tl" rotWithShape="0">
              <a:srgbClr val="000000">
                <a:alpha val="70000"/>
              </a:srgbClr>
            </a:outerShdw>
          </a:effectLst>
        </p:spPr>
      </p:pic>
      <p:sp>
        <p:nvSpPr>
          <p:cNvPr id="2" name="Slide Number Placeholder 1"/>
          <p:cNvSpPr>
            <a:spLocks noGrp="1"/>
          </p:cNvSpPr>
          <p:nvPr>
            <p:ph type="sldNum" sz="quarter" idx="12"/>
          </p:nvPr>
        </p:nvSpPr>
        <p:spPr/>
        <p:txBody>
          <a:bodyPr/>
          <a:lstStyle/>
          <a:p>
            <a:fld id="{745DA433-B851-4F18-B7C8-6D5960FD67C4}" type="slidenum">
              <a:rPr lang="en-CA" smtClean="0"/>
              <a:t>14</a:t>
            </a:fld>
            <a:endParaRPr lang="en-CA"/>
          </a:p>
        </p:txBody>
      </p:sp>
      <p:sp>
        <p:nvSpPr>
          <p:cNvPr id="3" name="TextBox 2"/>
          <p:cNvSpPr txBox="1"/>
          <p:nvPr/>
        </p:nvSpPr>
        <p:spPr>
          <a:xfrm>
            <a:off x="540212" y="679205"/>
            <a:ext cx="5127163" cy="646331"/>
          </a:xfrm>
          <a:prstGeom prst="rect">
            <a:avLst/>
          </a:prstGeom>
          <a:solidFill>
            <a:schemeClr val="bg2"/>
          </a:solidFill>
          <a:ln>
            <a:solidFill>
              <a:schemeClr val="tx1"/>
            </a:solidFill>
          </a:ln>
        </p:spPr>
        <p:txBody>
          <a:bodyPr wrap="square" rtlCol="0">
            <a:spAutoFit/>
          </a:bodyPr>
          <a:lstStyle/>
          <a:p>
            <a:pPr lvl="0"/>
            <a:r>
              <a:rPr lang="fr-CA" dirty="0"/>
              <a:t>2.4 Modifier le programme FCCP+ dans SAS : modifications 4, 5 et 6</a:t>
            </a:r>
            <a:endParaRPr lang="en-CA" dirty="0"/>
          </a:p>
        </p:txBody>
      </p:sp>
      <p:sp>
        <p:nvSpPr>
          <p:cNvPr id="6" name="TextBox 5"/>
          <p:cNvSpPr txBox="1"/>
          <p:nvPr/>
        </p:nvSpPr>
        <p:spPr>
          <a:xfrm>
            <a:off x="6665872" y="679205"/>
            <a:ext cx="4233019" cy="1477328"/>
          </a:xfrm>
          <a:prstGeom prst="rect">
            <a:avLst/>
          </a:prstGeom>
          <a:solidFill>
            <a:schemeClr val="bg2"/>
          </a:solidFill>
          <a:ln>
            <a:solidFill>
              <a:schemeClr val="tx1"/>
            </a:solidFill>
          </a:ln>
        </p:spPr>
        <p:txBody>
          <a:bodyPr wrap="square" rtlCol="0">
            <a:spAutoFit/>
          </a:bodyPr>
          <a:lstStyle/>
          <a:p>
            <a:pPr lvl="0"/>
            <a:r>
              <a:rPr lang="fr-CA" dirty="0" smtClean="0"/>
              <a:t>Modification </a:t>
            </a:r>
            <a:r>
              <a:rPr lang="fr-CA" dirty="0"/>
              <a:t>4 : Indiquer le chemin d’accès du dossier où vous voulez enregistrer vos fichiers de sortie. Ne pas utiliser de guillemets ni de parenthèses – voir </a:t>
            </a:r>
            <a:r>
              <a:rPr lang="fr-CA" dirty="0" smtClean="0"/>
              <a:t>l’exemple</a:t>
            </a:r>
            <a:endParaRPr lang="en-CA" dirty="0"/>
          </a:p>
        </p:txBody>
      </p:sp>
      <p:sp>
        <p:nvSpPr>
          <p:cNvPr id="7" name="TextBox 6"/>
          <p:cNvSpPr txBox="1"/>
          <p:nvPr/>
        </p:nvSpPr>
        <p:spPr>
          <a:xfrm>
            <a:off x="6665872" y="2568099"/>
            <a:ext cx="4233019" cy="646331"/>
          </a:xfrm>
          <a:prstGeom prst="rect">
            <a:avLst/>
          </a:prstGeom>
          <a:solidFill>
            <a:schemeClr val="bg2"/>
          </a:solidFill>
          <a:ln>
            <a:solidFill>
              <a:schemeClr val="tx1"/>
            </a:solidFill>
          </a:ln>
        </p:spPr>
        <p:txBody>
          <a:bodyPr wrap="square" rtlCol="0">
            <a:spAutoFit/>
          </a:bodyPr>
          <a:lstStyle/>
          <a:p>
            <a:pPr lvl="0"/>
            <a:r>
              <a:rPr lang="fr-CA" dirty="0" smtClean="0"/>
              <a:t>Modification</a:t>
            </a:r>
            <a:r>
              <a:rPr lang="fr-CA" dirty="0"/>
              <a:t> 5 : Entrer le nom de votre fichier de </a:t>
            </a:r>
            <a:r>
              <a:rPr lang="fr-CA" dirty="0" smtClean="0"/>
              <a:t>sortie</a:t>
            </a:r>
            <a:endParaRPr lang="en-CA" dirty="0"/>
          </a:p>
        </p:txBody>
      </p:sp>
      <p:sp>
        <p:nvSpPr>
          <p:cNvPr id="8" name="TextBox 7"/>
          <p:cNvSpPr txBox="1"/>
          <p:nvPr/>
        </p:nvSpPr>
        <p:spPr>
          <a:xfrm>
            <a:off x="6366930" y="4242870"/>
            <a:ext cx="4233019" cy="1200329"/>
          </a:xfrm>
          <a:prstGeom prst="rect">
            <a:avLst/>
          </a:prstGeom>
          <a:solidFill>
            <a:schemeClr val="bg2"/>
          </a:solidFill>
          <a:ln>
            <a:solidFill>
              <a:schemeClr val="tx1"/>
            </a:solidFill>
          </a:ln>
        </p:spPr>
        <p:txBody>
          <a:bodyPr wrap="square" rtlCol="0">
            <a:spAutoFit/>
          </a:bodyPr>
          <a:lstStyle/>
          <a:p>
            <a:pPr lvl="0"/>
            <a:r>
              <a:rPr lang="fr-CA" dirty="0" smtClean="0"/>
              <a:t>Modification</a:t>
            </a:r>
            <a:r>
              <a:rPr lang="fr-CA" dirty="0"/>
              <a:t> 6 : Indiquer le nom du dossier et le nom de vos fichiers de sortie PDF. Mettre le chemin d’accès complet entre guillemets – voir </a:t>
            </a:r>
            <a:r>
              <a:rPr lang="fr-CA" dirty="0" smtClean="0"/>
              <a:t>l’exemple</a:t>
            </a:r>
            <a:endParaRPr lang="en-CA" dirty="0"/>
          </a:p>
        </p:txBody>
      </p:sp>
      <p:cxnSp>
        <p:nvCxnSpPr>
          <p:cNvPr id="11" name="Straight Arrow Connector 10"/>
          <p:cNvCxnSpPr>
            <a:stCxn id="6" idx="1"/>
          </p:cNvCxnSpPr>
          <p:nvPr/>
        </p:nvCxnSpPr>
        <p:spPr>
          <a:xfrm flipH="1">
            <a:off x="4857750" y="1417869"/>
            <a:ext cx="1808122" cy="1092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1"/>
          </p:cNvCxnSpPr>
          <p:nvPr/>
        </p:nvCxnSpPr>
        <p:spPr>
          <a:xfrm flipH="1">
            <a:off x="3228975" y="2891265"/>
            <a:ext cx="3436897" cy="264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8" idx="1"/>
          </p:cNvCxnSpPr>
          <p:nvPr/>
        </p:nvCxnSpPr>
        <p:spPr>
          <a:xfrm flipH="1" flipV="1">
            <a:off x="5667375" y="4352925"/>
            <a:ext cx="699555" cy="490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1181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325" y="1041660"/>
            <a:ext cx="8524875" cy="3686175"/>
          </a:xfrm>
          <a:prstGeom prst="rect">
            <a:avLst/>
          </a:prstGeom>
          <a:ln>
            <a:noFill/>
          </a:ln>
          <a:effectLst>
            <a:outerShdw blurRad="190500" algn="tl" rotWithShape="0">
              <a:srgbClr val="000000">
                <a:alpha val="70000"/>
              </a:srgbClr>
            </a:outerShdw>
          </a:effectLst>
        </p:spPr>
      </p:pic>
      <p:sp>
        <p:nvSpPr>
          <p:cNvPr id="2" name="Slide Number Placeholder 1"/>
          <p:cNvSpPr>
            <a:spLocks noGrp="1"/>
          </p:cNvSpPr>
          <p:nvPr>
            <p:ph type="sldNum" sz="quarter" idx="12"/>
          </p:nvPr>
        </p:nvSpPr>
        <p:spPr/>
        <p:txBody>
          <a:bodyPr/>
          <a:lstStyle/>
          <a:p>
            <a:fld id="{745DA433-B851-4F18-B7C8-6D5960FD67C4}" type="slidenum">
              <a:rPr lang="en-CA" smtClean="0"/>
              <a:t>15</a:t>
            </a:fld>
            <a:endParaRPr lang="en-CA"/>
          </a:p>
        </p:txBody>
      </p:sp>
      <p:sp>
        <p:nvSpPr>
          <p:cNvPr id="4" name="TextBox 3"/>
          <p:cNvSpPr txBox="1"/>
          <p:nvPr/>
        </p:nvSpPr>
        <p:spPr>
          <a:xfrm>
            <a:off x="3846109" y="1731843"/>
            <a:ext cx="4233019" cy="646331"/>
          </a:xfrm>
          <a:prstGeom prst="rect">
            <a:avLst/>
          </a:prstGeom>
          <a:solidFill>
            <a:schemeClr val="bg2"/>
          </a:solidFill>
          <a:ln>
            <a:solidFill>
              <a:schemeClr val="tx1"/>
            </a:solidFill>
          </a:ln>
        </p:spPr>
        <p:txBody>
          <a:bodyPr wrap="square" rtlCol="0">
            <a:spAutoFit/>
          </a:bodyPr>
          <a:lstStyle/>
          <a:p>
            <a:pPr lvl="0"/>
            <a:r>
              <a:rPr lang="fr-CA" dirty="0" smtClean="0"/>
              <a:t>Indiquer </a:t>
            </a:r>
            <a:r>
              <a:rPr lang="fr-CA" dirty="0"/>
              <a:t>0 pour le résidentiel, et 1 pour le géocodage institutionnel</a:t>
            </a:r>
            <a:r>
              <a:rPr lang="fr-CA" dirty="0" smtClean="0"/>
              <a:t>*</a:t>
            </a:r>
            <a:endParaRPr lang="en-CA" dirty="0"/>
          </a:p>
        </p:txBody>
      </p:sp>
      <p:sp>
        <p:nvSpPr>
          <p:cNvPr id="5" name="TextBox 4"/>
          <p:cNvSpPr txBox="1"/>
          <p:nvPr/>
        </p:nvSpPr>
        <p:spPr>
          <a:xfrm>
            <a:off x="3846109" y="2884748"/>
            <a:ext cx="4233019" cy="1477328"/>
          </a:xfrm>
          <a:prstGeom prst="rect">
            <a:avLst/>
          </a:prstGeom>
          <a:solidFill>
            <a:schemeClr val="bg2"/>
          </a:solidFill>
          <a:ln>
            <a:solidFill>
              <a:schemeClr val="tx1"/>
            </a:solidFill>
          </a:ln>
        </p:spPr>
        <p:txBody>
          <a:bodyPr wrap="square" rtlCol="0">
            <a:spAutoFit/>
          </a:bodyPr>
          <a:lstStyle/>
          <a:p>
            <a:pPr lvl="0"/>
            <a:r>
              <a:rPr lang="fr-CA" dirty="0"/>
              <a:t>Indiquer 0 pour la plupart des ensembles de données, et 1 pour le géocodage des codes postaux de Colombie-Britannique qui commencent par V1H ou V9G et datent d’avant </a:t>
            </a:r>
            <a:r>
              <a:rPr lang="fr-CA" dirty="0" smtClean="0"/>
              <a:t>1997</a:t>
            </a:r>
            <a:endParaRPr lang="en-CA" dirty="0"/>
          </a:p>
        </p:txBody>
      </p:sp>
      <p:cxnSp>
        <p:nvCxnSpPr>
          <p:cNvPr id="7" name="Straight Arrow Connector 6"/>
          <p:cNvCxnSpPr/>
          <p:nvPr/>
        </p:nvCxnSpPr>
        <p:spPr>
          <a:xfrm flipH="1" flipV="1">
            <a:off x="3333507" y="1817225"/>
            <a:ext cx="512602" cy="99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flipH="1" flipV="1">
            <a:off x="2939968" y="2957701"/>
            <a:ext cx="906141" cy="339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32809" y="405592"/>
            <a:ext cx="7446319" cy="369332"/>
          </a:xfrm>
          <a:prstGeom prst="rect">
            <a:avLst/>
          </a:prstGeom>
          <a:solidFill>
            <a:schemeClr val="bg2"/>
          </a:solidFill>
          <a:ln>
            <a:solidFill>
              <a:schemeClr val="tx1"/>
            </a:solidFill>
          </a:ln>
        </p:spPr>
        <p:txBody>
          <a:bodyPr wrap="square" rtlCol="0">
            <a:spAutoFit/>
          </a:bodyPr>
          <a:lstStyle/>
          <a:p>
            <a:pPr lvl="0"/>
            <a:r>
              <a:rPr lang="fr-CA" dirty="0"/>
              <a:t>2.5 Modifier le programme FCCP+ dans SAS : MODIFICATIONS FACULTATIVES</a:t>
            </a:r>
            <a:endParaRPr lang="en-CA" dirty="0"/>
          </a:p>
        </p:txBody>
      </p:sp>
      <p:sp>
        <p:nvSpPr>
          <p:cNvPr id="9" name="TextBox 8"/>
          <p:cNvSpPr txBox="1"/>
          <p:nvPr/>
        </p:nvSpPr>
        <p:spPr>
          <a:xfrm>
            <a:off x="632809" y="5282892"/>
            <a:ext cx="10720991" cy="923330"/>
          </a:xfrm>
          <a:prstGeom prst="rect">
            <a:avLst/>
          </a:prstGeom>
          <a:solidFill>
            <a:schemeClr val="bg2"/>
          </a:solidFill>
          <a:ln>
            <a:solidFill>
              <a:schemeClr val="tx1"/>
            </a:solidFill>
          </a:ln>
        </p:spPr>
        <p:txBody>
          <a:bodyPr wrap="square" rtlCol="0">
            <a:spAutoFit/>
          </a:bodyPr>
          <a:lstStyle/>
          <a:p>
            <a:pPr lvl="0"/>
            <a:r>
              <a:rPr lang="fr-CA" dirty="0" smtClean="0"/>
              <a:t>*</a:t>
            </a:r>
            <a:r>
              <a:rPr lang="fr-CA" dirty="0"/>
              <a:t>Le FCCP+ présuppose que la plupart du géocodage est résidentiel. Si votre liste de codes postaux représente des établissements tels que des maisons de soins infirmiers, des maisons de retraite, des hôpitaux, etc., utilisez le processus pour les </a:t>
            </a:r>
            <a:r>
              <a:rPr lang="fr-CA" dirty="0" smtClean="0"/>
              <a:t>établissements</a:t>
            </a:r>
            <a:endParaRPr lang="en-CA" dirty="0"/>
          </a:p>
        </p:txBody>
      </p:sp>
    </p:spTree>
    <p:extLst>
      <p:ext uri="{BB962C8B-B14F-4D97-AF65-F5344CB8AC3E}">
        <p14:creationId xmlns:p14="http://schemas.microsoft.com/office/powerpoint/2010/main" val="1499519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5DA433-B851-4F18-B7C8-6D5960FD67C4}" type="slidenum">
              <a:rPr lang="en-CA" smtClean="0"/>
              <a:t>16</a:t>
            </a:fld>
            <a:endParaRPr lang="en-CA"/>
          </a:p>
        </p:txBody>
      </p:sp>
      <p:sp>
        <p:nvSpPr>
          <p:cNvPr id="3" name="TextBox 2"/>
          <p:cNvSpPr txBox="1"/>
          <p:nvPr/>
        </p:nvSpPr>
        <p:spPr>
          <a:xfrm>
            <a:off x="458642" y="3364468"/>
            <a:ext cx="10906125" cy="369332"/>
          </a:xfrm>
          <a:prstGeom prst="rect">
            <a:avLst/>
          </a:prstGeom>
          <a:solidFill>
            <a:schemeClr val="bg2"/>
          </a:solidFill>
          <a:ln>
            <a:solidFill>
              <a:schemeClr val="tx1"/>
            </a:solidFill>
          </a:ln>
        </p:spPr>
        <p:txBody>
          <a:bodyPr wrap="square" rtlCol="0">
            <a:spAutoFit/>
          </a:bodyPr>
          <a:lstStyle/>
          <a:p>
            <a:pPr lvl="0"/>
            <a:r>
              <a:rPr lang="fr-CA" dirty="0"/>
              <a:t>Une fois les modifications au FCCP+ effectuées, exécuter le programme dans SAS en cliquant sur l’icône du coureur.</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650" y="3828447"/>
            <a:ext cx="626110" cy="552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51657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5381"/>
            <a:ext cx="10515600" cy="1325563"/>
          </a:xfrm>
        </p:spPr>
        <p:txBody>
          <a:bodyPr/>
          <a:lstStyle/>
          <a:p>
            <a:pPr lvl="0" algn="ctr"/>
            <a:r>
              <a:rPr lang="fr-CA" dirty="0"/>
              <a:t>Étape 3 : Vérifier les données de sortie</a:t>
            </a:r>
            <a:endParaRPr lang="en-CA" dirty="0"/>
          </a:p>
        </p:txBody>
      </p:sp>
      <p:sp>
        <p:nvSpPr>
          <p:cNvPr id="3" name="Content Placeholder 2"/>
          <p:cNvSpPr>
            <a:spLocks noGrp="1"/>
          </p:cNvSpPr>
          <p:nvPr>
            <p:ph idx="1"/>
          </p:nvPr>
        </p:nvSpPr>
        <p:spPr>
          <a:xfrm>
            <a:off x="838199" y="4071114"/>
            <a:ext cx="9677401" cy="1396235"/>
          </a:xfrm>
          <a:solidFill>
            <a:schemeClr val="bg2"/>
          </a:solidFill>
          <a:ln>
            <a:solidFill>
              <a:schemeClr val="tx1"/>
            </a:solidFill>
          </a:ln>
        </p:spPr>
        <p:txBody>
          <a:bodyPr>
            <a:normAutofit fontScale="92500" lnSpcReduction="20000"/>
          </a:bodyPr>
          <a:lstStyle/>
          <a:p>
            <a:r>
              <a:rPr lang="fr-CA" sz="2400" dirty="0"/>
              <a:t>Ouvrir le fichier de sortie (indiqué par l’utilisateur) et vérifier les trois données de </a:t>
            </a:r>
            <a:r>
              <a:rPr lang="fr-CA" sz="2400" dirty="0" smtClean="0"/>
              <a:t>sortie</a:t>
            </a:r>
          </a:p>
          <a:p>
            <a:pPr lvl="0"/>
            <a:r>
              <a:rPr lang="fr-CA" sz="2400" dirty="0" smtClean="0"/>
              <a:t>Examiner </a:t>
            </a:r>
            <a:r>
              <a:rPr lang="fr-CA" sz="2400" dirty="0"/>
              <a:t>les données de sortie en consultant le manuel de l’utilisateur, qui explique ce que représentent les variables et comment les interpréter dans le contexte de votre </a:t>
            </a:r>
            <a:r>
              <a:rPr lang="fr-CA" sz="2400" dirty="0" smtClean="0"/>
              <a:t>travail</a:t>
            </a:r>
            <a:endParaRPr lang="en-CA" sz="2400" dirty="0"/>
          </a:p>
        </p:txBody>
      </p:sp>
      <p:sp>
        <p:nvSpPr>
          <p:cNvPr id="4" name="Slide Number Placeholder 3"/>
          <p:cNvSpPr>
            <a:spLocks noGrp="1"/>
          </p:cNvSpPr>
          <p:nvPr>
            <p:ph type="sldNum" sz="quarter" idx="12"/>
          </p:nvPr>
        </p:nvSpPr>
        <p:spPr/>
        <p:txBody>
          <a:bodyPr/>
          <a:lstStyle/>
          <a:p>
            <a:fld id="{745DA433-B851-4F18-B7C8-6D5960FD67C4}" type="slidenum">
              <a:rPr lang="en-CA" smtClean="0"/>
              <a:t>17</a:t>
            </a:fld>
            <a:endParaRPr lang="en-CA"/>
          </a:p>
        </p:txBody>
      </p:sp>
    </p:spTree>
    <p:extLst>
      <p:ext uri="{BB962C8B-B14F-4D97-AF65-F5344CB8AC3E}">
        <p14:creationId xmlns:p14="http://schemas.microsoft.com/office/powerpoint/2010/main" val="2430141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5DA433-B851-4F18-B7C8-6D5960FD67C4}" type="slidenum">
              <a:rPr lang="en-CA" smtClean="0"/>
              <a:t>18</a:t>
            </a:fld>
            <a:endParaRPr lang="en-CA"/>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595" y="888921"/>
            <a:ext cx="10058400" cy="5467429"/>
          </a:xfrm>
          <a:prstGeom prst="rect">
            <a:avLst/>
          </a:prstGeom>
          <a:ln>
            <a:noFill/>
          </a:ln>
          <a:effectLst>
            <a:outerShdw blurRad="190500" algn="tl" rotWithShape="0">
              <a:srgbClr val="000000">
                <a:alpha val="70000"/>
              </a:srgbClr>
            </a:outerShdw>
          </a:effectLst>
        </p:spPr>
      </p:pic>
      <p:sp>
        <p:nvSpPr>
          <p:cNvPr id="5" name="TextBox 4"/>
          <p:cNvSpPr txBox="1"/>
          <p:nvPr/>
        </p:nvSpPr>
        <p:spPr>
          <a:xfrm>
            <a:off x="528637" y="291931"/>
            <a:ext cx="9030033" cy="369332"/>
          </a:xfrm>
          <a:prstGeom prst="rect">
            <a:avLst/>
          </a:prstGeom>
          <a:solidFill>
            <a:schemeClr val="bg2"/>
          </a:solidFill>
          <a:ln>
            <a:solidFill>
              <a:schemeClr val="tx1"/>
            </a:solidFill>
          </a:ln>
        </p:spPr>
        <p:txBody>
          <a:bodyPr wrap="square" rtlCol="0">
            <a:spAutoFit/>
          </a:bodyPr>
          <a:lstStyle/>
          <a:p>
            <a:pPr lvl="0"/>
            <a:r>
              <a:rPr lang="fr-CA" dirty="0"/>
              <a:t>3.1 Vérifier le fichier healthdat_01.pdf, qui décrit les caractéristiques des codes </a:t>
            </a:r>
            <a:r>
              <a:rPr lang="fr-CA" dirty="0" smtClean="0"/>
              <a:t>postaux</a:t>
            </a:r>
            <a:endParaRPr lang="en-CA" dirty="0"/>
          </a:p>
        </p:txBody>
      </p:sp>
      <p:sp>
        <p:nvSpPr>
          <p:cNvPr id="6" name="TextBox 5"/>
          <p:cNvSpPr txBox="1"/>
          <p:nvPr/>
        </p:nvSpPr>
        <p:spPr>
          <a:xfrm>
            <a:off x="177876" y="5798145"/>
            <a:ext cx="5079924" cy="923330"/>
          </a:xfrm>
          <a:prstGeom prst="rect">
            <a:avLst/>
          </a:prstGeom>
          <a:solidFill>
            <a:schemeClr val="bg2"/>
          </a:solidFill>
          <a:ln>
            <a:solidFill>
              <a:schemeClr val="tx1"/>
            </a:solidFill>
          </a:ln>
        </p:spPr>
        <p:txBody>
          <a:bodyPr wrap="square" rtlCol="0">
            <a:spAutoFit/>
          </a:bodyPr>
          <a:lstStyle/>
          <a:p>
            <a:pPr lvl="0"/>
            <a:r>
              <a:rPr lang="fr-CA" dirty="0" smtClean="0"/>
              <a:t>N.B</a:t>
            </a:r>
            <a:r>
              <a:rPr lang="fr-CA" dirty="0"/>
              <a:t>. Les noms de fichier dépendront du nom que vous avez choisi pour votre fichier d’entrée, mais le format filename_01.pdf sera toujours le </a:t>
            </a:r>
            <a:r>
              <a:rPr lang="fr-CA" dirty="0" smtClean="0"/>
              <a:t>même</a:t>
            </a:r>
            <a:endParaRPr lang="en-CA" dirty="0"/>
          </a:p>
        </p:txBody>
      </p:sp>
    </p:spTree>
    <p:extLst>
      <p:ext uri="{BB962C8B-B14F-4D97-AF65-F5344CB8AC3E}">
        <p14:creationId xmlns:p14="http://schemas.microsoft.com/office/powerpoint/2010/main" val="1611571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5DA433-B851-4F18-B7C8-6D5960FD67C4}" type="slidenum">
              <a:rPr lang="en-CA" smtClean="0"/>
              <a:t>19</a:t>
            </a:fld>
            <a:endParaRPr lang="en-CA"/>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30" t="-1058" r="20368" b="52572"/>
          <a:stretch/>
        </p:blipFill>
        <p:spPr>
          <a:xfrm>
            <a:off x="277791" y="1666415"/>
            <a:ext cx="11259579" cy="3715814"/>
          </a:xfrm>
          <a:prstGeom prst="rect">
            <a:avLst/>
          </a:prstGeom>
          <a:ln>
            <a:noFill/>
          </a:ln>
          <a:effectLst>
            <a:outerShdw blurRad="190500" algn="tl" rotWithShape="0">
              <a:srgbClr val="000000">
                <a:alpha val="70000"/>
              </a:srgbClr>
            </a:outerShdw>
          </a:effectLst>
        </p:spPr>
      </p:pic>
      <p:sp>
        <p:nvSpPr>
          <p:cNvPr id="4" name="TextBox 3"/>
          <p:cNvSpPr txBox="1"/>
          <p:nvPr/>
        </p:nvSpPr>
        <p:spPr>
          <a:xfrm>
            <a:off x="277791" y="856189"/>
            <a:ext cx="10684376" cy="646331"/>
          </a:xfrm>
          <a:prstGeom prst="rect">
            <a:avLst/>
          </a:prstGeom>
          <a:solidFill>
            <a:schemeClr val="bg2"/>
          </a:solidFill>
          <a:ln>
            <a:solidFill>
              <a:schemeClr val="tx1"/>
            </a:solidFill>
          </a:ln>
        </p:spPr>
        <p:txBody>
          <a:bodyPr wrap="square" rtlCol="0">
            <a:spAutoFit/>
          </a:bodyPr>
          <a:lstStyle/>
          <a:p>
            <a:pPr lvl="0"/>
            <a:r>
              <a:rPr lang="fr-CA" dirty="0"/>
              <a:t>3.2 Vérifier le fichier healthdat_out.csv, qui comprendra toutes les données de sortie du FCCP+, y compris toutes les combinaisons </a:t>
            </a:r>
            <a:r>
              <a:rPr lang="fr-CA" dirty="0" smtClean="0"/>
              <a:t>ID-PCODE</a:t>
            </a:r>
            <a:endParaRPr lang="en-CA" dirty="0"/>
          </a:p>
        </p:txBody>
      </p:sp>
      <p:sp>
        <p:nvSpPr>
          <p:cNvPr id="5" name="TextBox 4"/>
          <p:cNvSpPr txBox="1"/>
          <p:nvPr/>
        </p:nvSpPr>
        <p:spPr>
          <a:xfrm>
            <a:off x="177876" y="5798145"/>
            <a:ext cx="5070399" cy="923330"/>
          </a:xfrm>
          <a:prstGeom prst="rect">
            <a:avLst/>
          </a:prstGeom>
          <a:solidFill>
            <a:schemeClr val="bg2"/>
          </a:solidFill>
          <a:ln>
            <a:solidFill>
              <a:schemeClr val="tx1"/>
            </a:solidFill>
          </a:ln>
        </p:spPr>
        <p:txBody>
          <a:bodyPr wrap="square" rtlCol="0">
            <a:spAutoFit/>
          </a:bodyPr>
          <a:lstStyle/>
          <a:p>
            <a:pPr lvl="0"/>
            <a:r>
              <a:rPr lang="fr-CA" dirty="0" smtClean="0"/>
              <a:t>N.B</a:t>
            </a:r>
            <a:r>
              <a:rPr lang="fr-CA" dirty="0"/>
              <a:t>. Les noms de fichier dépendront du nom que vous avez choisi pour votre fichier d’entrée, mais le format filename_01.pdf sera toujours le même.</a:t>
            </a:r>
            <a:endParaRPr lang="en-CA" dirty="0"/>
          </a:p>
        </p:txBody>
      </p:sp>
    </p:spTree>
    <p:extLst>
      <p:ext uri="{BB962C8B-B14F-4D97-AF65-F5344CB8AC3E}">
        <p14:creationId xmlns:p14="http://schemas.microsoft.com/office/powerpoint/2010/main" val="195355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580" y="1645956"/>
            <a:ext cx="10515600" cy="1325563"/>
          </a:xfrm>
        </p:spPr>
        <p:txBody>
          <a:bodyPr/>
          <a:lstStyle/>
          <a:p>
            <a:pPr lvl="0" algn="ctr"/>
            <a:r>
              <a:rPr lang="fr-CA" dirty="0"/>
              <a:t>Étape 1 : Créer le fichier d’entrée</a:t>
            </a:r>
            <a:endParaRPr lang="en-CA" dirty="0"/>
          </a:p>
        </p:txBody>
      </p:sp>
      <p:sp>
        <p:nvSpPr>
          <p:cNvPr id="3" name="Content Placeholder 2"/>
          <p:cNvSpPr>
            <a:spLocks noGrp="1"/>
          </p:cNvSpPr>
          <p:nvPr>
            <p:ph idx="1"/>
          </p:nvPr>
        </p:nvSpPr>
        <p:spPr>
          <a:xfrm>
            <a:off x="838200" y="2971520"/>
            <a:ext cx="10515600" cy="2438680"/>
          </a:xfrm>
          <a:solidFill>
            <a:schemeClr val="bg2"/>
          </a:solidFill>
          <a:ln>
            <a:solidFill>
              <a:schemeClr val="tx1"/>
            </a:solidFill>
          </a:ln>
        </p:spPr>
        <p:txBody>
          <a:bodyPr>
            <a:normAutofit lnSpcReduction="10000"/>
          </a:bodyPr>
          <a:lstStyle/>
          <a:p>
            <a:r>
              <a:rPr lang="fr-CA" dirty="0"/>
              <a:t>Le fichier d’entrée doit comprendre </a:t>
            </a:r>
            <a:r>
              <a:rPr lang="fr-CA" u="sng" dirty="0"/>
              <a:t>seulement</a:t>
            </a:r>
            <a:r>
              <a:rPr lang="fr-CA" dirty="0"/>
              <a:t> deux variables </a:t>
            </a:r>
            <a:r>
              <a:rPr lang="fr-CA" dirty="0" smtClean="0"/>
              <a:t>:</a:t>
            </a:r>
          </a:p>
          <a:p>
            <a:pPr lvl="1"/>
            <a:r>
              <a:rPr lang="fr-CA" dirty="0"/>
              <a:t>ID – code d’identification unique (chaîne de 15 caractères)</a:t>
            </a:r>
            <a:endParaRPr lang="en-CA" dirty="0"/>
          </a:p>
          <a:p>
            <a:pPr lvl="1"/>
            <a:r>
              <a:rPr lang="fr-CA" dirty="0"/>
              <a:t>PCODE – code postal (chaîne de 6 caractères</a:t>
            </a:r>
            <a:r>
              <a:rPr lang="fr-CA" dirty="0" smtClean="0"/>
              <a:t>)</a:t>
            </a:r>
          </a:p>
          <a:p>
            <a:pPr lvl="0"/>
            <a:r>
              <a:rPr lang="fr-CA" dirty="0" smtClean="0"/>
              <a:t>Créer </a:t>
            </a:r>
            <a:r>
              <a:rPr lang="fr-CA" dirty="0"/>
              <a:t>un fichier d’entrée en prenant ces variables d’un ensemble de données SAS existant ou en important d’autres données (p. ex. d’Excel).</a:t>
            </a:r>
            <a:endParaRPr lang="en-CA" dirty="0"/>
          </a:p>
        </p:txBody>
      </p:sp>
      <p:sp>
        <p:nvSpPr>
          <p:cNvPr id="4" name="Slide Number Placeholder 3"/>
          <p:cNvSpPr>
            <a:spLocks noGrp="1"/>
          </p:cNvSpPr>
          <p:nvPr>
            <p:ph type="sldNum" sz="quarter" idx="12"/>
          </p:nvPr>
        </p:nvSpPr>
        <p:spPr/>
        <p:txBody>
          <a:bodyPr/>
          <a:lstStyle/>
          <a:p>
            <a:fld id="{745DA433-B851-4F18-B7C8-6D5960FD67C4}" type="slidenum">
              <a:rPr lang="en-CA" smtClean="0"/>
              <a:t>2</a:t>
            </a:fld>
            <a:endParaRPr lang="en-CA"/>
          </a:p>
        </p:txBody>
      </p:sp>
    </p:spTree>
    <p:extLst>
      <p:ext uri="{BB962C8B-B14F-4D97-AF65-F5344CB8AC3E}">
        <p14:creationId xmlns:p14="http://schemas.microsoft.com/office/powerpoint/2010/main" val="3059323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5DA433-B851-4F18-B7C8-6D5960FD67C4}" type="slidenum">
              <a:rPr lang="en-CA" smtClean="0"/>
              <a:t>20</a:t>
            </a:fld>
            <a:endParaRPr lang="en-CA"/>
          </a:p>
        </p:txBody>
      </p:sp>
      <p:sp>
        <p:nvSpPr>
          <p:cNvPr id="4" name="TextBox 3"/>
          <p:cNvSpPr txBox="1"/>
          <p:nvPr/>
        </p:nvSpPr>
        <p:spPr>
          <a:xfrm>
            <a:off x="266218" y="1033739"/>
            <a:ext cx="11087582" cy="646331"/>
          </a:xfrm>
          <a:prstGeom prst="rect">
            <a:avLst/>
          </a:prstGeom>
          <a:solidFill>
            <a:schemeClr val="bg2"/>
          </a:solidFill>
          <a:ln>
            <a:solidFill>
              <a:schemeClr val="tx1"/>
            </a:solidFill>
          </a:ln>
        </p:spPr>
        <p:txBody>
          <a:bodyPr wrap="square" rtlCol="0">
            <a:spAutoFit/>
          </a:bodyPr>
          <a:lstStyle/>
          <a:p>
            <a:pPr lvl="0"/>
            <a:r>
              <a:rPr lang="fr-CA" dirty="0"/>
              <a:t>3.3 Vérifier le fichier healthdat_prob.csv, un sous-ensemble du fichier qui comprend les enregistrements qui posaient problème ou pourraient nécessiter des </a:t>
            </a:r>
            <a:r>
              <a:rPr lang="fr-CA" dirty="0" smtClean="0"/>
              <a:t>vérifications</a:t>
            </a:r>
            <a:endParaRPr lang="en-CA"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21404" b="54230"/>
          <a:stretch/>
        </p:blipFill>
        <p:spPr>
          <a:xfrm>
            <a:off x="428263" y="1861195"/>
            <a:ext cx="11306103" cy="3578907"/>
          </a:xfrm>
          <a:prstGeom prst="rect">
            <a:avLst/>
          </a:prstGeom>
          <a:ln>
            <a:noFill/>
          </a:ln>
          <a:effectLst>
            <a:outerShdw blurRad="190500" algn="tl" rotWithShape="0">
              <a:srgbClr val="000000">
                <a:alpha val="70000"/>
              </a:srgbClr>
            </a:outerShdw>
          </a:effectLst>
        </p:spPr>
      </p:pic>
      <p:sp>
        <p:nvSpPr>
          <p:cNvPr id="6" name="TextBox 5"/>
          <p:cNvSpPr txBox="1"/>
          <p:nvPr/>
        </p:nvSpPr>
        <p:spPr>
          <a:xfrm>
            <a:off x="177876" y="5521146"/>
            <a:ext cx="4517949" cy="1200329"/>
          </a:xfrm>
          <a:prstGeom prst="rect">
            <a:avLst/>
          </a:prstGeom>
          <a:solidFill>
            <a:schemeClr val="bg2"/>
          </a:solidFill>
          <a:ln>
            <a:solidFill>
              <a:schemeClr val="tx1"/>
            </a:solidFill>
          </a:ln>
        </p:spPr>
        <p:txBody>
          <a:bodyPr wrap="square" rtlCol="0">
            <a:spAutoFit/>
          </a:bodyPr>
          <a:lstStyle/>
          <a:p>
            <a:pPr lvl="0"/>
            <a:r>
              <a:rPr lang="fr-CA" dirty="0" smtClean="0"/>
              <a:t>N.B</a:t>
            </a:r>
            <a:r>
              <a:rPr lang="fr-CA" dirty="0"/>
              <a:t>. Les noms de fichier dépendront du nom que vous avez choisi pour votre fichier d’entrée, mais le format filename_01.pdf sera toujours le </a:t>
            </a:r>
            <a:r>
              <a:rPr lang="fr-CA" dirty="0" smtClean="0"/>
              <a:t>même</a:t>
            </a:r>
            <a:endParaRPr lang="en-CA" dirty="0"/>
          </a:p>
        </p:txBody>
      </p:sp>
    </p:spTree>
    <p:extLst>
      <p:ext uri="{BB962C8B-B14F-4D97-AF65-F5344CB8AC3E}">
        <p14:creationId xmlns:p14="http://schemas.microsoft.com/office/powerpoint/2010/main" val="558140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9275" y="2953856"/>
            <a:ext cx="9144000" cy="894244"/>
          </a:xfrm>
        </p:spPr>
        <p:txBody>
          <a:bodyPr>
            <a:normAutofit/>
          </a:bodyPr>
          <a:lstStyle/>
          <a:p>
            <a:pPr lvl="0"/>
            <a:r>
              <a:rPr lang="fr-CA" dirty="0"/>
              <a:t>Pour obtenir de l’aide supplémentaire, communiquez à l’adresse suivante : HAD-DAS@Canada.ca</a:t>
            </a:r>
            <a:endParaRPr lang="en-CA" dirty="0"/>
          </a:p>
        </p:txBody>
      </p:sp>
      <p:sp>
        <p:nvSpPr>
          <p:cNvPr id="4" name="Slide Number Placeholder 3"/>
          <p:cNvSpPr>
            <a:spLocks noGrp="1"/>
          </p:cNvSpPr>
          <p:nvPr>
            <p:ph type="sldNum" sz="quarter" idx="12"/>
          </p:nvPr>
        </p:nvSpPr>
        <p:spPr/>
        <p:txBody>
          <a:bodyPr/>
          <a:lstStyle/>
          <a:p>
            <a:fld id="{745DA433-B851-4F18-B7C8-6D5960FD67C4}" type="slidenum">
              <a:rPr lang="en-CA" smtClean="0"/>
              <a:t>21</a:t>
            </a:fld>
            <a:endParaRPr lang="en-CA"/>
          </a:p>
        </p:txBody>
      </p:sp>
    </p:spTree>
    <p:extLst>
      <p:ext uri="{BB962C8B-B14F-4D97-AF65-F5344CB8AC3E}">
        <p14:creationId xmlns:p14="http://schemas.microsoft.com/office/powerpoint/2010/main" val="3542056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612" y="1030991"/>
            <a:ext cx="9953625" cy="5391150"/>
          </a:xfrm>
          <a:prstGeom prst="rect">
            <a:avLst/>
          </a:prstGeom>
          <a:ln>
            <a:noFill/>
          </a:ln>
          <a:effectLst>
            <a:outerShdw blurRad="190500" algn="tl" rotWithShape="0">
              <a:srgbClr val="000000">
                <a:alpha val="70000"/>
              </a:srgbClr>
            </a:outerShdw>
          </a:effectLst>
        </p:spPr>
      </p:pic>
      <p:sp>
        <p:nvSpPr>
          <p:cNvPr id="3" name="TextBox 2"/>
          <p:cNvSpPr txBox="1"/>
          <p:nvPr/>
        </p:nvSpPr>
        <p:spPr>
          <a:xfrm>
            <a:off x="2893548" y="3404085"/>
            <a:ext cx="7660152" cy="646331"/>
          </a:xfrm>
          <a:prstGeom prst="rect">
            <a:avLst/>
          </a:prstGeom>
          <a:solidFill>
            <a:schemeClr val="bg2"/>
          </a:solidFill>
          <a:ln>
            <a:solidFill>
              <a:schemeClr val="tx1"/>
            </a:solidFill>
          </a:ln>
        </p:spPr>
        <p:txBody>
          <a:bodyPr wrap="square" rtlCol="0">
            <a:spAutoFit/>
          </a:bodyPr>
          <a:lstStyle/>
          <a:p>
            <a:pPr lvl="0"/>
            <a:r>
              <a:rPr lang="fr-CA" dirty="0" smtClean="0"/>
              <a:t>Les </a:t>
            </a:r>
            <a:r>
              <a:rPr lang="fr-CA" dirty="0"/>
              <a:t>données d’entrée doivent consister en un code d’identification unique (ID) et un code postal (PCODE), et peuvent provenir de n’importe quelle source.</a:t>
            </a:r>
            <a:endParaRPr lang="en-CA" dirty="0"/>
          </a:p>
        </p:txBody>
      </p:sp>
      <p:sp>
        <p:nvSpPr>
          <p:cNvPr id="4" name="TextBox 3"/>
          <p:cNvSpPr txBox="1"/>
          <p:nvPr/>
        </p:nvSpPr>
        <p:spPr>
          <a:xfrm>
            <a:off x="2893547" y="4136141"/>
            <a:ext cx="6791325" cy="646331"/>
          </a:xfrm>
          <a:prstGeom prst="rect">
            <a:avLst/>
          </a:prstGeom>
          <a:solidFill>
            <a:schemeClr val="bg2"/>
          </a:solidFill>
          <a:ln>
            <a:solidFill>
              <a:schemeClr val="tx1"/>
            </a:solidFill>
          </a:ln>
        </p:spPr>
        <p:txBody>
          <a:bodyPr wrap="square" rtlCol="0">
            <a:spAutoFit/>
          </a:bodyPr>
          <a:lstStyle/>
          <a:p>
            <a:pPr lvl="0"/>
            <a:r>
              <a:rPr lang="fr-CA" dirty="0"/>
              <a:t>Conseil : Si plusieurs personnes ont le même code postal, formatez les données de manière à ce qu’une ligne corresponde à une personne.</a:t>
            </a:r>
            <a:endParaRPr lang="en-CA" dirty="0"/>
          </a:p>
        </p:txBody>
      </p:sp>
      <p:sp>
        <p:nvSpPr>
          <p:cNvPr id="5" name="Slide Number Placeholder 4"/>
          <p:cNvSpPr>
            <a:spLocks noGrp="1"/>
          </p:cNvSpPr>
          <p:nvPr>
            <p:ph type="sldNum" sz="quarter" idx="12"/>
          </p:nvPr>
        </p:nvSpPr>
        <p:spPr/>
        <p:txBody>
          <a:bodyPr/>
          <a:lstStyle/>
          <a:p>
            <a:fld id="{745DA433-B851-4F18-B7C8-6D5960FD67C4}" type="slidenum">
              <a:rPr lang="en-CA" smtClean="0"/>
              <a:t>3</a:t>
            </a:fld>
            <a:endParaRPr lang="en-CA"/>
          </a:p>
        </p:txBody>
      </p:sp>
      <p:sp>
        <p:nvSpPr>
          <p:cNvPr id="6" name="TextBox 5"/>
          <p:cNvSpPr txBox="1"/>
          <p:nvPr/>
        </p:nvSpPr>
        <p:spPr>
          <a:xfrm>
            <a:off x="551787" y="326655"/>
            <a:ext cx="7268238" cy="369332"/>
          </a:xfrm>
          <a:prstGeom prst="rect">
            <a:avLst/>
          </a:prstGeom>
          <a:solidFill>
            <a:schemeClr val="bg2"/>
          </a:solidFill>
          <a:ln>
            <a:solidFill>
              <a:schemeClr val="tx1"/>
            </a:solidFill>
          </a:ln>
        </p:spPr>
        <p:txBody>
          <a:bodyPr wrap="square" rtlCol="0">
            <a:spAutoFit/>
          </a:bodyPr>
          <a:lstStyle/>
          <a:p>
            <a:pPr lvl="0"/>
            <a:r>
              <a:rPr lang="fr-CA" dirty="0"/>
              <a:t>1.1 Produire un nouvel ensemble de données, p. ex. dans Microsoft Excel</a:t>
            </a:r>
            <a:endParaRPr lang="en-CA" dirty="0"/>
          </a:p>
        </p:txBody>
      </p:sp>
    </p:spTree>
    <p:extLst>
      <p:ext uri="{BB962C8B-B14F-4D97-AF65-F5344CB8AC3E}">
        <p14:creationId xmlns:p14="http://schemas.microsoft.com/office/powerpoint/2010/main" val="2402610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099" y="1113761"/>
            <a:ext cx="9124950" cy="5133975"/>
          </a:xfrm>
          <a:prstGeom prst="rect">
            <a:avLst/>
          </a:prstGeom>
          <a:ln>
            <a:noFill/>
          </a:ln>
          <a:effectLst>
            <a:outerShdw blurRad="190500" algn="tl" rotWithShape="0">
              <a:srgbClr val="000000">
                <a:alpha val="70000"/>
              </a:srgbClr>
            </a:outerShdw>
          </a:effectLst>
        </p:spPr>
      </p:pic>
      <p:sp>
        <p:nvSpPr>
          <p:cNvPr id="2" name="Slide Number Placeholder 1"/>
          <p:cNvSpPr>
            <a:spLocks noGrp="1"/>
          </p:cNvSpPr>
          <p:nvPr>
            <p:ph type="sldNum" sz="quarter" idx="12"/>
          </p:nvPr>
        </p:nvSpPr>
        <p:spPr/>
        <p:txBody>
          <a:bodyPr/>
          <a:lstStyle/>
          <a:p>
            <a:fld id="{745DA433-B851-4F18-B7C8-6D5960FD67C4}" type="slidenum">
              <a:rPr lang="en-CA" smtClean="0"/>
              <a:t>4</a:t>
            </a:fld>
            <a:endParaRPr lang="en-CA"/>
          </a:p>
        </p:txBody>
      </p:sp>
      <p:sp>
        <p:nvSpPr>
          <p:cNvPr id="5" name="TextBox 4"/>
          <p:cNvSpPr txBox="1"/>
          <p:nvPr/>
        </p:nvSpPr>
        <p:spPr>
          <a:xfrm>
            <a:off x="5534749" y="3826490"/>
            <a:ext cx="3724998" cy="369332"/>
          </a:xfrm>
          <a:prstGeom prst="rect">
            <a:avLst/>
          </a:prstGeom>
          <a:solidFill>
            <a:schemeClr val="bg2"/>
          </a:solidFill>
          <a:ln>
            <a:solidFill>
              <a:schemeClr val="tx1"/>
            </a:solidFill>
          </a:ln>
        </p:spPr>
        <p:txBody>
          <a:bodyPr wrap="square" rtlCol="0">
            <a:spAutoFit/>
          </a:bodyPr>
          <a:lstStyle/>
          <a:p>
            <a:pPr lvl="0"/>
            <a:r>
              <a:rPr lang="fr-CA" dirty="0"/>
              <a:t>Enregistrer le fichier en format </a:t>
            </a:r>
            <a:r>
              <a:rPr lang="fr-CA" dirty="0" smtClean="0"/>
              <a:t>CSV</a:t>
            </a:r>
            <a:endParaRPr lang="en-CA" dirty="0"/>
          </a:p>
        </p:txBody>
      </p:sp>
      <p:cxnSp>
        <p:nvCxnSpPr>
          <p:cNvPr id="7" name="Straight Arrow Connector 6"/>
          <p:cNvCxnSpPr/>
          <p:nvPr/>
        </p:nvCxnSpPr>
        <p:spPr>
          <a:xfrm flipH="1">
            <a:off x="3565003" y="4011156"/>
            <a:ext cx="1938882" cy="908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540212" y="303505"/>
            <a:ext cx="10813588" cy="646331"/>
          </a:xfrm>
          <a:prstGeom prst="rect">
            <a:avLst/>
          </a:prstGeom>
          <a:solidFill>
            <a:schemeClr val="bg2"/>
          </a:solidFill>
          <a:ln>
            <a:solidFill>
              <a:schemeClr val="tx1"/>
            </a:solidFill>
          </a:ln>
        </p:spPr>
        <p:txBody>
          <a:bodyPr wrap="square" rtlCol="0">
            <a:spAutoFit/>
          </a:bodyPr>
          <a:lstStyle/>
          <a:p>
            <a:pPr lvl="0"/>
            <a:r>
              <a:rPr lang="fr-CA" dirty="0"/>
              <a:t>1.2 Enregistrer l’ensemble de données pour l’exportation : p. ex. enregistrer en format CSV (valeurs séparées par des virgules) dans Microsoft Excel</a:t>
            </a:r>
            <a:endParaRPr lang="en-CA" dirty="0"/>
          </a:p>
        </p:txBody>
      </p:sp>
      <p:sp>
        <p:nvSpPr>
          <p:cNvPr id="9" name="TextBox 8"/>
          <p:cNvSpPr txBox="1"/>
          <p:nvPr/>
        </p:nvSpPr>
        <p:spPr>
          <a:xfrm>
            <a:off x="5534749" y="4280532"/>
            <a:ext cx="3724998" cy="369332"/>
          </a:xfrm>
          <a:prstGeom prst="rect">
            <a:avLst/>
          </a:prstGeom>
          <a:solidFill>
            <a:schemeClr val="bg2"/>
          </a:solidFill>
          <a:ln>
            <a:solidFill>
              <a:schemeClr val="tx1"/>
            </a:solidFill>
          </a:ln>
        </p:spPr>
        <p:txBody>
          <a:bodyPr wrap="square" rtlCol="0">
            <a:spAutoFit/>
          </a:bodyPr>
          <a:lstStyle/>
          <a:p>
            <a:r>
              <a:rPr lang="fr-FR" dirty="0"/>
              <a:t>N’utilisez pas « </a:t>
            </a:r>
            <a:r>
              <a:rPr lang="fr-FR" dirty="0" smtClean="0"/>
              <a:t>GEO</a:t>
            </a:r>
            <a:r>
              <a:rPr lang="fr-FR" dirty="0"/>
              <a:t> » dans le titre.</a:t>
            </a:r>
            <a:endParaRPr lang="en-CA" dirty="0"/>
          </a:p>
        </p:txBody>
      </p:sp>
    </p:spTree>
    <p:extLst>
      <p:ext uri="{BB962C8B-B14F-4D97-AF65-F5344CB8AC3E}">
        <p14:creationId xmlns:p14="http://schemas.microsoft.com/office/powerpoint/2010/main" val="332902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5DA433-B851-4F18-B7C8-6D5960FD67C4}" type="slidenum">
              <a:rPr lang="en-CA" smtClean="0"/>
              <a:t>5</a:t>
            </a:fld>
            <a:endParaRPr lang="en-CA"/>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48200" b="40131"/>
          <a:stretch/>
        </p:blipFill>
        <p:spPr>
          <a:xfrm>
            <a:off x="704844" y="677841"/>
            <a:ext cx="9329195" cy="5861071"/>
          </a:xfrm>
          <a:prstGeom prst="rect">
            <a:avLst/>
          </a:prstGeom>
          <a:ln>
            <a:noFill/>
          </a:ln>
          <a:effectLst>
            <a:outerShdw blurRad="190500" algn="tl" rotWithShape="0">
              <a:srgbClr val="000000">
                <a:alpha val="70000"/>
              </a:srgbClr>
            </a:outerShdw>
          </a:effectLst>
        </p:spPr>
      </p:pic>
      <p:sp>
        <p:nvSpPr>
          <p:cNvPr id="4" name="TextBox 3"/>
          <p:cNvSpPr txBox="1"/>
          <p:nvPr/>
        </p:nvSpPr>
        <p:spPr>
          <a:xfrm>
            <a:off x="8698435" y="5617108"/>
            <a:ext cx="2567529" cy="646331"/>
          </a:xfrm>
          <a:prstGeom prst="rect">
            <a:avLst/>
          </a:prstGeom>
          <a:solidFill>
            <a:schemeClr val="bg2"/>
          </a:solidFill>
          <a:ln>
            <a:solidFill>
              <a:schemeClr val="tx1"/>
            </a:solidFill>
          </a:ln>
        </p:spPr>
        <p:txBody>
          <a:bodyPr wrap="square" rtlCol="0">
            <a:spAutoFit/>
          </a:bodyPr>
          <a:lstStyle/>
          <a:p>
            <a:pPr lvl="0"/>
            <a:r>
              <a:rPr lang="fr-CA" dirty="0"/>
              <a:t>Importer la version CSV du fichier dans </a:t>
            </a:r>
            <a:r>
              <a:rPr lang="fr-CA" dirty="0" smtClean="0"/>
              <a:t>SAS</a:t>
            </a:r>
            <a:endParaRPr lang="en-CA" dirty="0"/>
          </a:p>
        </p:txBody>
      </p:sp>
      <p:sp>
        <p:nvSpPr>
          <p:cNvPr id="5" name="Right Brace 4"/>
          <p:cNvSpPr/>
          <p:nvPr/>
        </p:nvSpPr>
        <p:spPr>
          <a:xfrm>
            <a:off x="8165457" y="5404847"/>
            <a:ext cx="450448" cy="89125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6" name="TextBox 5"/>
          <p:cNvSpPr txBox="1"/>
          <p:nvPr/>
        </p:nvSpPr>
        <p:spPr>
          <a:xfrm>
            <a:off x="551787" y="222483"/>
            <a:ext cx="8763663" cy="369332"/>
          </a:xfrm>
          <a:prstGeom prst="rect">
            <a:avLst/>
          </a:prstGeom>
          <a:solidFill>
            <a:schemeClr val="bg2"/>
          </a:solidFill>
          <a:ln>
            <a:solidFill>
              <a:schemeClr val="tx1"/>
            </a:solidFill>
          </a:ln>
        </p:spPr>
        <p:txBody>
          <a:bodyPr wrap="square" rtlCol="0">
            <a:spAutoFit/>
          </a:bodyPr>
          <a:lstStyle/>
          <a:p>
            <a:pPr lvl="0"/>
            <a:r>
              <a:rPr lang="fr-CA" dirty="0"/>
              <a:t>1.3 Importer les données d’entrée : p. ex. du document CSV vers l’ensemble de données SAS</a:t>
            </a:r>
            <a:endParaRPr lang="en-CA" dirty="0"/>
          </a:p>
        </p:txBody>
      </p:sp>
      <p:sp>
        <p:nvSpPr>
          <p:cNvPr id="7" name="TextBox 6"/>
          <p:cNvSpPr txBox="1"/>
          <p:nvPr/>
        </p:nvSpPr>
        <p:spPr>
          <a:xfrm>
            <a:off x="1306765" y="921945"/>
            <a:ext cx="5083901" cy="646331"/>
          </a:xfrm>
          <a:prstGeom prst="rect">
            <a:avLst/>
          </a:prstGeom>
          <a:solidFill>
            <a:schemeClr val="bg2"/>
          </a:solidFill>
          <a:ln>
            <a:solidFill>
              <a:schemeClr val="tx1"/>
            </a:solidFill>
          </a:ln>
        </p:spPr>
        <p:txBody>
          <a:bodyPr wrap="square" rtlCol="0">
            <a:spAutoFit/>
          </a:bodyPr>
          <a:lstStyle/>
          <a:p>
            <a:pPr lvl="0"/>
            <a:r>
              <a:rPr lang="fr-CA" dirty="0" smtClean="0"/>
              <a:t>Ouvrir </a:t>
            </a:r>
            <a:r>
              <a:rPr lang="fr-CA" dirty="0"/>
              <a:t>SAS et créer un nouveau programme en modifiant le code </a:t>
            </a:r>
            <a:r>
              <a:rPr lang="fr-CA" dirty="0" smtClean="0"/>
              <a:t>ci-dessous</a:t>
            </a:r>
            <a:endParaRPr lang="en-CA" dirty="0"/>
          </a:p>
        </p:txBody>
      </p:sp>
      <p:sp>
        <p:nvSpPr>
          <p:cNvPr id="10" name="TextBox 9"/>
          <p:cNvSpPr txBox="1"/>
          <p:nvPr/>
        </p:nvSpPr>
        <p:spPr>
          <a:xfrm>
            <a:off x="1292237" y="4303870"/>
            <a:ext cx="2484817" cy="923330"/>
          </a:xfrm>
          <a:prstGeom prst="rect">
            <a:avLst/>
          </a:prstGeom>
          <a:solidFill>
            <a:schemeClr val="bg2"/>
          </a:solidFill>
          <a:ln>
            <a:solidFill>
              <a:schemeClr val="tx1"/>
            </a:solidFill>
          </a:ln>
        </p:spPr>
        <p:txBody>
          <a:bodyPr wrap="square" rtlCol="0">
            <a:spAutoFit/>
          </a:bodyPr>
          <a:lstStyle/>
          <a:p>
            <a:pPr lvl="0"/>
            <a:r>
              <a:rPr lang="fr-CA" dirty="0"/>
              <a:t>« </a:t>
            </a:r>
            <a:r>
              <a:rPr lang="fr-CA" dirty="0" err="1"/>
              <a:t>work</a:t>
            </a:r>
            <a:r>
              <a:rPr lang="fr-CA" dirty="0"/>
              <a:t> » est le répertoire SAS interne temporaire par </a:t>
            </a:r>
            <a:r>
              <a:rPr lang="fr-CA" dirty="0" smtClean="0"/>
              <a:t>défaut</a:t>
            </a:r>
            <a:endParaRPr lang="en-CA" dirty="0"/>
          </a:p>
        </p:txBody>
      </p:sp>
      <p:cxnSp>
        <p:nvCxnSpPr>
          <p:cNvPr id="11" name="Straight Arrow Connector 10"/>
          <p:cNvCxnSpPr/>
          <p:nvPr/>
        </p:nvCxnSpPr>
        <p:spPr>
          <a:xfrm>
            <a:off x="3777054" y="4765535"/>
            <a:ext cx="2248202" cy="6393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7296150" y="5065672"/>
            <a:ext cx="976652" cy="5204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7030393" y="4141306"/>
            <a:ext cx="3513782" cy="923330"/>
          </a:xfrm>
          <a:prstGeom prst="rect">
            <a:avLst/>
          </a:prstGeom>
          <a:solidFill>
            <a:schemeClr val="bg2"/>
          </a:solidFill>
          <a:ln>
            <a:solidFill>
              <a:schemeClr val="tx1"/>
            </a:solidFill>
          </a:ln>
        </p:spPr>
        <p:txBody>
          <a:bodyPr wrap="square" rtlCol="0">
            <a:spAutoFit/>
          </a:bodyPr>
          <a:lstStyle/>
          <a:p>
            <a:pPr lvl="0"/>
            <a:r>
              <a:rPr lang="fr-CA" dirty="0" smtClean="0"/>
              <a:t>Inscrire </a:t>
            </a:r>
            <a:r>
              <a:rPr lang="fr-CA" dirty="0"/>
              <a:t>entre guillemets le chemin d’accès de l’emplacement où votre fichier CSV est </a:t>
            </a:r>
            <a:r>
              <a:rPr lang="fr-CA" dirty="0" smtClean="0"/>
              <a:t>enregistré</a:t>
            </a:r>
            <a:endParaRPr lang="en-CA" dirty="0"/>
          </a:p>
        </p:txBody>
      </p:sp>
    </p:spTree>
    <p:extLst>
      <p:ext uri="{BB962C8B-B14F-4D97-AF65-F5344CB8AC3E}">
        <p14:creationId xmlns:p14="http://schemas.microsoft.com/office/powerpoint/2010/main" val="1987374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5DA433-B851-4F18-B7C8-6D5960FD67C4}" type="slidenum">
              <a:rPr lang="en-CA" smtClean="0"/>
              <a:t>6</a:t>
            </a:fld>
            <a:endParaRPr lang="en-CA"/>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53510" b="22299"/>
          <a:stretch/>
        </p:blipFill>
        <p:spPr>
          <a:xfrm>
            <a:off x="1483609" y="21017"/>
            <a:ext cx="7384648" cy="6708870"/>
          </a:xfrm>
          <a:prstGeom prst="rect">
            <a:avLst/>
          </a:prstGeom>
          <a:ln>
            <a:noFill/>
          </a:ln>
          <a:effectLst>
            <a:outerShdw blurRad="190500" algn="tl" rotWithShape="0">
              <a:srgbClr val="000000">
                <a:alpha val="70000"/>
              </a:srgbClr>
            </a:outerShdw>
          </a:effectLst>
        </p:spPr>
      </p:pic>
      <p:sp>
        <p:nvSpPr>
          <p:cNvPr id="4" name="TextBox 3"/>
          <p:cNvSpPr txBox="1"/>
          <p:nvPr/>
        </p:nvSpPr>
        <p:spPr>
          <a:xfrm>
            <a:off x="308718" y="149130"/>
            <a:ext cx="8111381" cy="646331"/>
          </a:xfrm>
          <a:prstGeom prst="rect">
            <a:avLst/>
          </a:prstGeom>
          <a:solidFill>
            <a:schemeClr val="bg2"/>
          </a:solidFill>
          <a:ln>
            <a:solidFill>
              <a:schemeClr val="tx1"/>
            </a:solidFill>
          </a:ln>
        </p:spPr>
        <p:txBody>
          <a:bodyPr wrap="square" rtlCol="0">
            <a:spAutoFit/>
          </a:bodyPr>
          <a:lstStyle/>
          <a:p>
            <a:pPr lvl="0"/>
            <a:r>
              <a:rPr lang="fr-CA" dirty="0"/>
              <a:t>1.4 Transformer les données d’entrée : transformer la variable numérique du code d’identification (ID) en une variable de type caractère</a:t>
            </a:r>
            <a:endParaRPr lang="en-CA" dirty="0"/>
          </a:p>
        </p:txBody>
      </p:sp>
      <p:sp>
        <p:nvSpPr>
          <p:cNvPr id="5" name="TextBox 4"/>
          <p:cNvSpPr txBox="1"/>
          <p:nvPr/>
        </p:nvSpPr>
        <p:spPr>
          <a:xfrm>
            <a:off x="7151227" y="5061584"/>
            <a:ext cx="3703960" cy="1477328"/>
          </a:xfrm>
          <a:prstGeom prst="rect">
            <a:avLst/>
          </a:prstGeom>
          <a:solidFill>
            <a:schemeClr val="bg2"/>
          </a:solidFill>
          <a:ln>
            <a:solidFill>
              <a:schemeClr val="tx1"/>
            </a:solidFill>
          </a:ln>
        </p:spPr>
        <p:txBody>
          <a:bodyPr wrap="square" rtlCol="0">
            <a:spAutoFit/>
          </a:bodyPr>
          <a:lstStyle/>
          <a:p>
            <a:pPr lvl="0"/>
            <a:r>
              <a:rPr lang="fr-CA" dirty="0" smtClean="0"/>
              <a:t>Remplacer </a:t>
            </a:r>
            <a:r>
              <a:rPr lang="fr-CA" dirty="0"/>
              <a:t>le numéro d’identification unique (ID) par une variable de type caractère, en effectuant une réécriture en deux étapes de la variable « ID »</a:t>
            </a:r>
            <a:endParaRPr lang="en-CA" dirty="0"/>
          </a:p>
        </p:txBody>
      </p:sp>
      <p:sp>
        <p:nvSpPr>
          <p:cNvPr id="6" name="Right Brace 5"/>
          <p:cNvSpPr/>
          <p:nvPr/>
        </p:nvSpPr>
        <p:spPr>
          <a:xfrm>
            <a:off x="6700779" y="5278184"/>
            <a:ext cx="450448" cy="111354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426510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5DA433-B851-4F18-B7C8-6D5960FD67C4}" type="slidenum">
              <a:rPr lang="en-CA" smtClean="0"/>
              <a:t>7</a:t>
            </a:fld>
            <a:endParaRPr lang="en-CA"/>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53625" b="26321"/>
          <a:stretch/>
        </p:blipFill>
        <p:spPr>
          <a:xfrm>
            <a:off x="1169043" y="650572"/>
            <a:ext cx="7187878" cy="6207428"/>
          </a:xfrm>
          <a:prstGeom prst="rect">
            <a:avLst/>
          </a:prstGeom>
          <a:ln>
            <a:noFill/>
          </a:ln>
          <a:effectLst>
            <a:outerShdw blurRad="190500" algn="tl" rotWithShape="0">
              <a:srgbClr val="000000">
                <a:alpha val="70000"/>
              </a:srgbClr>
            </a:outerShdw>
          </a:effectLst>
        </p:spPr>
      </p:pic>
      <p:sp>
        <p:nvSpPr>
          <p:cNvPr id="4" name="TextBox 3"/>
          <p:cNvSpPr txBox="1"/>
          <p:nvPr/>
        </p:nvSpPr>
        <p:spPr>
          <a:xfrm>
            <a:off x="551786" y="106736"/>
            <a:ext cx="10363864" cy="646331"/>
          </a:xfrm>
          <a:prstGeom prst="rect">
            <a:avLst/>
          </a:prstGeom>
          <a:solidFill>
            <a:schemeClr val="bg2"/>
          </a:solidFill>
          <a:ln>
            <a:solidFill>
              <a:schemeClr val="tx1"/>
            </a:solidFill>
          </a:ln>
        </p:spPr>
        <p:txBody>
          <a:bodyPr wrap="square" rtlCol="0">
            <a:spAutoFit/>
          </a:bodyPr>
          <a:lstStyle/>
          <a:p>
            <a:pPr lvl="0"/>
            <a:r>
              <a:rPr lang="fr-CA" dirty="0"/>
              <a:t>1.5 Transformer les données d’entrée : enregistrer l’ensemble de données SAS dans un emplacement sur le serveur/l’ordinateur</a:t>
            </a:r>
            <a:endParaRPr lang="en-CA" dirty="0"/>
          </a:p>
        </p:txBody>
      </p:sp>
      <p:sp>
        <p:nvSpPr>
          <p:cNvPr id="5" name="TextBox 4"/>
          <p:cNvSpPr txBox="1"/>
          <p:nvPr/>
        </p:nvSpPr>
        <p:spPr>
          <a:xfrm>
            <a:off x="6948123" y="5350849"/>
            <a:ext cx="4977176" cy="646331"/>
          </a:xfrm>
          <a:prstGeom prst="rect">
            <a:avLst/>
          </a:prstGeom>
          <a:solidFill>
            <a:schemeClr val="bg2"/>
          </a:solidFill>
          <a:ln>
            <a:solidFill>
              <a:schemeClr val="tx1"/>
            </a:solidFill>
          </a:ln>
        </p:spPr>
        <p:txBody>
          <a:bodyPr wrap="square" rtlCol="0">
            <a:spAutoFit/>
          </a:bodyPr>
          <a:lstStyle/>
          <a:p>
            <a:pPr lvl="0"/>
            <a:r>
              <a:rPr lang="fr-CA" dirty="0" smtClean="0"/>
              <a:t>Indiquer </a:t>
            </a:r>
            <a:r>
              <a:rPr lang="fr-CA" dirty="0"/>
              <a:t>entre guillemets le chemin d’accès du dossier où votre travail est </a:t>
            </a:r>
            <a:r>
              <a:rPr lang="fr-CA" dirty="0" smtClean="0"/>
              <a:t>enregistré</a:t>
            </a:r>
            <a:endParaRPr lang="en-CA" dirty="0"/>
          </a:p>
        </p:txBody>
      </p:sp>
      <p:sp>
        <p:nvSpPr>
          <p:cNvPr id="6" name="TextBox 5"/>
          <p:cNvSpPr txBox="1"/>
          <p:nvPr/>
        </p:nvSpPr>
        <p:spPr>
          <a:xfrm>
            <a:off x="6948123" y="6084432"/>
            <a:ext cx="4977176" cy="369332"/>
          </a:xfrm>
          <a:prstGeom prst="rect">
            <a:avLst/>
          </a:prstGeom>
          <a:solidFill>
            <a:schemeClr val="bg2"/>
          </a:solidFill>
          <a:ln>
            <a:solidFill>
              <a:schemeClr val="tx1"/>
            </a:solidFill>
          </a:ln>
        </p:spPr>
        <p:txBody>
          <a:bodyPr wrap="square" rtlCol="0">
            <a:spAutoFit/>
          </a:bodyPr>
          <a:lstStyle/>
          <a:p>
            <a:pPr lvl="0"/>
            <a:r>
              <a:rPr lang="fr-CA" dirty="0"/>
              <a:t>Enregistrer l’ensemble de données dans ce </a:t>
            </a:r>
            <a:r>
              <a:rPr lang="fr-CA" dirty="0" smtClean="0"/>
              <a:t>dossier</a:t>
            </a:r>
            <a:endParaRPr lang="en-CA" dirty="0"/>
          </a:p>
        </p:txBody>
      </p:sp>
      <p:cxnSp>
        <p:nvCxnSpPr>
          <p:cNvPr id="8" name="Straight Arrow Connector 7"/>
          <p:cNvCxnSpPr/>
          <p:nvPr/>
        </p:nvCxnSpPr>
        <p:spPr>
          <a:xfrm flipH="1">
            <a:off x="6493397" y="5834958"/>
            <a:ext cx="4547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flipV="1">
            <a:off x="5903088" y="6084432"/>
            <a:ext cx="1008109" cy="211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743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5DA433-B851-4F18-B7C8-6D5960FD67C4}" type="slidenum">
              <a:rPr lang="en-CA" smtClean="0"/>
              <a:t>8</a:t>
            </a:fld>
            <a:endParaRPr lang="en-CA"/>
          </a:p>
        </p:txBody>
      </p:sp>
      <p:sp>
        <p:nvSpPr>
          <p:cNvPr id="3" name="TextBox 2"/>
          <p:cNvSpPr txBox="1"/>
          <p:nvPr/>
        </p:nvSpPr>
        <p:spPr>
          <a:xfrm>
            <a:off x="476732" y="216634"/>
            <a:ext cx="5337947" cy="369332"/>
          </a:xfrm>
          <a:prstGeom prst="rect">
            <a:avLst/>
          </a:prstGeom>
          <a:solidFill>
            <a:schemeClr val="bg2"/>
          </a:solidFill>
          <a:ln>
            <a:solidFill>
              <a:schemeClr val="tx1"/>
            </a:solidFill>
          </a:ln>
        </p:spPr>
        <p:txBody>
          <a:bodyPr wrap="square" rtlCol="0">
            <a:spAutoFit/>
          </a:bodyPr>
          <a:lstStyle/>
          <a:p>
            <a:pPr lvl="0"/>
            <a:r>
              <a:rPr lang="fr-CA" dirty="0"/>
              <a:t>Sommaire du code SAS à l’étape 1</a:t>
            </a:r>
            <a:endParaRPr lang="en-CA" dirty="0"/>
          </a:p>
        </p:txBody>
      </p:sp>
      <p:sp>
        <p:nvSpPr>
          <p:cNvPr id="4" name="TextBox 3"/>
          <p:cNvSpPr txBox="1"/>
          <p:nvPr/>
        </p:nvSpPr>
        <p:spPr>
          <a:xfrm>
            <a:off x="2476982" y="671691"/>
            <a:ext cx="5810491" cy="6186309"/>
          </a:xfrm>
          <a:prstGeom prst="rect">
            <a:avLst/>
          </a:prstGeom>
          <a:solidFill>
            <a:schemeClr val="bg2"/>
          </a:solidFill>
          <a:ln>
            <a:solidFill>
              <a:schemeClr val="tx1"/>
            </a:solidFill>
          </a:ln>
        </p:spPr>
        <p:txBody>
          <a:bodyPr wrap="square" rtlCol="0">
            <a:spAutoFit/>
          </a:bodyPr>
          <a:lstStyle/>
          <a:p>
            <a:r>
              <a:rPr lang="en-CA" dirty="0"/>
              <a:t>proc import out=</a:t>
            </a:r>
            <a:r>
              <a:rPr lang="en-CA" dirty="0" err="1"/>
              <a:t>work.healthdat</a:t>
            </a:r>
            <a:endParaRPr lang="en-CA" dirty="0"/>
          </a:p>
          <a:p>
            <a:r>
              <a:rPr lang="en-CA" dirty="0"/>
              <a:t>		</a:t>
            </a:r>
            <a:r>
              <a:rPr lang="en-CA" dirty="0" err="1"/>
              <a:t>datafile</a:t>
            </a:r>
            <a:r>
              <a:rPr lang="en-CA" dirty="0"/>
              <a:t>="C:\Documents\healthdat.csv"</a:t>
            </a:r>
          </a:p>
          <a:p>
            <a:r>
              <a:rPr lang="en-CA" dirty="0"/>
              <a:t>		</a:t>
            </a:r>
            <a:r>
              <a:rPr lang="en-CA" dirty="0" err="1"/>
              <a:t>dbms</a:t>
            </a:r>
            <a:r>
              <a:rPr lang="en-CA" dirty="0"/>
              <a:t>=csv replace;</a:t>
            </a:r>
          </a:p>
          <a:p>
            <a:r>
              <a:rPr lang="en-CA" dirty="0"/>
              <a:t>	</a:t>
            </a:r>
            <a:r>
              <a:rPr lang="en-CA" dirty="0" err="1"/>
              <a:t>getnames</a:t>
            </a:r>
            <a:r>
              <a:rPr lang="en-CA" dirty="0"/>
              <a:t>=yes;</a:t>
            </a:r>
          </a:p>
          <a:p>
            <a:r>
              <a:rPr lang="en-CA" dirty="0"/>
              <a:t>	</a:t>
            </a:r>
            <a:r>
              <a:rPr lang="en-CA" dirty="0" err="1"/>
              <a:t>datarow</a:t>
            </a:r>
            <a:r>
              <a:rPr lang="en-CA" dirty="0"/>
              <a:t>=2;</a:t>
            </a:r>
          </a:p>
          <a:p>
            <a:r>
              <a:rPr lang="en-CA" dirty="0"/>
              <a:t>	run;</a:t>
            </a:r>
          </a:p>
          <a:p>
            <a:endParaRPr lang="en-CA" dirty="0"/>
          </a:p>
          <a:p>
            <a:r>
              <a:rPr lang="en-CA" dirty="0"/>
              <a:t>data healthdat2 (drop=id);</a:t>
            </a:r>
          </a:p>
          <a:p>
            <a:r>
              <a:rPr lang="en-CA" dirty="0"/>
              <a:t>	set </a:t>
            </a:r>
            <a:r>
              <a:rPr lang="en-CA" dirty="0" err="1"/>
              <a:t>healthdat</a:t>
            </a:r>
            <a:r>
              <a:rPr lang="en-CA" dirty="0"/>
              <a:t>;</a:t>
            </a:r>
          </a:p>
          <a:p>
            <a:r>
              <a:rPr lang="en-CA" dirty="0"/>
              <a:t>	</a:t>
            </a:r>
            <a:r>
              <a:rPr lang="en-CA" dirty="0" err="1"/>
              <a:t>idn</a:t>
            </a:r>
            <a:r>
              <a:rPr lang="en-CA" dirty="0"/>
              <a:t>=id;</a:t>
            </a:r>
          </a:p>
          <a:p>
            <a:r>
              <a:rPr lang="en-CA" dirty="0"/>
              <a:t>	run;</a:t>
            </a:r>
          </a:p>
          <a:p>
            <a:endParaRPr lang="en-CA" dirty="0"/>
          </a:p>
          <a:p>
            <a:r>
              <a:rPr lang="en-CA" dirty="0"/>
              <a:t>data healthdat3 (drop=</a:t>
            </a:r>
            <a:r>
              <a:rPr lang="en-CA" dirty="0" err="1"/>
              <a:t>idn</a:t>
            </a:r>
            <a:r>
              <a:rPr lang="en-CA" dirty="0"/>
              <a:t>);</a:t>
            </a:r>
          </a:p>
          <a:p>
            <a:r>
              <a:rPr lang="en-CA" dirty="0"/>
              <a:t>	set healthdat2;</a:t>
            </a:r>
          </a:p>
          <a:p>
            <a:r>
              <a:rPr lang="en-CA" dirty="0"/>
              <a:t>	id=put(idn,$15.);</a:t>
            </a:r>
          </a:p>
          <a:p>
            <a:r>
              <a:rPr lang="en-CA" dirty="0"/>
              <a:t>	run;</a:t>
            </a:r>
          </a:p>
          <a:p>
            <a:endParaRPr lang="en-CA" dirty="0"/>
          </a:p>
          <a:p>
            <a:r>
              <a:rPr lang="en-CA" dirty="0" err="1"/>
              <a:t>libname</a:t>
            </a:r>
            <a:r>
              <a:rPr lang="en-CA" dirty="0"/>
              <a:t> folder "C:\Documents";</a:t>
            </a:r>
          </a:p>
          <a:p>
            <a:endParaRPr lang="en-CA" dirty="0"/>
          </a:p>
          <a:p>
            <a:r>
              <a:rPr lang="en-CA" dirty="0"/>
              <a:t>data </a:t>
            </a:r>
            <a:r>
              <a:rPr lang="en-CA" dirty="0" err="1"/>
              <a:t>folder.healthdat</a:t>
            </a:r>
            <a:r>
              <a:rPr lang="en-CA" dirty="0"/>
              <a:t>;</a:t>
            </a:r>
          </a:p>
          <a:p>
            <a:r>
              <a:rPr lang="en-CA" dirty="0"/>
              <a:t>	set healthdat3;</a:t>
            </a:r>
          </a:p>
          <a:p>
            <a:r>
              <a:rPr lang="en-CA" dirty="0"/>
              <a:t>	run;</a:t>
            </a:r>
          </a:p>
        </p:txBody>
      </p:sp>
    </p:spTree>
    <p:extLst>
      <p:ext uri="{BB962C8B-B14F-4D97-AF65-F5344CB8AC3E}">
        <p14:creationId xmlns:p14="http://schemas.microsoft.com/office/powerpoint/2010/main" val="428462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5DA433-B851-4F18-B7C8-6D5960FD67C4}" type="slidenum">
              <a:rPr lang="en-CA" smtClean="0"/>
              <a:t>9</a:t>
            </a:fld>
            <a:endParaRPr lang="en-CA"/>
          </a:p>
        </p:txBody>
      </p:sp>
      <p:sp>
        <p:nvSpPr>
          <p:cNvPr id="4" name="TextBox 3"/>
          <p:cNvSpPr txBox="1"/>
          <p:nvPr/>
        </p:nvSpPr>
        <p:spPr>
          <a:xfrm>
            <a:off x="2476983" y="937549"/>
            <a:ext cx="5810491" cy="2308324"/>
          </a:xfrm>
          <a:prstGeom prst="rect">
            <a:avLst/>
          </a:prstGeom>
          <a:solidFill>
            <a:schemeClr val="bg2"/>
          </a:solidFill>
          <a:ln>
            <a:solidFill>
              <a:schemeClr val="tx1"/>
            </a:solidFill>
          </a:ln>
        </p:spPr>
        <p:txBody>
          <a:bodyPr wrap="square" rtlCol="0">
            <a:spAutoFit/>
          </a:bodyPr>
          <a:lstStyle/>
          <a:p>
            <a:pPr lvl="0"/>
            <a:r>
              <a:rPr lang="fr-CA" dirty="0"/>
              <a:t>Ouvrir le dossier que vous avez créé durant cette étape. </a:t>
            </a:r>
            <a:endParaRPr lang="en-CA" dirty="0"/>
          </a:p>
          <a:p>
            <a:endParaRPr lang="en-CA" dirty="0"/>
          </a:p>
          <a:p>
            <a:r>
              <a:rPr lang="en-CA" dirty="0" smtClean="0"/>
              <a:t>	</a:t>
            </a:r>
            <a:r>
              <a:rPr lang="en-CA" dirty="0" err="1" smtClean="0"/>
              <a:t>libname</a:t>
            </a:r>
            <a:r>
              <a:rPr lang="en-CA" dirty="0" smtClean="0"/>
              <a:t> </a:t>
            </a:r>
            <a:r>
              <a:rPr lang="en-CA" dirty="0"/>
              <a:t>folder "C:\Documents";</a:t>
            </a:r>
          </a:p>
          <a:p>
            <a:endParaRPr lang="en-CA" dirty="0"/>
          </a:p>
          <a:p>
            <a:pPr lvl="0"/>
            <a:r>
              <a:rPr lang="fr-CA" dirty="0"/>
              <a:t>Vérifier que votre fichier, qui est possiblement nommé « </a:t>
            </a:r>
            <a:r>
              <a:rPr lang="fr-CA" dirty="0" err="1"/>
              <a:t>healthdat</a:t>
            </a:r>
            <a:r>
              <a:rPr lang="fr-CA" dirty="0"/>
              <a:t> », s’y trouve bel et bien.</a:t>
            </a:r>
            <a:endParaRPr lang="en-CA" dirty="0"/>
          </a:p>
          <a:p>
            <a:endParaRPr lang="en-CA" dirty="0"/>
          </a:p>
          <a:p>
            <a:pPr lvl="0"/>
            <a:r>
              <a:rPr lang="fr-CA" dirty="0"/>
              <a:t>Si le fichier a bel et bien été créé, </a:t>
            </a:r>
            <a:r>
              <a:rPr lang="fr-CA" b="1" dirty="0"/>
              <a:t>fermer SAS</a:t>
            </a:r>
            <a:r>
              <a:rPr lang="fr-CA" dirty="0"/>
              <a:t>.</a:t>
            </a:r>
            <a:endParaRPr lang="en-CA" dirty="0"/>
          </a:p>
        </p:txBody>
      </p:sp>
      <p:sp>
        <p:nvSpPr>
          <p:cNvPr id="5" name="TextBox 4"/>
          <p:cNvSpPr txBox="1"/>
          <p:nvPr/>
        </p:nvSpPr>
        <p:spPr>
          <a:xfrm>
            <a:off x="542261" y="154361"/>
            <a:ext cx="8220074" cy="369332"/>
          </a:xfrm>
          <a:prstGeom prst="rect">
            <a:avLst/>
          </a:prstGeom>
          <a:solidFill>
            <a:schemeClr val="bg2"/>
          </a:solidFill>
          <a:ln>
            <a:solidFill>
              <a:schemeClr val="tx1"/>
            </a:solidFill>
          </a:ln>
        </p:spPr>
        <p:txBody>
          <a:bodyPr wrap="square" rtlCol="0">
            <a:spAutoFit/>
          </a:bodyPr>
          <a:lstStyle/>
          <a:p>
            <a:pPr lvl="0"/>
            <a:r>
              <a:rPr lang="fr-CA" dirty="0"/>
              <a:t>1.6 Vérifier la création du fichier et fermer SAS</a:t>
            </a:r>
            <a:endParaRPr lang="en-CA" dirty="0"/>
          </a:p>
        </p:txBody>
      </p:sp>
    </p:spTree>
    <p:extLst>
      <p:ext uri="{BB962C8B-B14F-4D97-AF65-F5344CB8AC3E}">
        <p14:creationId xmlns:p14="http://schemas.microsoft.com/office/powerpoint/2010/main" val="15166145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415f6c7b-e0ea-4273-a76b-18c9b32a99d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641</Words>
  <Application>Microsoft Office PowerPoint</Application>
  <PresentationFormat>Widescreen</PresentationFormat>
  <Paragraphs>108</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Configurer et exécuter le Fichier de conversion des codes postaux plus (FCCP+)</vt:lpstr>
      <vt:lpstr>Étape 1 : Créer le fichier d’entrée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Étape 2 : Exécuter le FCCP+</vt:lpstr>
      <vt:lpstr>PowerPoint Presentation</vt:lpstr>
      <vt:lpstr>PowerPoint Presentation</vt:lpstr>
      <vt:lpstr>PowerPoint Presentation</vt:lpstr>
      <vt:lpstr>PowerPoint Presentation</vt:lpstr>
      <vt:lpstr>PowerPoint Presentation</vt:lpstr>
      <vt:lpstr>PowerPoint Presentation</vt:lpstr>
      <vt:lpstr>Étape 3 : Vérifier les données de sortie</vt:lpstr>
      <vt:lpstr>PowerPoint Presentation</vt:lpstr>
      <vt:lpstr>PowerPoint Presentation</vt:lpstr>
      <vt:lpstr>PowerPoint Presentation</vt:lpstr>
      <vt:lpstr>PowerPoint Presentation</vt:lpstr>
    </vt:vector>
  </TitlesOfParts>
  <Company>StatCan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and running PCCF+</dc:title>
  <dc:creator>Pinault, Lauren - HAD/DAS</dc:creator>
  <cp:lastModifiedBy>Pinault, Lauren - HAD/DAS</cp:lastModifiedBy>
  <cp:revision>43</cp:revision>
  <cp:lastPrinted>2019-06-25T18:20:03Z</cp:lastPrinted>
  <dcterms:created xsi:type="dcterms:W3CDTF">2019-06-25T15:08:20Z</dcterms:created>
  <dcterms:modified xsi:type="dcterms:W3CDTF">2021-02-19T15:37:37Z</dcterms:modified>
</cp:coreProperties>
</file>