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Inconsolat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460CE7-0523-414E-8323-3E46775E6FA0}">
  <a:tblStyle styleId="{C7460CE7-0523-414E-8323-3E46775E6F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Inconsolata-bold.fntdata"/><Relationship Id="rId25" Type="http://schemas.openxmlformats.org/officeDocument/2006/relationships/slide" Target="slides/slide20.xml"/><Relationship Id="rId47" Type="http://schemas.openxmlformats.org/officeDocument/2006/relationships/font" Target="fonts/Inconsolat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19e2a5a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19e2a5a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16128205c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16128205c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19e2a5a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19e2a5a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19e2a5a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19e2a5a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19e2a5a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19e2a5a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19e2a5a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19e2a5a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23f3cba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23f3cba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19e2a5a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19e2a5a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19e2a5a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19e2a5a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c63089043_0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c6308904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consolata"/>
              <a:buChar char="-"/>
            </a:pPr>
            <a:r>
              <a:rPr lang="pt-BR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❌ docker run ubuntu:20.04 'echo hello'</a:t>
            </a:r>
            <a:endParaRPr sz="2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consolata"/>
              <a:buChar char="-"/>
            </a:pPr>
            <a:r>
              <a:rPr lang="pt-BR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COMMAND = 'echo'</a:t>
            </a:r>
            <a:endParaRPr sz="2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consolata"/>
              <a:buChar char="-"/>
            </a:pPr>
            <a:r>
              <a:rPr lang="pt-BR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ARG = hello</a:t>
            </a:r>
            <a:endParaRPr sz="2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consolata"/>
              <a:buChar char="-"/>
            </a:pPr>
            <a:r>
              <a:rPr lang="pt-BR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✅ docker run ubuntu:20.04 'echo' hello</a:t>
            </a:r>
            <a:endParaRPr sz="2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e5117be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e5117be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containers não são novidade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>
                <a:latin typeface="Inconsolata"/>
                <a:ea typeface="Inconsolata"/>
                <a:cs typeface="Inconsolata"/>
                <a:sym typeface="Inconsolata"/>
              </a:rPr>
              <a:t>chmod</a:t>
            </a:r>
            <a:r>
              <a:rPr lang="pt-BR" sz="1800"/>
              <a:t>: isolamento de sistemas de arquivos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OpenVZ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…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Docker é uma evolução natural</a:t>
            </a:r>
            <a:endParaRPr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c63089043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c6308904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23f3cbaa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23f3cba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484cf42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484cf42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484cf42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484cf42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484cf427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484cf427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484cf42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6484cf42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23f3cba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23f3cba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6f560f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66f560f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6f560f0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66f560f0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6f560f0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6f560f0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e5117bef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e5117be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Geralmente, só o que nos interessa é o container…</a:t>
            </a:r>
            <a:endParaRPr sz="20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6f560f0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6f560f0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6f560f07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6f560f0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6f560f07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6f560f0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6f560f0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6f560f0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c63089043_0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c6308904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5edae4d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5edae4d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fe8b14a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fe8b14a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8519397c0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8519397c0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e1f18bb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e1f18bb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16128205c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16128205c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Inconsolata"/>
                <a:ea typeface="Inconsolata"/>
                <a:cs typeface="Inconsolata"/>
                <a:sym typeface="Inconsolata"/>
              </a:rPr>
              <a:t>docker run -it ubuntu:20.04 /bin/bash -c "while true; do date +rodando...%S; sleep 2s; done"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16128205c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16128205c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8519397c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8519397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c6308904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c6308904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e5117be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e5117be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[Transição]: entender a diferença entre MVs e containers</a:t>
            </a:r>
            <a:endParaRPr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2dd8b9f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2dd8b9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19e2a5a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19e2a5a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19e2a5a9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19e2a5a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Containers usam </a:t>
            </a:r>
            <a:r>
              <a:rPr lang="pt-BR" sz="2000">
                <a:solidFill>
                  <a:schemeClr val="dk1"/>
                </a:solidFill>
              </a:rPr>
              <a:t>o mesmo kernel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Docker engana o SO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23f3cba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23f3cba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Malware-Hunter/sbseg22-feature-selection" TargetMode="External"/><Relationship Id="rId4" Type="http://schemas.openxmlformats.org/officeDocument/2006/relationships/hyperlink" Target="https://github.com/Malware-Hunter/sbseg22-feature-selection/tree/main/metodos/AL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Malware-Hunter/sbseg22-feature-selection" TargetMode="External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Malware-Hunter/sbseg22-feature-selection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Malware-Hunter/sbseg22-feature-selection/tree/main/metodos/ALR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b.docker.com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Malware-Hunter/sbseg22-feature-selection.gi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Malware-Hunter/sbseg22-feature-selection.gi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b.docker.com/_/ubuntu" TargetMode="External"/><Relationship Id="rId4" Type="http://schemas.openxmlformats.org/officeDocument/2006/relationships/hyperlink" Target="https://hub.docker.com/_/ubuntu" TargetMode="External"/><Relationship Id="rId5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docker.com/" TargetMode="External"/><Relationship Id="rId4" Type="http://schemas.openxmlformats.org/officeDocument/2006/relationships/hyperlink" Target="https://livro.descomplicandodocker.com.br/" TargetMode="External"/><Relationship Id="rId5" Type="http://schemas.openxmlformats.org/officeDocument/2006/relationships/hyperlink" Target="http://wiki.inf.ufpr.br/maziero/lib/exe/fetch.php?media=socm:socm-livro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Oficina 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Introdução, conceitos e prática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CLI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images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Lista imagens disponíveis localmente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55779" l="0" r="0" t="0"/>
          <a:stretch/>
        </p:blipFill>
        <p:spPr>
          <a:xfrm>
            <a:off x="311700" y="1830450"/>
            <a:ext cx="8520602" cy="184068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run IMAGEM [COMANDO]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Cria uma instância de um container a partir de uma imagem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43531"/>
          <a:stretch/>
        </p:blipFill>
        <p:spPr>
          <a:xfrm>
            <a:off x="311703" y="1830474"/>
            <a:ext cx="8520602" cy="2350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container ls</a:t>
            </a:r>
            <a:r>
              <a:rPr lang="pt-BR"/>
              <a:t> ou apenas 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ps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Reporta informações sobre containers em execução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88" y="1830475"/>
            <a:ext cx="8507232" cy="13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cp ARQUIVO DESTINO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Copia 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ARQUIVO</a:t>
            </a:r>
            <a:r>
              <a:rPr lang="pt-BR"/>
              <a:t> da máquina local para o container 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DESTINO</a:t>
            </a:r>
            <a:r>
              <a:rPr lang="pt-BR"/>
              <a:t> 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0475"/>
            <a:ext cx="8520600" cy="211789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cp ARQUIVO DESTINO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 se </a:t>
            </a:r>
            <a:r>
              <a:rPr lang="pt-BR"/>
              <a:t>quisermos</a:t>
            </a:r>
            <a:r>
              <a:rPr lang="pt-BR"/>
              <a:t> copiar do container para nossa máquina?</a:t>
            </a:r>
            <a:r>
              <a:rPr lang="pt-BR"/>
              <a:t> 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0475"/>
            <a:ext cx="8520600" cy="936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cp ARQUIVO DESTINO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 se quisermos copiar do container para a máquina host? 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92675"/>
            <a:ext cx="8520600" cy="70118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35146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 copiar de um container para outro? 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30475"/>
            <a:ext cx="8520600" cy="936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stop CONTAINER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a execução de 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CONTAINER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0450"/>
            <a:ext cx="8520601" cy="18331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start CONTAINER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Inicia</a:t>
            </a:r>
            <a:r>
              <a:rPr lang="pt-BR"/>
              <a:t> a execução de 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CONTAINER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0449"/>
            <a:ext cx="8520601" cy="183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dos principais comandos</a:t>
            </a:r>
            <a:r>
              <a:rPr lang="pt-BR"/>
              <a:t> </a:t>
            </a:r>
            <a:endParaRPr/>
          </a:p>
        </p:txBody>
      </p:sp>
      <p:graphicFrame>
        <p:nvGraphicFramePr>
          <p:cNvPr id="199" name="Google Shape;199;p31"/>
          <p:cNvGraphicFramePr/>
          <p:nvPr/>
        </p:nvGraphicFramePr>
        <p:xfrm>
          <a:off x="114575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{C7460CE7-0523-414E-8323-3E46775E6FA0}</a:tableStyleId>
              </a:tblPr>
              <a:tblGrid>
                <a:gridCol w="3903025"/>
                <a:gridCol w="4999500"/>
              </a:tblGrid>
              <a:tr h="55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21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docker images</a:t>
                      </a:r>
                      <a:endParaRPr sz="21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Lista imagens disponíveis localmente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21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docker run IMAGEM [COMANDO]</a:t>
                      </a:r>
                      <a:endParaRPr sz="21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Roda um 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COMANDO</a:t>
                      </a: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 em um novo container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1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docker ps</a:t>
                      </a:r>
                      <a:endParaRPr sz="21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800">
                          <a:solidFill>
                            <a:schemeClr val="dk2"/>
                          </a:solidFill>
                        </a:rPr>
                        <a:t>Snapshot</a:t>
                      </a: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 dos </a:t>
                      </a: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containers em execução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1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docker cp ORIGEM DEST</a:t>
                      </a:r>
                      <a:endParaRPr sz="21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Copia diretórios/arquivos de 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ORIGEM</a:t>
                      </a: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 para 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1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docker stop/start CONTAINER</a:t>
                      </a:r>
                      <a:endParaRPr sz="21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Para</a:t>
                      </a: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/inicia execução de 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CONTAINER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Docker?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2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Ferramenta de g</a:t>
            </a:r>
            <a:r>
              <a:rPr lang="pt-BR"/>
              <a:t>erenciamento de containers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Lançado como projeto de código aberto em 2013 pela dotCloud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397" y="1508388"/>
            <a:ext cx="2490303" cy="21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1: rodando um método num container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/>
              <a:t>Inicie um container a partir da imagem do Ubuntu 20.04 LTS em modo interativo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/>
              <a:t>“Olhe em volta”: liste os diretórios contidos no container e crie um diretório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/>
              <a:t>Clone 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repositório de seleção de características</a:t>
            </a:r>
            <a:r>
              <a:rPr lang="pt-BR"/>
              <a:t> no container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/>
              <a:t>Instale as dependências do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método ALR</a:t>
            </a:r>
            <a:r>
              <a:rPr lang="pt-BR"/>
              <a:t> (consulte o README)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/>
              <a:t>Execute o método no container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esafio 1</a:t>
            </a:r>
            <a:r>
              <a:rPr lang="pt-BR"/>
              <a:t>: resolução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119325"/>
            <a:ext cx="8520600" cy="112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64100" y="1304875"/>
            <a:ext cx="8520600" cy="1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/>
              <a:t>Inicie um container a partir da imagem do Ubuntu 20.04 LTS em modo interativo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/>
              <a:t>“Olhe em volta”: liste os diretórios contidos no container e crie um diretório</a:t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1: resolução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64100" y="1304875"/>
            <a:ext cx="8520600" cy="1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3.	</a:t>
            </a:r>
            <a:r>
              <a:rPr lang="pt-BR"/>
              <a:t>Clone o </a:t>
            </a: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de seleção de características</a:t>
            </a:r>
            <a:r>
              <a:rPr lang="pt-BR"/>
              <a:t> no container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 b="58767" l="0" r="0" t="0"/>
          <a:stretch/>
        </p:blipFill>
        <p:spPr>
          <a:xfrm>
            <a:off x="464100" y="2062550"/>
            <a:ext cx="8520600" cy="113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1: resolução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464100" y="1304875"/>
            <a:ext cx="8520600" cy="1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3.	Clone o </a:t>
            </a: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de seleção de características</a:t>
            </a:r>
            <a:r>
              <a:rPr lang="pt-BR"/>
              <a:t> no container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4">
            <a:alphaModFix/>
          </a:blip>
          <a:srcRect b="58544" l="0" r="0" t="0"/>
          <a:stretch/>
        </p:blipFill>
        <p:spPr>
          <a:xfrm>
            <a:off x="464100" y="2070000"/>
            <a:ext cx="8520600" cy="11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00" y="3195450"/>
            <a:ext cx="8520600" cy="47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00" y="3935950"/>
            <a:ext cx="8520600" cy="70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1: resolução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464100" y="1304875"/>
            <a:ext cx="8520600" cy="1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4</a:t>
            </a:r>
            <a:r>
              <a:rPr lang="pt-BR"/>
              <a:t>.	</a:t>
            </a:r>
            <a:r>
              <a:rPr lang="pt-BR"/>
              <a:t>Instale as dependências do </a:t>
            </a: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método ALR</a:t>
            </a:r>
            <a:r>
              <a:rPr lang="pt-BR"/>
              <a:t> (consulte o README)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2070000"/>
            <a:ext cx="8520600" cy="92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 rotWithShape="1">
          <a:blip r:embed="rId5">
            <a:alphaModFix/>
          </a:blip>
          <a:srcRect b="15987" l="0" r="0" t="0"/>
          <a:stretch/>
        </p:blipFill>
        <p:spPr>
          <a:xfrm>
            <a:off x="464100" y="3115425"/>
            <a:ext cx="8520600" cy="13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1: resolução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464100" y="1304875"/>
            <a:ext cx="8520600" cy="1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5.	Execute o método no container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35111" l="0" r="0" t="0"/>
          <a:stretch/>
        </p:blipFill>
        <p:spPr>
          <a:xfrm>
            <a:off x="464100" y="2070000"/>
            <a:ext cx="8520600" cy="251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3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Arquivo com instruções para criação de uma imagem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b="9574" l="4812" r="4385" t="16608"/>
          <a:stretch/>
        </p:blipFill>
        <p:spPr>
          <a:xfrm>
            <a:off x="1901463" y="3419338"/>
            <a:ext cx="5341074" cy="14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/>
          <p:nvPr/>
        </p:nvSpPr>
        <p:spPr>
          <a:xfrm>
            <a:off x="1872600" y="2045075"/>
            <a:ext cx="5118900" cy="1139700"/>
          </a:xfrm>
          <a:prstGeom prst="wedgeRoundRectCallout">
            <a:avLst>
              <a:gd fmla="val -20808" name="adj1"/>
              <a:gd fmla="val 69448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pt-BR" sz="2100">
                <a:latin typeface="Inconsolata"/>
                <a:ea typeface="Inconsolata"/>
                <a:cs typeface="Inconsolata"/>
                <a:sym typeface="Inconsolata"/>
              </a:rPr>
              <a:t>docker build -t &lt;nome-da-imagem&gt; .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r>
              <a:rPr lang="pt-BR"/>
              <a:t>: exemplo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35486"/>
            <a:ext cx="8520602" cy="204333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1152475"/>
            <a:ext cx="85206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repositório 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a-resposta</a:t>
            </a:r>
            <a:r>
              <a:rPr lang="pt-BR"/>
              <a:t> guarda um segredo…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descobri-lo, vamos</a:t>
            </a:r>
            <a:r>
              <a:rPr lang="pt-BR"/>
              <a:t> criar um Dockerfile para </a:t>
            </a:r>
            <a:r>
              <a:rPr lang="pt-BR"/>
              <a:t>rodar 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main.py</a:t>
            </a:r>
            <a:r>
              <a:rPr lang="pt-BR"/>
              <a:t> em um ambiente isolado</a:t>
            </a:r>
            <a:r>
              <a:rPr lang="pt-BR"/>
              <a:t>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/>
          <p:nvPr/>
        </p:nvSpPr>
        <p:spPr>
          <a:xfrm>
            <a:off x="311700" y="1152475"/>
            <a:ext cx="2906100" cy="3819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r>
              <a:rPr lang="pt-BR"/>
              <a:t>: exemplo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311700" y="1152475"/>
            <a:ext cx="42588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ubuntu: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20.04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375625" y="1152475"/>
            <a:ext cx="51759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Comando obrigatório. Usa a imagem do Ubuntu 20.04 como base.</a:t>
            </a:r>
            <a:endParaRPr/>
          </a:p>
        </p:txBody>
      </p:sp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/>
          <p:nvPr/>
        </p:nvSpPr>
        <p:spPr>
          <a:xfrm>
            <a:off x="311700" y="1152475"/>
            <a:ext cx="2906100" cy="3819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r>
              <a:rPr lang="pt-BR"/>
              <a:t>: exemplo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152475"/>
            <a:ext cx="42588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ubuntu:20.04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apt-get update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./build.sh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375625" y="1152425"/>
            <a:ext cx="51759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Executa instruções sobre a imagem e </a:t>
            </a:r>
            <a:r>
              <a:rPr lang="pt-BR"/>
              <a:t>compromete (</a:t>
            </a:r>
            <a:r>
              <a:rPr i="1" lang="pt-BR"/>
              <a:t>commit</a:t>
            </a:r>
            <a:r>
              <a:rPr lang="pt-BR"/>
              <a:t>)</a:t>
            </a:r>
            <a:r>
              <a:rPr i="1" lang="pt-BR"/>
              <a:t> </a:t>
            </a:r>
            <a:r>
              <a:rPr lang="pt-BR"/>
              <a:t>os resultados na imagem</a:t>
            </a:r>
            <a:endParaRPr/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imagem?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7886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T</a:t>
            </a:r>
            <a:r>
              <a:rPr lang="pt-BR"/>
              <a:t>emplate de somente leitura (</a:t>
            </a:r>
            <a:r>
              <a:rPr i="1" lang="pt-BR"/>
              <a:t>read-only</a:t>
            </a:r>
            <a:r>
              <a:rPr lang="pt-BR"/>
              <a:t>) com instruções para criar um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Onde encontrar?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DockerHub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9573" l="39831" r="4389" t="24445"/>
          <a:stretch/>
        </p:blipFill>
        <p:spPr>
          <a:xfrm>
            <a:off x="5178750" y="932088"/>
            <a:ext cx="3833099" cy="15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" y="3420600"/>
            <a:ext cx="5292475" cy="17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/>
          <p:nvPr/>
        </p:nvSpPr>
        <p:spPr>
          <a:xfrm>
            <a:off x="311700" y="1152475"/>
            <a:ext cx="2906100" cy="3819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r>
              <a:rPr lang="pt-BR"/>
              <a:t>: exemplo</a:t>
            </a:r>
            <a:endParaRPr/>
          </a:p>
        </p:txBody>
      </p:sp>
      <p:grpSp>
        <p:nvGrpSpPr>
          <p:cNvPr id="292" name="Google Shape;292;p42"/>
          <p:cNvGrpSpPr/>
          <p:nvPr/>
        </p:nvGrpSpPr>
        <p:grpSpPr>
          <a:xfrm>
            <a:off x="311700" y="3014125"/>
            <a:ext cx="8520602" cy="1401893"/>
            <a:chOff x="311700" y="1205076"/>
            <a:chExt cx="8520602" cy="1401893"/>
          </a:xfrm>
        </p:grpSpPr>
        <p:pic>
          <p:nvPicPr>
            <p:cNvPr id="293" name="Google Shape;293;p42"/>
            <p:cNvPicPr preferRelativeResize="0"/>
            <p:nvPr/>
          </p:nvPicPr>
          <p:blipFill rotWithShape="1">
            <a:blip r:embed="rId3">
              <a:alphaModFix/>
            </a:blip>
            <a:srcRect b="89037" l="0" r="0" t="0"/>
            <a:stretch/>
          </p:blipFill>
          <p:spPr>
            <a:xfrm>
              <a:off x="311700" y="1205076"/>
              <a:ext cx="8520602" cy="29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42"/>
            <p:cNvPicPr preferRelativeResize="0"/>
            <p:nvPr/>
          </p:nvPicPr>
          <p:blipFill rotWithShape="1">
            <a:blip r:embed="rId3">
              <a:alphaModFix/>
            </a:blip>
            <a:srcRect b="0" l="0" r="0" t="58134"/>
            <a:stretch/>
          </p:blipFill>
          <p:spPr>
            <a:xfrm>
              <a:off x="311700" y="1462618"/>
              <a:ext cx="8520602" cy="1144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152475"/>
            <a:ext cx="8520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ubuntu:20.04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apt-get update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./build.sh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311700" y="1152475"/>
            <a:ext cx="3926700" cy="3819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r>
              <a:rPr lang="pt-BR"/>
              <a:t>: exemplo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152475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ubuntu:20.04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apt-get update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highlight>
                  <a:schemeClr val="accent6"/>
                </a:highlight>
                <a:latin typeface="Inconsolata"/>
                <a:ea typeface="Inconsolata"/>
                <a:cs typeface="Inconsolata"/>
                <a:sym typeface="Inconsolata"/>
              </a:rPr>
              <a:t>COPY</a:t>
            </a:r>
            <a:r>
              <a:rPr lang="pt-BR">
                <a:highlight>
                  <a:schemeClr val="accent6"/>
                </a:highlight>
                <a:latin typeface="Inconsolata"/>
                <a:ea typeface="Inconsolata"/>
                <a:cs typeface="Inconsolata"/>
                <a:sym typeface="Inconsolata"/>
              </a:rPr>
              <a:t> ./build.sh ./main.py /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./build.sh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4422800" y="1152475"/>
            <a:ext cx="4128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Copia arquivos da máquina local para o diretório raiz (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/</a:t>
            </a:r>
            <a:r>
              <a:rPr lang="pt-BR"/>
              <a:t>) na imagem</a:t>
            </a:r>
            <a:endParaRPr/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r>
              <a:rPr lang="pt-BR"/>
              <a:t>: exemplo</a:t>
            </a:r>
            <a:endParaRPr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9713"/>
            <a:ext cx="8520602" cy="364151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r>
              <a:rPr lang="pt-BR"/>
              <a:t>: exemplo</a:t>
            </a:r>
            <a:endParaRPr/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9725"/>
            <a:ext cx="8520602" cy="91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000" y="2453534"/>
            <a:ext cx="4389994" cy="180841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</a:t>
            </a:r>
            <a:r>
              <a:rPr lang="pt-BR"/>
              <a:t>rie um Dockerfile para o experimento do desafio 1.</a:t>
            </a:r>
            <a:endParaRPr/>
          </a:p>
        </p:txBody>
      </p:sp>
      <p:sp>
        <p:nvSpPr>
          <p:cNvPr id="326" name="Google Shape;32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2: criando um Dockerfile</a:t>
            </a:r>
            <a:endParaRPr/>
          </a:p>
        </p:txBody>
      </p:sp>
      <p:sp>
        <p:nvSpPr>
          <p:cNvPr id="327" name="Google Shape;3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</a:t>
            </a:r>
            <a:r>
              <a:rPr lang="pt-BR"/>
              <a:t>2: solução</a:t>
            </a:r>
            <a:endParaRPr/>
          </a:p>
        </p:txBody>
      </p:sp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11700" y="1304875"/>
            <a:ext cx="88050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ubuntu:20.04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apt-get update -y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apt-get install -y git python3 python3-pip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git clone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\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https://github.com/Malware-Hunter/sbseg22-feature-selection.git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WORKDIR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/sbseg22-feature-selection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pip install --user pandas numpy scikit-learn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4" name="Google Shape;33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</a:t>
            </a:r>
            <a:r>
              <a:rPr lang="pt-BR"/>
              <a:t>2: solução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11700" y="1304875"/>
            <a:ext cx="88050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ubuntu:20.04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apt-get update -y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apt-get install -y git python3 python3-pip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git clone \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https://github.com/Malware-Hunter/sbseg22-feature-selection.git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WORKDIR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/sbseg22-feature-selection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latin typeface="Inconsolata"/>
                <a:ea typeface="Inconsolata"/>
                <a:cs typeface="Inconsolata"/>
                <a:sym typeface="Inconsolata"/>
              </a:rPr>
              <a:t>RUN</a:t>
            </a: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 pip install --user pandas numpy scikit-learn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1" name="Google Shape;341;p48"/>
          <p:cNvSpPr/>
          <p:nvPr/>
        </p:nvSpPr>
        <p:spPr>
          <a:xfrm>
            <a:off x="159300" y="2546275"/>
            <a:ext cx="4412700" cy="1270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Define o diretório de trabalho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</a:t>
            </a:r>
            <a:r>
              <a:rPr lang="pt-BR"/>
              <a:t>2: solução</a:t>
            </a:r>
            <a:endParaRPr/>
          </a:p>
        </p:txBody>
      </p:sp>
      <p:pic>
        <p:nvPicPr>
          <p:cNvPr id="348" name="Google Shape;348;p49"/>
          <p:cNvPicPr preferRelativeResize="0"/>
          <p:nvPr/>
        </p:nvPicPr>
        <p:blipFill rotWithShape="1">
          <a:blip r:embed="rId3">
            <a:alphaModFix/>
          </a:blip>
          <a:srcRect b="26079" l="0" r="0" t="0"/>
          <a:stretch/>
        </p:blipFill>
        <p:spPr>
          <a:xfrm>
            <a:off x="311700" y="1121300"/>
            <a:ext cx="8520600" cy="1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00" y="2490600"/>
            <a:ext cx="8520600" cy="137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 rotWithShape="1">
          <a:blip r:embed="rId5">
            <a:alphaModFix/>
          </a:blip>
          <a:srcRect b="68947" l="0" r="0" t="0"/>
          <a:stretch/>
        </p:blipFill>
        <p:spPr>
          <a:xfrm>
            <a:off x="311700" y="3852000"/>
            <a:ext cx="8520600" cy="12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</a:t>
            </a:r>
            <a:r>
              <a:rPr lang="pt-BR"/>
              <a:t>2: solução</a:t>
            </a:r>
            <a:endParaRPr/>
          </a:p>
        </p:txBody>
      </p:sp>
      <p:pic>
        <p:nvPicPr>
          <p:cNvPr id="357" name="Google Shape;357;p50"/>
          <p:cNvPicPr preferRelativeResize="0"/>
          <p:nvPr/>
        </p:nvPicPr>
        <p:blipFill rotWithShape="1">
          <a:blip r:embed="rId3">
            <a:alphaModFix/>
          </a:blip>
          <a:srcRect b="0" l="0" r="0" t="33656"/>
          <a:stretch/>
        </p:blipFill>
        <p:spPr>
          <a:xfrm>
            <a:off x="311700" y="1121300"/>
            <a:ext cx="8520600" cy="27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Bônus</a:t>
            </a:r>
            <a:r>
              <a:rPr lang="pt-BR"/>
              <a:t>: </a:t>
            </a:r>
            <a:r>
              <a:rPr lang="pt-BR"/>
              <a:t>monitorando containers em background</a:t>
            </a:r>
            <a:endParaRPr i="1"/>
          </a:p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Conecte-se a saída padrão do container: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attach --no-stdin CONTAINER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Entre no container em modo interativo: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Inconsolata"/>
                <a:ea typeface="Inconsolata"/>
                <a:cs typeface="Inconsolata"/>
                <a:sym typeface="Inconsolata"/>
              </a:rPr>
              <a:t>docker exec -it CONTAINER '/bin/bash'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r>
              <a:rPr lang="pt-BR"/>
              <a:t>: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imagem d</a:t>
            </a:r>
            <a:r>
              <a:rPr lang="pt-BR" u="sng">
                <a:solidFill>
                  <a:schemeClr val="hlink"/>
                </a:solidFill>
                <a:hlinkClick r:id="rId4"/>
              </a:rPr>
              <a:t>o Ubuntu no DockerHub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1475" y="1001250"/>
            <a:ext cx="4286324" cy="41422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aprender mais?</a:t>
            </a:r>
            <a:endParaRPr/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não exaustiva de tópicos para estudar: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Volumes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Contextos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Redes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Docker Compose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…</a:t>
            </a:r>
            <a:endParaRPr/>
          </a:p>
        </p:txBody>
      </p:sp>
      <p:sp>
        <p:nvSpPr>
          <p:cNvPr id="372" name="Google Shape;37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links úteis</a:t>
            </a:r>
            <a:endParaRPr/>
          </a:p>
        </p:txBody>
      </p:sp>
      <p:sp>
        <p:nvSpPr>
          <p:cNvPr id="378" name="Google Shape;37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Documentação do Docker: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https://docs.docker.com/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Jeferson Fernando. </a:t>
            </a:r>
            <a:r>
              <a:rPr i="1" lang="pt-BR"/>
              <a:t>Descomplicando Docker</a:t>
            </a:r>
            <a:r>
              <a:rPr lang="pt-BR"/>
              <a:t>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https://livro.descomplicandodocker.com.br/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Carlos Maziero. </a:t>
            </a:r>
            <a:r>
              <a:rPr i="1" lang="pt-BR"/>
              <a:t>Sistemas Operacionais: Conceitos e Mecanismos</a:t>
            </a:r>
            <a:r>
              <a:rPr lang="pt-BR"/>
              <a:t>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http://wiki.inf.ufpr.br/maziero/lib/exe/fetch.php?media=socm:socm-livro.pdf</a:t>
            </a:r>
            <a:endParaRPr/>
          </a:p>
        </p:txBody>
      </p:sp>
      <p:sp>
        <p:nvSpPr>
          <p:cNvPr id="379" name="Google Shape;37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container?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2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Instância executável de uma imagem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Agrupa a</a:t>
            </a:r>
            <a:r>
              <a:rPr lang="pt-BR"/>
              <a:t>plicação com suas dependências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Exemplo típico de um container para um servidor Web: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NodeJS (API)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Nginx (Gateway)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Postgres (Banco de dados)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400" y="1523138"/>
            <a:ext cx="3241800" cy="209721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Diferença entre Máquina Virtual (MV) e Container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1438" l="0" r="76191" t="0"/>
          <a:stretch/>
        </p:blipFill>
        <p:spPr>
          <a:xfrm>
            <a:off x="1015250" y="1238975"/>
            <a:ext cx="1693600" cy="3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Diferença entre Máquina Virtual (MV) e Container</a:t>
            </a:r>
            <a:endParaRPr/>
          </a:p>
        </p:txBody>
      </p:sp>
      <p:grpSp>
        <p:nvGrpSpPr>
          <p:cNvPr id="100" name="Google Shape;100;p19"/>
          <p:cNvGrpSpPr/>
          <p:nvPr/>
        </p:nvGrpSpPr>
        <p:grpSpPr>
          <a:xfrm>
            <a:off x="1015250" y="1238975"/>
            <a:ext cx="4494426" cy="3228075"/>
            <a:chOff x="1015250" y="1238975"/>
            <a:chExt cx="4494426" cy="3228075"/>
          </a:xfrm>
        </p:grpSpPr>
        <p:pic>
          <p:nvPicPr>
            <p:cNvPr id="101" name="Google Shape;101;p19"/>
            <p:cNvPicPr preferRelativeResize="0"/>
            <p:nvPr/>
          </p:nvPicPr>
          <p:blipFill rotWithShape="1">
            <a:blip r:embed="rId3">
              <a:alphaModFix/>
            </a:blip>
            <a:srcRect b="1438" l="0" r="36820" t="0"/>
            <a:stretch/>
          </p:blipFill>
          <p:spPr>
            <a:xfrm>
              <a:off x="1015250" y="1238975"/>
              <a:ext cx="4494426" cy="322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9"/>
            <p:cNvSpPr/>
            <p:nvPr/>
          </p:nvSpPr>
          <p:spPr>
            <a:xfrm>
              <a:off x="3834000" y="1262775"/>
              <a:ext cx="1525800" cy="1940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Diferença entre Máquina Virtual (MV) e Container</a:t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1015250" y="1238975"/>
            <a:ext cx="7113499" cy="3228075"/>
            <a:chOff x="1015250" y="1238975"/>
            <a:chExt cx="7113499" cy="3228075"/>
          </a:xfrm>
        </p:grpSpPr>
        <p:pic>
          <p:nvPicPr>
            <p:cNvPr id="110" name="Google Shape;110;p20"/>
            <p:cNvPicPr preferRelativeResize="0"/>
            <p:nvPr/>
          </p:nvPicPr>
          <p:blipFill rotWithShape="1">
            <a:blip r:embed="rId3">
              <a:alphaModFix/>
            </a:blip>
            <a:srcRect b="1438" l="0" r="0" t="0"/>
            <a:stretch/>
          </p:blipFill>
          <p:spPr>
            <a:xfrm>
              <a:off x="1015250" y="1238975"/>
              <a:ext cx="7113499" cy="322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0"/>
            <p:cNvSpPr/>
            <p:nvPr/>
          </p:nvSpPr>
          <p:spPr>
            <a:xfrm>
              <a:off x="3834000" y="1262775"/>
              <a:ext cx="1525800" cy="1940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584400" y="1245600"/>
              <a:ext cx="1533600" cy="19512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Limitações de containers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❌ Migração de processos de um container para outro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❌ Comunicação entre processos de containers diferentes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849" y="2270975"/>
            <a:ext cx="4590301" cy="26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