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88825" cy="6858000"/>
  <p:notesSz cx="6858000" cy="9144000"/>
  <p:defaultTextStyle>
    <a:defPPr>
      <a:defRPr lang="en-US"/>
    </a:defPPr>
    <a:lvl1pPr algn="l" defTabSz="609493" eaLnBrk="1" hangingPunct="1" latinLnBrk="0" marL="0" rtl="0">
      <a:defRPr kern="1200" sz="2400">
        <a:solidFill>
          <a:schemeClr val="tx1"/>
        </a:solidFill>
        <a:latin typeface="+mn-lt"/>
        <a:ea typeface="+mn-ea"/>
        <a:cs typeface="+mn-cs"/>
      </a:defRPr>
    </a:lvl1pPr>
    <a:lvl2pPr algn="l" defTabSz="609493" eaLnBrk="1" hangingPunct="1" latinLnBrk="0" marL="609493" rtl="0">
      <a:defRPr kern="1200" sz="2400">
        <a:solidFill>
          <a:schemeClr val="tx1"/>
        </a:solidFill>
        <a:latin typeface="+mn-lt"/>
        <a:ea typeface="+mn-ea"/>
        <a:cs typeface="+mn-cs"/>
      </a:defRPr>
    </a:lvl2pPr>
    <a:lvl3pPr algn="l" defTabSz="609493" eaLnBrk="1" hangingPunct="1" latinLnBrk="0" marL="1218987" rtl="0">
      <a:defRPr kern="1200" sz="2400">
        <a:solidFill>
          <a:schemeClr val="tx1"/>
        </a:solidFill>
        <a:latin typeface="+mn-lt"/>
        <a:ea typeface="+mn-ea"/>
        <a:cs typeface="+mn-cs"/>
      </a:defRPr>
    </a:lvl3pPr>
    <a:lvl4pPr algn="l" defTabSz="609493" eaLnBrk="1" hangingPunct="1" latinLnBrk="0" marL="1828480" rtl="0">
      <a:defRPr kern="1200" sz="2400">
        <a:solidFill>
          <a:schemeClr val="tx1"/>
        </a:solidFill>
        <a:latin typeface="+mn-lt"/>
        <a:ea typeface="+mn-ea"/>
        <a:cs typeface="+mn-cs"/>
      </a:defRPr>
    </a:lvl4pPr>
    <a:lvl5pPr algn="l" defTabSz="609493" eaLnBrk="1" hangingPunct="1" latinLnBrk="0" marL="2437973" rtl="0">
      <a:defRPr kern="1200" sz="2400">
        <a:solidFill>
          <a:schemeClr val="tx1"/>
        </a:solidFill>
        <a:latin typeface="+mn-lt"/>
        <a:ea typeface="+mn-ea"/>
        <a:cs typeface="+mn-cs"/>
      </a:defRPr>
    </a:lvl5pPr>
    <a:lvl6pPr algn="l" defTabSz="609493" eaLnBrk="1" hangingPunct="1" latinLnBrk="0" marL="3047467" rtl="0">
      <a:defRPr kern="1200" sz="2400">
        <a:solidFill>
          <a:schemeClr val="tx1"/>
        </a:solidFill>
        <a:latin typeface="+mn-lt"/>
        <a:ea typeface="+mn-ea"/>
        <a:cs typeface="+mn-cs"/>
      </a:defRPr>
    </a:lvl6pPr>
    <a:lvl7pPr algn="l" defTabSz="609493" eaLnBrk="1" hangingPunct="1" latinLnBrk="0" marL="3656960" rtl="0">
      <a:defRPr kern="1200" sz="2400">
        <a:solidFill>
          <a:schemeClr val="tx1"/>
        </a:solidFill>
        <a:latin typeface="+mn-lt"/>
        <a:ea typeface="+mn-ea"/>
        <a:cs typeface="+mn-cs"/>
      </a:defRPr>
    </a:lvl7pPr>
    <a:lvl8pPr algn="l" defTabSz="609493" eaLnBrk="1" hangingPunct="1" latinLnBrk="0" marL="4266453" rtl="0">
      <a:defRPr kern="1200" sz="2400">
        <a:solidFill>
          <a:schemeClr val="tx1"/>
        </a:solidFill>
        <a:latin typeface="+mn-lt"/>
        <a:ea typeface="+mn-ea"/>
        <a:cs typeface="+mn-cs"/>
      </a:defRPr>
    </a:lvl8pPr>
    <a:lvl9pPr algn="l" defTabSz="609493" eaLnBrk="1" hangingPunct="1" latinLnBrk="0" marL="4875947" rtl="0">
      <a:defRPr kern="1200" sz="24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9781"/>
    <p:restoredTop autoAdjust="0" sz="94674"/>
  </p:normalViewPr>
  <p:slideViewPr>
    <p:cSldViewPr snapToGrid="0" snapToObjects="1">
      <p:cViewPr varScale="1">
        <p:scale>
          <a:sx d="100" n="124"/>
          <a:sy d="100" n="124"/>
        </p:scale>
        <p:origin x="1008" y="168"/>
      </p:cViewPr>
      <p:guideLst>
        <p:guide orient="horz" pos="2160"/>
        <p:guide pos="3839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142163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3" y="3080084"/>
            <a:ext cx="8532178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7000"/>
            <a:ext cx="10969943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86" indent="0">
              <a:buNone/>
              <a:defRPr sz="2000" b="1"/>
            </a:lvl2pPr>
            <a:lvl3pPr marL="914171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9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86" indent="0">
              <a:buNone/>
              <a:defRPr sz="2000" b="1"/>
            </a:lvl2pPr>
            <a:lvl3pPr marL="914171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9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6" indent="0">
              <a:buNone/>
              <a:defRPr sz="1200"/>
            </a:lvl2pPr>
            <a:lvl3pPr marL="914171" indent="0">
              <a:buNone/>
              <a:defRPr sz="1000"/>
            </a:lvl3pPr>
            <a:lvl4pPr marL="1371257" indent="0">
              <a:buNone/>
              <a:defRPr sz="900"/>
            </a:lvl4pPr>
            <a:lvl5pPr marL="1828343" indent="0">
              <a:buNone/>
              <a:defRPr sz="900"/>
            </a:lvl5pPr>
            <a:lvl6pPr marL="2285429" indent="0">
              <a:buNone/>
              <a:defRPr sz="900"/>
            </a:lvl6pPr>
            <a:lvl7pPr marL="2742514" indent="0">
              <a:buNone/>
              <a:defRPr sz="900"/>
            </a:lvl7pPr>
            <a:lvl8pPr marL="3199600" indent="0">
              <a:buNone/>
              <a:defRPr sz="900"/>
            </a:lvl8pPr>
            <a:lvl9pPr marL="36566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199"/>
            </a:lvl1pPr>
            <a:lvl2pPr marL="457086" indent="0">
              <a:buNone/>
              <a:defRPr sz="2799"/>
            </a:lvl2pPr>
            <a:lvl3pPr marL="914171" indent="0">
              <a:buNone/>
              <a:defRPr sz="2399"/>
            </a:lvl3pPr>
            <a:lvl4pPr marL="1371257" indent="0">
              <a:buNone/>
              <a:defRPr sz="2000"/>
            </a:lvl4pPr>
            <a:lvl5pPr marL="1828343" indent="0">
              <a:buNone/>
              <a:defRPr sz="2000"/>
            </a:lvl5pPr>
            <a:lvl6pPr marL="2285429" indent="0">
              <a:buNone/>
              <a:defRPr sz="2000"/>
            </a:lvl6pPr>
            <a:lvl7pPr marL="2742514" indent="0">
              <a:buNone/>
              <a:defRPr sz="2000"/>
            </a:lvl7pPr>
            <a:lvl8pPr marL="3199600" indent="0">
              <a:buNone/>
              <a:defRPr sz="2000"/>
            </a:lvl8pPr>
            <a:lvl9pPr marL="365668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086" indent="0">
              <a:buNone/>
              <a:defRPr sz="1200"/>
            </a:lvl2pPr>
            <a:lvl3pPr marL="914171" indent="0">
              <a:buNone/>
              <a:defRPr sz="1000"/>
            </a:lvl3pPr>
            <a:lvl4pPr marL="1371257" indent="0">
              <a:buNone/>
              <a:defRPr sz="900"/>
            </a:lvl4pPr>
            <a:lvl5pPr marL="1828343" indent="0">
              <a:buNone/>
              <a:defRPr sz="900"/>
            </a:lvl5pPr>
            <a:lvl6pPr marL="2285429" indent="0">
              <a:buNone/>
              <a:defRPr sz="900"/>
            </a:lvl6pPr>
            <a:lvl7pPr marL="2742514" indent="0">
              <a:buNone/>
              <a:defRPr sz="900"/>
            </a:lvl7pPr>
            <a:lvl8pPr marL="3199600" indent="0">
              <a:buNone/>
              <a:defRPr sz="900"/>
            </a:lvl8pPr>
            <a:lvl9pPr marL="36566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F788B0-2712-EA77-AAA2-7839A35F6F70}"/>
              </a:ext>
            </a:extLst>
          </p:cNvPr>
          <p:cNvSpPr/>
          <p:nvPr userDrawn="1"/>
        </p:nvSpPr>
        <p:spPr>
          <a:xfrm>
            <a:off x="-3175" y="0"/>
            <a:ext cx="12192000" cy="13255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fr-F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0" y="77000"/>
            <a:ext cx="10969943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086" eaLnBrk="1" hangingPunct="1" latinLnBrk="0" rtl="0">
        <a:spcBef>
          <a:spcPct val="0"/>
        </a:spcBef>
        <a:buNone/>
        <a:defRPr kern="1200" sz="4399">
          <a:solidFill>
            <a:schemeClr val="bg1"/>
          </a:solidFill>
          <a:latin charset="0" panose="02000503020000020003" pitchFamily="2" typeface="Avenir Book"/>
          <a:ea typeface="+mj-ea"/>
          <a:cs typeface="+mj-cs"/>
        </a:defRPr>
      </a:lvl1pPr>
    </p:titleStyle>
    <p:bodyStyle>
      <a:lvl1pPr algn="l" defTabSz="457086" eaLnBrk="1" hangingPunct="1" indent="-457086" latinLnBrk="0" marL="457086" rtl="0">
        <a:lnSpc>
          <a:spcPct val="120000"/>
        </a:lnSpc>
        <a:spcBef>
          <a:spcPct val="20000"/>
        </a:spcBef>
        <a:buFont typeface="Arial"/>
        <a:buChar char="•"/>
        <a:defRPr baseline="0" kern="1200" sz="2000">
          <a:solidFill>
            <a:schemeClr val="tx1">
              <a:lumMod val="85000"/>
              <a:lumOff val="15000"/>
            </a:schemeClr>
          </a:solidFill>
          <a:latin charset="0" panose="02000503020000020003" pitchFamily="2" typeface="Avenir Book"/>
          <a:ea typeface="+mn-ea"/>
          <a:cs typeface="+mn-cs"/>
        </a:defRPr>
      </a:lvl1pPr>
      <a:lvl2pPr algn="l" defTabSz="457086" eaLnBrk="1" hangingPunct="1" indent="-457086" latinLnBrk="0" marL="914171" rtl="0">
        <a:lnSpc>
          <a:spcPct val="120000"/>
        </a:lnSpc>
        <a:spcBef>
          <a:spcPct val="20000"/>
        </a:spcBef>
        <a:buFont typeface="Arial"/>
        <a:buChar char="–"/>
        <a:defRPr baseline="0" kern="1200" sz="1800">
          <a:solidFill>
            <a:schemeClr val="tx1">
              <a:lumMod val="85000"/>
              <a:lumOff val="15000"/>
            </a:schemeClr>
          </a:solidFill>
          <a:latin charset="0" panose="02000503020000020003" pitchFamily="2" typeface="Avenir Book"/>
          <a:ea typeface="+mn-ea"/>
          <a:cs typeface="+mn-cs"/>
        </a:defRPr>
      </a:lvl2pPr>
      <a:lvl3pPr algn="l" defTabSz="457086" eaLnBrk="1" hangingPunct="1" indent="-457086" latinLnBrk="0" marL="1371257" rtl="0">
        <a:lnSpc>
          <a:spcPct val="120000"/>
        </a:lnSpc>
        <a:spcBef>
          <a:spcPct val="20000"/>
        </a:spcBef>
        <a:buFont typeface="Arial"/>
        <a:buChar char="•"/>
        <a:defRPr baseline="0" kern="1200" sz="1600">
          <a:solidFill>
            <a:schemeClr val="tx1">
              <a:lumMod val="85000"/>
              <a:lumOff val="15000"/>
            </a:schemeClr>
          </a:solidFill>
          <a:latin charset="0" panose="02000503020000020003" pitchFamily="2" typeface="Avenir Book"/>
          <a:ea typeface="+mn-ea"/>
          <a:cs typeface="+mn-cs"/>
        </a:defRPr>
      </a:lvl3pPr>
      <a:lvl4pPr algn="l" defTabSz="457086" eaLnBrk="1" hangingPunct="1" indent="-457086" latinLnBrk="0" marL="1828343" rtl="0">
        <a:lnSpc>
          <a:spcPct val="120000"/>
        </a:lnSpc>
        <a:spcBef>
          <a:spcPct val="20000"/>
        </a:spcBef>
        <a:buFont typeface="Arial"/>
        <a:buChar char="–"/>
        <a:defRPr baseline="0" kern="1200" sz="1400">
          <a:solidFill>
            <a:schemeClr val="tx1">
              <a:lumMod val="85000"/>
              <a:lumOff val="15000"/>
            </a:schemeClr>
          </a:solidFill>
          <a:latin charset="0" panose="02000503020000020003" pitchFamily="2" typeface="Avenir Book"/>
          <a:ea typeface="+mn-ea"/>
          <a:cs typeface="+mn-cs"/>
        </a:defRPr>
      </a:lvl4pPr>
      <a:lvl5pPr algn="l" defTabSz="457086" eaLnBrk="1" hangingPunct="1" indent="-457086" latinLnBrk="0" marL="2285429" rtl="0">
        <a:lnSpc>
          <a:spcPct val="120000"/>
        </a:lnSpc>
        <a:spcBef>
          <a:spcPct val="20000"/>
        </a:spcBef>
        <a:buFont typeface="Arial"/>
        <a:buChar char="»"/>
        <a:defRPr baseline="0" kern="1200" sz="1400">
          <a:solidFill>
            <a:schemeClr val="tx1">
              <a:lumMod val="85000"/>
              <a:lumOff val="15000"/>
            </a:schemeClr>
          </a:solidFill>
          <a:latin charset="0" panose="02000503020000020003" pitchFamily="2" typeface="Avenir Book"/>
          <a:ea typeface="+mn-ea"/>
          <a:cs typeface="+mn-cs"/>
        </a:defRPr>
      </a:lvl5pPr>
      <a:lvl6pPr algn="l" defTabSz="457086" eaLnBrk="1" hangingPunct="1" indent="-457086" latinLnBrk="0" marL="2742514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086" eaLnBrk="1" hangingPunct="1" indent="-457086" latinLnBrk="0" marL="3199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086" eaLnBrk="1" hangingPunct="1" indent="-457086" latinLnBrk="0" marL="3656686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086" eaLnBrk="1" hangingPunct="1" indent="-457086" latinLnBrk="0" marL="4113771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086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086" eaLnBrk="1" hangingPunct="1" latinLnBrk="0" marL="457086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086" eaLnBrk="1" hangingPunct="1" latinLnBrk="0" marL="914171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086" eaLnBrk="1" hangingPunct="1" latinLnBrk="0" marL="1371257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086" eaLnBrk="1" hangingPunct="1" latinLnBrk="0" marL="1828343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086" eaLnBrk="1" hangingPunct="1" latinLnBrk="0" marL="2285429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086" eaLnBrk="1" hangingPunct="1" latinLnBrk="0" marL="2742514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086" eaLnBrk="1" hangingPunct="1" latinLnBrk="0" marL="3199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086" eaLnBrk="1" hangingPunct="1" latinLnBrk="0" marL="3656686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powerpoint.html" TargetMode="External" /><Relationship Id="rId3" Type="http://schemas.openxmlformats.org/officeDocument/2006/relationships/hyperlink" Target="https://github.com/quarto-dev/quarto-cli/discussions/2403" TargetMode="External" /><Relationship Id="rId4" Type="http://schemas.openxmlformats.org/officeDocument/2006/relationships/hyperlink" Target="https://bookdown.org/yihui/rmarkdown/parameterized-reports.html" TargetMode="External" /><Relationship Id="rId5" Type="http://schemas.openxmlformats.org/officeDocument/2006/relationships/hyperlink" Target="https://esteveaq.github.io/hello/blog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142163"/>
          </a:xfrm>
        </p:spPr>
        <p:txBody>
          <a:bodyPr/>
          <a:lstStyle/>
          <a:p>
            <a:pPr lvl="0" indent="0" marL="0">
              <a:buNone/>
            </a:pPr>
            <a:r>
              <a:rPr/>
              <a:t>M&amp;A deals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323" y="3080084"/>
            <a:ext cx="8532178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parameterized report in PowerPoint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7000"/>
            <a:ext cx="10969943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sample analysis of deals per sectors over time.</a:t>
            </a:r>
            <a:br/>
            <a:r>
              <a:rPr/>
              <a:t>It is an automated report using R &amp; tidyverse. Rendering is done with </a:t>
            </a:r>
            <a:r>
              <a:rPr>
                <a:hlinkClick r:id="rId2"/>
              </a:rPr>
              <a:t>Quarto</a:t>
            </a:r>
            <a:r>
              <a:rPr/>
              <a:t> and Knitr.</a:t>
            </a:r>
            <a:br/>
            <a:r>
              <a:rPr/>
              <a:t>Inspired by a </a:t>
            </a:r>
            <a:r>
              <a:rPr>
                <a:hlinkClick r:id="rId3"/>
              </a:rPr>
              <a:t>question</a:t>
            </a:r>
            <a:r>
              <a:rPr/>
              <a:t> on the quarto-cli repository.</a:t>
            </a:r>
            <a:br/>
          </a:p>
          <a:p>
            <a:pPr lvl="0" indent="0" marL="0">
              <a:buNone/>
            </a:pPr>
            <a:r>
              <a:rPr/>
              <a:t>Can also can be achieved with a </a:t>
            </a:r>
            <a:r>
              <a:rPr>
                <a:hlinkClick r:id="rId4"/>
              </a:rPr>
              <a:t>parameterized quarto report.</a:t>
            </a:r>
            <a:br/>
            <a:r>
              <a:rPr/>
              <a:t>See </a:t>
            </a:r>
            <a:r>
              <a:rPr>
                <a:hlinkClick r:id="rId5"/>
              </a:rPr>
              <a:t>esteveaq.github.io/hello/blog/report</a:t>
            </a:r>
            <a:r>
              <a:rPr/>
              <a:t> for more information.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7000"/>
            <a:ext cx="10969943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Sector land</a:t>
            </a:r>
          </a:p>
        </p:txBody>
      </p:sp>
      <p:pic>
        <p:nvPicPr>
          <p:cNvPr descr="Repor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7000"/>
            <a:ext cx="10969943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Sector space</a:t>
            </a:r>
          </a:p>
        </p:txBody>
      </p:sp>
      <p:pic>
        <p:nvPicPr>
          <p:cNvPr descr="Repor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7000"/>
            <a:ext cx="10969943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Sector sea</a:t>
            </a:r>
          </a:p>
        </p:txBody>
      </p:sp>
      <p:pic>
        <p:nvPicPr>
          <p:cNvPr descr="Repor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7000"/>
            <a:ext cx="10969943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Sector radio</a:t>
            </a:r>
          </a:p>
        </p:txBody>
      </p:sp>
      <p:pic>
        <p:nvPicPr>
          <p:cNvPr descr="Repor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7000"/>
            <a:ext cx="10969943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Sector ground</a:t>
            </a:r>
          </a:p>
        </p:txBody>
      </p:sp>
      <p:pic>
        <p:nvPicPr>
          <p:cNvPr descr="Report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7000"/>
            <a:ext cx="10969943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Sector air</a:t>
            </a:r>
          </a:p>
        </p:txBody>
      </p:sp>
      <p:pic>
        <p:nvPicPr>
          <p:cNvPr descr="Report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028AA"/>
      </a:hlink>
      <a:folHlink>
        <a:srgbClr val="2882A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Book</vt:lpstr>
      <vt:lpstr>Calibri</vt:lpstr>
      <vt:lpstr>Office Theme</vt:lpstr>
      <vt:lpstr>Presentation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M&amp;A deals analysis</dc:title>
  <dc:creator/>
  <cp:keywords/>
  <dcterms:created xsi:type="dcterms:W3CDTF">2024-06-02T16:14:47Z</dcterms:created>
  <dcterms:modified xsi:type="dcterms:W3CDTF">2024-06-02T16:14:47Z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ubtitle">
    <vt:lpwstr>Sample parameterized report in PowerPoint</vt:lpwstr>
  </property>
  <property fmtid="{D5CDD505-2E9C-101B-9397-08002B2CF9AE}" pid="9" name="toc-title">
    <vt:lpwstr>Table of contents</vt:lpwstr>
  </property>
</Properties>
</file>