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53"/>
  </p:notesMasterIdLst>
  <p:handoutMasterIdLst>
    <p:handoutMasterId r:id="rId54"/>
  </p:handoutMasterIdLst>
  <p:sldIdLst>
    <p:sldId id="2549" r:id="rId2"/>
    <p:sldId id="2555" r:id="rId3"/>
    <p:sldId id="2558" r:id="rId4"/>
    <p:sldId id="2577" r:id="rId5"/>
    <p:sldId id="2564" r:id="rId6"/>
    <p:sldId id="2565" r:id="rId7"/>
    <p:sldId id="2578" r:id="rId8"/>
    <p:sldId id="2579" r:id="rId9"/>
    <p:sldId id="2566" r:id="rId10"/>
    <p:sldId id="2567" r:id="rId11"/>
    <p:sldId id="2580" r:id="rId12"/>
    <p:sldId id="2590" r:id="rId13"/>
    <p:sldId id="2591" r:id="rId14"/>
    <p:sldId id="2592" r:id="rId15"/>
    <p:sldId id="2570" r:id="rId16"/>
    <p:sldId id="2582" r:id="rId17"/>
    <p:sldId id="2571" r:id="rId18"/>
    <p:sldId id="2583" r:id="rId19"/>
    <p:sldId id="2585" r:id="rId20"/>
    <p:sldId id="2586" r:id="rId21"/>
    <p:sldId id="2618" r:id="rId22"/>
    <p:sldId id="2587" r:id="rId23"/>
    <p:sldId id="2589" r:id="rId24"/>
    <p:sldId id="2596" r:id="rId25"/>
    <p:sldId id="2597" r:id="rId26"/>
    <p:sldId id="2598" r:id="rId27"/>
    <p:sldId id="2599" r:id="rId28"/>
    <p:sldId id="2600" r:id="rId29"/>
    <p:sldId id="2601" r:id="rId30"/>
    <p:sldId id="2602" r:id="rId31"/>
    <p:sldId id="2603" r:id="rId32"/>
    <p:sldId id="2604" r:id="rId33"/>
    <p:sldId id="2605" r:id="rId34"/>
    <p:sldId id="2606" r:id="rId35"/>
    <p:sldId id="2613" r:id="rId36"/>
    <p:sldId id="2614" r:id="rId37"/>
    <p:sldId id="2609" r:id="rId38"/>
    <p:sldId id="2610" r:id="rId39"/>
    <p:sldId id="2553" r:id="rId40"/>
    <p:sldId id="2575" r:id="rId41"/>
    <p:sldId id="2576" r:id="rId42"/>
    <p:sldId id="2593" r:id="rId43"/>
    <p:sldId id="2594" r:id="rId44"/>
    <p:sldId id="2607" r:id="rId45"/>
    <p:sldId id="2608" r:id="rId46"/>
    <p:sldId id="2624" r:id="rId47"/>
    <p:sldId id="2625" r:id="rId48"/>
    <p:sldId id="2626" r:id="rId49"/>
    <p:sldId id="2627" r:id="rId50"/>
    <p:sldId id="2628" r:id="rId51"/>
    <p:sldId id="262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Bodapatla" initials="RB" lastIdx="2" clrIdx="0">
    <p:extLst>
      <p:ext uri="{19B8F6BF-5375-455C-9EA6-DF929625EA0E}">
        <p15:presenceInfo xmlns:p15="http://schemas.microsoft.com/office/powerpoint/2012/main" userId="7c37f5cfa6358d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a:srgbClr val="F5F2EC"/>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84"/>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0.00578</cdr:y>
    </cdr:from>
    <cdr:to>
      <cdr:x>1</cdr:x>
      <cdr:y>1</cdr:y>
    </cdr:to>
    <cdr:sp macro="" textlink="">
      <cdr:nvSpPr>
        <cdr:cNvPr id="3" name="Content Placeholder 2">
          <a:extLst xmlns:a="http://schemas.openxmlformats.org/drawingml/2006/main">
            <a:ext uri="{FF2B5EF4-FFF2-40B4-BE49-F238E27FC236}">
              <a16:creationId xmlns:a16="http://schemas.microsoft.com/office/drawing/2014/main" id="{5759EF1F-834D-4FD2-1B07-0B21C8EE659C}"/>
            </a:ext>
          </a:extLst>
        </cdr:cNvPr>
        <cdr:cNvSpPr>
          <a:spLocks xmlns:a="http://schemas.openxmlformats.org/drawingml/2006/main" noGrp="1"/>
        </cdr:cNvSpPr>
      </cdr:nvSpPr>
      <cdr:spPr>
        <a:xfrm xmlns:a="http://schemas.openxmlformats.org/drawingml/2006/main">
          <a:off x="5872325" y="1250563"/>
          <a:ext cx="5265654" cy="4458474"/>
        </a:xfrm>
        <a:prstGeom xmlns:a="http://schemas.openxmlformats.org/drawingml/2006/main" prst="rect">
          <a:avLst/>
        </a:prstGeom>
      </cdr:spPr>
      <cdr:txBody>
        <a:bodyPr xmlns:a="http://schemas.openxmlformats.org/drawingml/2006/main" vert="horz" lIns="0" tIns="45720" rIns="0" bIns="45720" rtlCol="0" anchor="ctr">
          <a:normAutofit/>
        </a:bodyPr>
        <a:lstStyle xmlns:a="http://schemas.openxmlformats.org/drawingml/2006/main">
          <a:lvl1pPr marL="285750" indent="-285750" algn="l" defTabSz="914400" rtl="0" eaLnBrk="1" latinLnBrk="0" hangingPunct="1">
            <a:lnSpc>
              <a:spcPct val="100000"/>
            </a:lnSpc>
            <a:spcBef>
              <a:spcPts val="0"/>
            </a:spcBef>
            <a:spcAft>
              <a:spcPts val="1500"/>
            </a:spcAft>
            <a:buClr>
              <a:schemeClr val="accent1"/>
            </a:buClr>
            <a:buSzPct val="100000"/>
            <a:buFont typeface="Arial" panose="020B0604020202020204" pitchFamily="34" charset="0"/>
            <a:buChar char="•"/>
            <a:defRPr sz="1600" kern="1200" spc="0">
              <a:solidFill>
                <a:schemeClr val="bg1"/>
              </a:solidFill>
              <a:latin typeface="+mn-lt"/>
              <a:ea typeface="+mn-ea"/>
              <a:cs typeface="+mn-cs"/>
            </a:defRPr>
          </a:lvl1pPr>
          <a:lvl2pPr marL="384048" indent="-182880" algn="l" defTabSz="914400" rtl="0" eaLnBrk="1" latinLnBrk="0" hangingPunct="1">
            <a:lnSpc>
              <a:spcPct val="150000"/>
            </a:lnSpc>
            <a:spcBef>
              <a:spcPts val="200"/>
            </a:spcBef>
            <a:spcAft>
              <a:spcPts val="400"/>
            </a:spcAft>
            <a:buClrTx/>
            <a:buFont typeface="Calibri" pitchFamily="34" charset="0"/>
            <a:buChar char="◦"/>
            <a:defRPr sz="1200" kern="1200" spc="0">
              <a:solidFill>
                <a:schemeClr val="tx2"/>
              </a:solidFill>
              <a:latin typeface="+mn-lt"/>
              <a:ea typeface="+mn-ea"/>
              <a:cs typeface="+mn-cs"/>
            </a:defRPr>
          </a:lvl2pPr>
          <a:lvl3pPr marL="566928" indent="-182880" algn="l" defTabSz="914400" rtl="0" eaLnBrk="1" latinLnBrk="0" hangingPunct="1">
            <a:lnSpc>
              <a:spcPct val="150000"/>
            </a:lnSpc>
            <a:spcBef>
              <a:spcPts val="200"/>
            </a:spcBef>
            <a:spcAft>
              <a:spcPts val="400"/>
            </a:spcAft>
            <a:buClrTx/>
            <a:buFont typeface="Calibri" pitchFamily="34" charset="0"/>
            <a:buChar char="◦"/>
            <a:defRPr sz="1200" kern="1200" spc="0">
              <a:solidFill>
                <a:schemeClr val="tx2"/>
              </a:solidFill>
              <a:latin typeface="+mn-lt"/>
              <a:ea typeface="+mn-ea"/>
              <a:cs typeface="+mn-cs"/>
            </a:defRPr>
          </a:lvl3pPr>
          <a:lvl4pPr marL="749808" indent="-182880" algn="l" defTabSz="914400" rtl="0" eaLnBrk="1" latinLnBrk="0" hangingPunct="1">
            <a:lnSpc>
              <a:spcPct val="150000"/>
            </a:lnSpc>
            <a:spcBef>
              <a:spcPts val="200"/>
            </a:spcBef>
            <a:spcAft>
              <a:spcPts val="400"/>
            </a:spcAft>
            <a:buClrTx/>
            <a:buFont typeface="Calibri" pitchFamily="34" charset="0"/>
            <a:buChar char="◦"/>
            <a:defRPr sz="1200" kern="1200" spc="0">
              <a:solidFill>
                <a:schemeClr val="tx2"/>
              </a:solidFill>
              <a:latin typeface="+mn-lt"/>
              <a:ea typeface="+mn-ea"/>
              <a:cs typeface="+mn-cs"/>
            </a:defRPr>
          </a:lvl4pPr>
          <a:lvl5pPr marL="932688" indent="-182880" algn="l" defTabSz="914400" rtl="0" eaLnBrk="1" latinLnBrk="0" hangingPunct="1">
            <a:lnSpc>
              <a:spcPct val="150000"/>
            </a:lnSpc>
            <a:spcBef>
              <a:spcPts val="200"/>
            </a:spcBef>
            <a:spcAft>
              <a:spcPts val="400"/>
            </a:spcAft>
            <a:buClrTx/>
            <a:buFont typeface="Calibri" pitchFamily="34" charset="0"/>
            <a:buChar char="◦"/>
            <a:defRPr sz="1200" kern="1200" spc="0">
              <a:solidFill>
                <a:schemeClr val="tx2"/>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xmlns:a="http://schemas.openxmlformats.org/drawingml/2006/main">
          <a:r>
            <a:rPr lang="en-US" sz="2600" dirty="0">
              <a:solidFill>
                <a:schemeClr val="tx1"/>
              </a:solidFill>
              <a:latin typeface="Montserrat SemiBold" pitchFamily="2" charset="0"/>
            </a:rPr>
            <a:t>Introduction</a:t>
          </a:r>
        </a:p>
        <a:p xmlns:a="http://schemas.openxmlformats.org/drawingml/2006/main">
          <a:r>
            <a:rPr lang="en-US" sz="2600" dirty="0">
              <a:solidFill>
                <a:schemeClr val="tx1"/>
              </a:solidFill>
              <a:latin typeface="Montserrat SemiBold" pitchFamily="2" charset="0"/>
            </a:rPr>
            <a:t>ER Diagram</a:t>
          </a:r>
        </a:p>
        <a:p xmlns:a="http://schemas.openxmlformats.org/drawingml/2006/main">
          <a:r>
            <a:rPr lang="en-US" sz="2600" dirty="0">
              <a:solidFill>
                <a:schemeClr val="tx1"/>
              </a:solidFill>
              <a:latin typeface="Montserrat SemiBold" pitchFamily="2" charset="0"/>
            </a:rPr>
            <a:t>Entity, Relationship Sets </a:t>
          </a:r>
        </a:p>
        <a:p xmlns:a="http://schemas.openxmlformats.org/drawingml/2006/main">
          <a:r>
            <a:rPr lang="en-US" sz="2600" dirty="0">
              <a:solidFill>
                <a:schemeClr val="tx1"/>
              </a:solidFill>
              <a:latin typeface="Montserrat SemiBold" pitchFamily="2" charset="0"/>
            </a:rPr>
            <a:t>Functional Dependencies</a:t>
          </a:r>
        </a:p>
        <a:p xmlns:a="http://schemas.openxmlformats.org/drawingml/2006/main">
          <a:r>
            <a:rPr lang="en-US" sz="2600" dirty="0">
              <a:solidFill>
                <a:schemeClr val="tx1"/>
              </a:solidFill>
              <a:latin typeface="Montserrat SemiBold" pitchFamily="2" charset="0"/>
            </a:rPr>
            <a:t>Normalization</a:t>
          </a:r>
        </a:p>
        <a:p xmlns:a="http://schemas.openxmlformats.org/drawingml/2006/main">
          <a:r>
            <a:rPr lang="en-US" sz="2600" dirty="0">
              <a:solidFill>
                <a:schemeClr val="tx1"/>
              </a:solidFill>
              <a:latin typeface="Montserrat SemiBold" pitchFamily="2" charset="0"/>
            </a:rPr>
            <a:t>Final Tables</a:t>
          </a:r>
        </a:p>
        <a:p xmlns:a="http://schemas.openxmlformats.org/drawingml/2006/main">
          <a:r>
            <a:rPr lang="en-US" sz="2600" dirty="0">
              <a:solidFill>
                <a:schemeClr val="tx1"/>
              </a:solidFill>
              <a:latin typeface="Montserrat SemiBold" pitchFamily="2" charset="0"/>
            </a:rPr>
            <a:t>SQL Queries</a:t>
          </a:r>
        </a:p>
        <a:p xmlns:a="http://schemas.openxmlformats.org/drawingml/2006/main">
          <a:r>
            <a:rPr lang="en-US" sz="2600" dirty="0">
              <a:solidFill>
                <a:schemeClr val="tx1"/>
              </a:solidFill>
              <a:latin typeface="Montserrat SemiBold" pitchFamily="2" charset="0"/>
            </a:rPr>
            <a:t>Relational Algebra Queries</a:t>
          </a:r>
        </a:p>
        <a:p xmlns:a="http://schemas.openxmlformats.org/drawingml/2006/main">
          <a:endParaRPr lang="en-IN" sz="2000" dirty="0">
            <a:latin typeface="Montserrat SemiBold" pitchFamily="2"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7/2/2024</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06:03:37.765"/>
    </inkml:context>
    <inkml:brush xml:id="br0">
      <inkml:brushProperty name="width" value="0.1" units="cm"/>
      <inkml:brushProperty name="height" value="0.1" units="cm"/>
      <inkml:brushProperty name="color" value="#FFFFFF"/>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06:04:35.811"/>
    </inkml:context>
    <inkml:brush xml:id="br0">
      <inkml:brushProperty name="width" value="0.1" units="cm"/>
      <inkml:brushProperty name="height" value="0.1" units="cm"/>
      <inkml:brushProperty name="color" value="#FFFFFF"/>
      <inkml:brushProperty name="ignorePressure" value="1"/>
    </inkml:brush>
  </inkml:definitions>
  <inkml:trace contextRef="#ctx0" brushRef="#br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3:34:34.899"/>
    </inkml:context>
    <inkml:brush xml:id="br0">
      <inkml:brushProperty name="width" value="0.1" units="cm"/>
      <inkml:brushProperty name="height" value="0.1" units="cm"/>
      <inkml:brushProperty name="color" value="#FFFFFF"/>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3:38:41.730"/>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3:42:08.998"/>
    </inkml:context>
    <inkml:brush xml:id="br0">
      <inkml:brushProperty name="width" value="0.1" units="cm"/>
      <inkml:brushProperty name="height" value="0.1" units="cm"/>
      <inkml:brushProperty name="color" value="#FFFFFF"/>
      <inkml:brushProperty name="ignorePressure" value="1"/>
    </inkml:brush>
  </inkml:definitions>
  <inkml:trace contextRef="#ctx0" brushRef="#br0">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3:42:13.882"/>
    </inkml:context>
    <inkml:brush xml:id="br0">
      <inkml:brushProperty name="width" value="0.1" units="cm"/>
      <inkml:brushProperty name="height" value="0.1" units="cm"/>
      <inkml:brushProperty name="color" value="#FFFFFF"/>
      <inkml:brushProperty name="ignorePressure" value="1"/>
    </inkml:brush>
  </inkml:definitions>
  <inkml:trace contextRef="#ctx0" brushRef="#br0">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3:43:34.407"/>
    </inkml:context>
    <inkml:brush xml:id="br0">
      <inkml:brushProperty name="width" value="0.1" units="cm"/>
      <inkml:brushProperty name="height" value="0.1" units="cm"/>
      <inkml:brushProperty name="color" value="#FFFFFF"/>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7/1/2024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D111EE-B1CE-3F40-8B0E-AB6A92B85452}" type="slidenum">
              <a:rPr lang="en-US" smtClean="0"/>
              <a:t>1</a:t>
            </a:fld>
            <a:endParaRPr lang="en-US" dirty="0"/>
          </a:p>
        </p:txBody>
      </p:sp>
    </p:spTree>
    <p:extLst>
      <p:ext uri="{BB962C8B-B14F-4D97-AF65-F5344CB8AC3E}">
        <p14:creationId xmlns:p14="http://schemas.microsoft.com/office/powerpoint/2010/main" val="3347366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D111EE-B1CE-3F40-8B0E-AB6A92B85452}" type="slidenum">
              <a:rPr lang="en-US" smtClean="0"/>
              <a:t>4</a:t>
            </a:fld>
            <a:endParaRPr lang="en-US"/>
          </a:p>
        </p:txBody>
      </p:sp>
    </p:spTree>
    <p:extLst>
      <p:ext uri="{BB962C8B-B14F-4D97-AF65-F5344CB8AC3E}">
        <p14:creationId xmlns:p14="http://schemas.microsoft.com/office/powerpoint/2010/main" val="357152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subtitle</a:t>
            </a:r>
          </a:p>
        </p:txBody>
      </p:sp>
      <p:sp>
        <p:nvSpPr>
          <p:cNvPr id="12" name="Freeform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t>7/1/2024</a:t>
            </a:fld>
            <a:endParaRPr lang="en-US"/>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7/1/2024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customXml" Target="../ink/ink5.xml"/><Relationship Id="rId1" Type="http://schemas.openxmlformats.org/officeDocument/2006/relationships/slideLayout" Target="../slideLayouts/slideLayout4.xml"/><Relationship Id="rId5" Type="http://schemas.openxmlformats.org/officeDocument/2006/relationships/customXml" Target="../ink/ink7.xml"/><Relationship Id="rId4" Type="http://schemas.openxmlformats.org/officeDocument/2006/relationships/customXml" Target="../ink/ink6.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customXml" Target="../ink/ink1.xml"/><Relationship Id="rId1" Type="http://schemas.openxmlformats.org/officeDocument/2006/relationships/slideLayout" Target="../slideLayouts/slideLayout4.xml"/><Relationship Id="rId4" Type="http://schemas.openxmlformats.org/officeDocument/2006/relationships/customXml" Target="../ink/ink2.xml"/></Relationships>
</file>

<file path=ppt/slides/_rels/slide7.xml.rels><?xml version="1.0" encoding="UTF-8" standalone="yes"?>
<Relationships xmlns="http://schemas.openxmlformats.org/package/2006/relationships"><Relationship Id="rId21" Type="http://schemas.openxmlformats.org/officeDocument/2006/relationships/image" Target="../media/image19.png"/><Relationship Id="rId2" Type="http://schemas.openxmlformats.org/officeDocument/2006/relationships/customXml" Target="../ink/ink3.xml"/><Relationship Id="rId1" Type="http://schemas.openxmlformats.org/officeDocument/2006/relationships/slideLayout" Target="../slideLayouts/slideLayout4.xml"/><Relationship Id="rId22" Type="http://schemas.openxmlformats.org/officeDocument/2006/relationships/customXml" Target="../ink/ink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a:xfrm>
            <a:off x="2310161" y="2081938"/>
            <a:ext cx="7882055" cy="1347062"/>
          </a:xfrm>
          <a:solidFill>
            <a:schemeClr val="tx1"/>
          </a:solidFill>
        </p:spPr>
        <p:txBody>
          <a:bodyPr>
            <a:normAutofit fontScale="90000"/>
          </a:bodyPr>
          <a:lstStyle/>
          <a:p>
            <a:br>
              <a:rPr lang="en-US" dirty="0"/>
            </a:br>
            <a:r>
              <a:rPr lang="en-US" sz="5300" dirty="0"/>
              <a:t>VACCINATION  DATABASE MANAGEMENT  SYSTEM</a:t>
            </a:r>
            <a:endParaRPr lang="en-US" dirty="0"/>
          </a:p>
        </p:txBody>
      </p:sp>
      <p:sp>
        <p:nvSpPr>
          <p:cNvPr id="2" name="TextBox 1">
            <a:extLst>
              <a:ext uri="{FF2B5EF4-FFF2-40B4-BE49-F238E27FC236}">
                <a16:creationId xmlns:a16="http://schemas.microsoft.com/office/drawing/2014/main" id="{58742EC7-34E4-E90E-FB35-716CD3665317}"/>
              </a:ext>
            </a:extLst>
          </p:cNvPr>
          <p:cNvSpPr txBox="1"/>
          <p:nvPr/>
        </p:nvSpPr>
        <p:spPr>
          <a:xfrm>
            <a:off x="557561" y="4531856"/>
            <a:ext cx="4917688" cy="1231106"/>
          </a:xfrm>
          <a:prstGeom prst="rect">
            <a:avLst/>
          </a:prstGeom>
          <a:noFill/>
        </p:spPr>
        <p:txBody>
          <a:bodyPr wrap="square" rtlCol="0">
            <a:spAutoFit/>
          </a:bodyPr>
          <a:lstStyle/>
          <a:p>
            <a:r>
              <a:rPr lang="en-US" sz="2800" dirty="0">
                <a:solidFill>
                  <a:schemeClr val="bg1"/>
                </a:solidFill>
              </a:rPr>
              <a:t>Submitted to: </a:t>
            </a:r>
          </a:p>
          <a:p>
            <a:r>
              <a:rPr lang="en-US" sz="2800" dirty="0">
                <a:solidFill>
                  <a:schemeClr val="bg1"/>
                </a:solidFill>
              </a:rPr>
              <a:t>Dr. DEBANJAN  SADHYA</a:t>
            </a:r>
          </a:p>
          <a:p>
            <a:endParaRPr lang="en-IN" dirty="0"/>
          </a:p>
        </p:txBody>
      </p:sp>
      <p:pic>
        <p:nvPicPr>
          <p:cNvPr id="4" name="Picture 3">
            <a:extLst>
              <a:ext uri="{FF2B5EF4-FFF2-40B4-BE49-F238E27FC236}">
                <a16:creationId xmlns:a16="http://schemas.microsoft.com/office/drawing/2014/main" id="{9A27BCE4-B3F5-37F0-19F4-C985A5F88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0161" y="256478"/>
            <a:ext cx="7571678" cy="962377"/>
          </a:xfrm>
          <a:prstGeom prst="rect">
            <a:avLst/>
          </a:prstGeom>
        </p:spPr>
      </p:pic>
      <p:sp>
        <p:nvSpPr>
          <p:cNvPr id="7" name="TextBox 6">
            <a:extLst>
              <a:ext uri="{FF2B5EF4-FFF2-40B4-BE49-F238E27FC236}">
                <a16:creationId xmlns:a16="http://schemas.microsoft.com/office/drawing/2014/main" id="{3FCF7728-D9A8-DEC5-19BE-D45DB5443784}"/>
              </a:ext>
            </a:extLst>
          </p:cNvPr>
          <p:cNvSpPr txBox="1"/>
          <p:nvPr/>
        </p:nvSpPr>
        <p:spPr>
          <a:xfrm>
            <a:off x="4942704" y="3727853"/>
            <a:ext cx="6803248" cy="1138773"/>
          </a:xfrm>
          <a:prstGeom prst="rect">
            <a:avLst/>
          </a:prstGeom>
          <a:noFill/>
        </p:spPr>
        <p:txBody>
          <a:bodyPr wrap="square" rtlCol="0">
            <a:spAutoFit/>
          </a:bodyPr>
          <a:lstStyle/>
          <a:p>
            <a:r>
              <a:rPr lang="en-US" sz="2400" dirty="0">
                <a:solidFill>
                  <a:schemeClr val="bg1"/>
                </a:solidFill>
              </a:rPr>
              <a:t>Submitted by:</a:t>
            </a:r>
          </a:p>
          <a:p>
            <a:endParaRPr lang="en-US" sz="2400" dirty="0">
              <a:solidFill>
                <a:schemeClr val="bg1"/>
              </a:solidFill>
            </a:endParaRPr>
          </a:p>
          <a:p>
            <a:r>
              <a:rPr lang="en-US" sz="2000" dirty="0">
                <a:solidFill>
                  <a:schemeClr val="bg1"/>
                </a:solidFill>
                <a:latin typeface="Consolas" panose="020B0609020204030204" pitchFamily="49" charset="0"/>
                <a:ea typeface="Cascadia Code SemiBold" panose="020B0609020000020004" pitchFamily="49" charset="0"/>
                <a:cs typeface="Cascadia Code SemiBold" panose="020B0609020000020004" pitchFamily="49" charset="0"/>
              </a:rPr>
              <a:t>	E S THEJAS			2021-IMT-032</a:t>
            </a:r>
          </a:p>
        </p:txBody>
      </p:sp>
    </p:spTree>
    <p:extLst>
      <p:ext uri="{BB962C8B-B14F-4D97-AF65-F5344CB8AC3E}">
        <p14:creationId xmlns:p14="http://schemas.microsoft.com/office/powerpoint/2010/main" val="1564110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EC80B6-C361-1B61-386A-CB4DB773D018}"/>
              </a:ext>
            </a:extLst>
          </p:cNvPr>
          <p:cNvSpPr>
            <a:spLocks noGrp="1"/>
          </p:cNvSpPr>
          <p:nvPr>
            <p:ph idx="1"/>
          </p:nvPr>
        </p:nvSpPr>
        <p:spPr>
          <a:xfrm>
            <a:off x="781050" y="1257300"/>
            <a:ext cx="10461252" cy="5278471"/>
          </a:xfrm>
        </p:spPr>
        <p:txBody>
          <a:bodyPr/>
          <a:lstStyle/>
          <a:p>
            <a:r>
              <a:rPr lang="en-GB" sz="2800" dirty="0">
                <a:latin typeface="Montserrat SemiBold" pitchFamily="2" charset="0"/>
              </a:rPr>
              <a:t>Vaccinates (</a:t>
            </a:r>
            <a:r>
              <a:rPr lang="en-GB" sz="2800" u="sng" dirty="0" err="1">
                <a:latin typeface="Montserrat SemiBold" pitchFamily="2" charset="0"/>
              </a:rPr>
              <a:t>vaccinator_id</a:t>
            </a:r>
            <a:r>
              <a:rPr lang="en-GB" sz="2800" dirty="0">
                <a:latin typeface="Montserrat SemiBold" pitchFamily="2" charset="0"/>
              </a:rPr>
              <a:t>, </a:t>
            </a:r>
            <a:r>
              <a:rPr lang="en-GB" sz="2800" u="sng" dirty="0" err="1">
                <a:latin typeface="Montserrat SemiBold" pitchFamily="2" charset="0"/>
              </a:rPr>
              <a:t>aadhar_uid</a:t>
            </a:r>
            <a:r>
              <a:rPr lang="en-GB" sz="2800" dirty="0">
                <a:latin typeface="Montserrat SemiBold" pitchFamily="2" charset="0"/>
              </a:rPr>
              <a:t>)</a:t>
            </a:r>
          </a:p>
          <a:p>
            <a:pPr marL="0" indent="0">
              <a:buNone/>
            </a:pPr>
            <a:r>
              <a:rPr lang="en-GB" sz="2400" dirty="0">
                <a:latin typeface="Segoe UI Variable Small Semibol" pitchFamily="2" charset="0"/>
              </a:rPr>
              <a:t>  </a:t>
            </a:r>
            <a:r>
              <a:rPr lang="en-GB" sz="2400" dirty="0">
                <a:latin typeface="Yu Gothic UI Semilight" panose="020B0400000000000000" pitchFamily="34" charset="-128"/>
                <a:ea typeface="Yu Gothic UI Semilight" panose="020B0400000000000000" pitchFamily="34" charset="-128"/>
              </a:rPr>
              <a:t>is a many to many relationship between ‘person’ and ‘vaccinator’. Where one person  gets vaccinated by many vaccinators and one vaccinator can vaccinate many persons</a:t>
            </a:r>
            <a:r>
              <a:rPr lang="en-GB" sz="2400" dirty="0">
                <a:latin typeface="Segoe UI Variable Small Semibol" pitchFamily="2" charset="0"/>
              </a:rPr>
              <a:t>. </a:t>
            </a:r>
          </a:p>
          <a:p>
            <a:pPr marL="0" indent="0">
              <a:buNone/>
            </a:pPr>
            <a:endParaRPr lang="en-GB" sz="3200" dirty="0">
              <a:latin typeface="Montserrat SemiBold" pitchFamily="2" charset="0"/>
            </a:endParaRPr>
          </a:p>
          <a:p>
            <a:r>
              <a:rPr lang="en-GB" sz="2800" dirty="0">
                <a:latin typeface="Montserrat SemiBold" pitchFamily="2" charset="0"/>
              </a:rPr>
              <a:t>Goes ( </a:t>
            </a:r>
            <a:r>
              <a:rPr lang="en-GB" sz="2800" u="sng" dirty="0" err="1">
                <a:latin typeface="Montserrat SemiBold" pitchFamily="2" charset="0"/>
              </a:rPr>
              <a:t>centre_id</a:t>
            </a:r>
            <a:r>
              <a:rPr lang="en-GB" sz="2800" dirty="0">
                <a:latin typeface="Montserrat SemiBold" pitchFamily="2" charset="0"/>
              </a:rPr>
              <a:t>, </a:t>
            </a:r>
            <a:r>
              <a:rPr lang="en-GB" sz="2800" u="sng" dirty="0" err="1">
                <a:latin typeface="Montserrat SemiBold" pitchFamily="2" charset="0"/>
              </a:rPr>
              <a:t>aadhar_uid,date</a:t>
            </a:r>
            <a:r>
              <a:rPr lang="en-GB" sz="2800" dirty="0">
                <a:latin typeface="Montserrat SemiBold" pitchFamily="2" charset="0"/>
              </a:rPr>
              <a:t>)</a:t>
            </a:r>
          </a:p>
          <a:p>
            <a:pPr marL="0" indent="0">
              <a:buNone/>
            </a:pPr>
            <a:r>
              <a:rPr lang="en-GB" sz="2400" dirty="0">
                <a:latin typeface="Segoe UI Variable Small Semibol" pitchFamily="2" charset="0"/>
              </a:rPr>
              <a:t>  </a:t>
            </a:r>
            <a:r>
              <a:rPr lang="en-GB" sz="2400" dirty="0">
                <a:latin typeface="Yu Gothic UI Semilight" panose="020B0400000000000000" pitchFamily="34" charset="-128"/>
                <a:ea typeface="Yu Gothic UI Semilight" panose="020B0400000000000000" pitchFamily="34" charset="-128"/>
              </a:rPr>
              <a:t>is a many to many relationship between ‘person’ and ‘centre’. Where a person can go to different centres for different vaccines and a centre can be visited by many people  </a:t>
            </a:r>
            <a:r>
              <a:rPr lang="en-GB" sz="2400" dirty="0">
                <a:latin typeface="Segoe UI Variable Small Semibol" pitchFamily="2" charset="0"/>
              </a:rPr>
              <a:t>	</a:t>
            </a:r>
            <a:endParaRPr lang="en-GB" dirty="0">
              <a:latin typeface="Segoe UI Variable Small Semibol" pitchFamily="2" charset="0"/>
            </a:endParaRPr>
          </a:p>
        </p:txBody>
      </p:sp>
    </p:spTree>
    <p:extLst>
      <p:ext uri="{BB962C8B-B14F-4D97-AF65-F5344CB8AC3E}">
        <p14:creationId xmlns:p14="http://schemas.microsoft.com/office/powerpoint/2010/main" val="3432926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B4D641-D076-AB82-F906-F85ADA992AA0}"/>
              </a:ext>
            </a:extLst>
          </p:cNvPr>
          <p:cNvSpPr>
            <a:spLocks noGrp="1"/>
          </p:cNvSpPr>
          <p:nvPr>
            <p:ph idx="1"/>
          </p:nvPr>
        </p:nvSpPr>
        <p:spPr>
          <a:xfrm>
            <a:off x="932329" y="1048215"/>
            <a:ext cx="10452848" cy="4916056"/>
          </a:xfrm>
        </p:spPr>
        <p:txBody>
          <a:bodyPr/>
          <a:lstStyle/>
          <a:p>
            <a:r>
              <a:rPr lang="en-GB" sz="2800" dirty="0">
                <a:latin typeface="Montserrat SemiBold" pitchFamily="2" charset="0"/>
              </a:rPr>
              <a:t>Manufactures</a:t>
            </a:r>
          </a:p>
          <a:p>
            <a:pPr marL="0" indent="0">
              <a:buNone/>
            </a:pPr>
            <a:r>
              <a:rPr lang="en-GB" sz="2400" dirty="0">
                <a:latin typeface="Segoe UI Variable Small Semibol" pitchFamily="2" charset="0"/>
              </a:rPr>
              <a:t> </a:t>
            </a:r>
            <a:r>
              <a:rPr lang="en-GB" sz="2400" dirty="0">
                <a:latin typeface="Yu Gothic UI Semilight" panose="020B0400000000000000" pitchFamily="34" charset="-128"/>
                <a:ea typeface="Yu Gothic UI Semilight" panose="020B0400000000000000" pitchFamily="34" charset="-128"/>
              </a:rPr>
              <a:t>is a one to many relationship between ‘manufacturer’ and ‘vaccine’. One manufacturer can manufacture many vaccines but one certain vaccine can be manufactured by only one manufacturer. Every vaccine must be manufactured by some manufacturer, hence total participation on vaccine side.</a:t>
            </a:r>
          </a:p>
          <a:p>
            <a:pPr marL="0" indent="0">
              <a:buNone/>
            </a:pPr>
            <a:endParaRPr lang="en-GB" sz="3200" dirty="0">
              <a:latin typeface="Yu Gothic UI Semilight" panose="020B0400000000000000" pitchFamily="34" charset="-128"/>
              <a:ea typeface="Yu Gothic UI Semilight" panose="020B0400000000000000" pitchFamily="34" charset="-128"/>
            </a:endParaRPr>
          </a:p>
          <a:p>
            <a:r>
              <a:rPr lang="en-GB" sz="2800" dirty="0" err="1">
                <a:latin typeface="Montserrat SemiBold" pitchFamily="2" charset="0"/>
              </a:rPr>
              <a:t>Can_be</a:t>
            </a:r>
            <a:r>
              <a:rPr lang="en-GB" sz="2800" dirty="0">
                <a:latin typeface="Montserrat SemiBold" pitchFamily="2" charset="0"/>
              </a:rPr>
              <a:t> </a:t>
            </a:r>
            <a:endParaRPr lang="en-IN" sz="2800" dirty="0">
              <a:latin typeface="Montserrat SemiBold" pitchFamily="2" charset="0"/>
            </a:endParaRPr>
          </a:p>
          <a:p>
            <a:pPr marL="0" indent="0">
              <a:buNone/>
            </a:pPr>
            <a:r>
              <a:rPr lang="en-IN" sz="2400" dirty="0">
                <a:latin typeface="Yu Gothic UI Semilight" panose="020B0400000000000000" pitchFamily="34" charset="-128"/>
                <a:ea typeface="Yu Gothic UI Semilight" panose="020B0400000000000000" pitchFamily="34" charset="-128"/>
              </a:rPr>
              <a:t>Is a weak relationship between ‘doctor’ and ‘vaccinator’. A vaccinator who is a doctor may have been specialised in multiple departments (paediatrics, cardio).</a:t>
            </a:r>
          </a:p>
        </p:txBody>
      </p:sp>
    </p:spTree>
    <p:extLst>
      <p:ext uri="{BB962C8B-B14F-4D97-AF65-F5344CB8AC3E}">
        <p14:creationId xmlns:p14="http://schemas.microsoft.com/office/powerpoint/2010/main" val="3285024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0022F0-6E04-0D27-A6B2-B68F40AB499A}"/>
              </a:ext>
            </a:extLst>
          </p:cNvPr>
          <p:cNvGraphicFramePr>
            <a:graphicFrameLocks noGrp="1"/>
          </p:cNvGraphicFramePr>
          <p:nvPr>
            <p:ph idx="1"/>
            <p:extLst>
              <p:ext uri="{D42A27DB-BD31-4B8C-83A1-F6EECF244321}">
                <p14:modId xmlns:p14="http://schemas.microsoft.com/office/powerpoint/2010/main" val="1911140987"/>
              </p:ext>
            </p:extLst>
          </p:nvPr>
        </p:nvGraphicFramePr>
        <p:xfrm>
          <a:off x="869157" y="1484004"/>
          <a:ext cx="10453686" cy="4481899"/>
        </p:xfrm>
        <a:graphic>
          <a:graphicData uri="http://schemas.openxmlformats.org/drawingml/2006/table">
            <a:tbl>
              <a:tblPr firstRow="1" bandRow="1">
                <a:tableStyleId>{5C22544A-7EE6-4342-B048-85BDC9FD1C3A}</a:tableStyleId>
              </a:tblPr>
              <a:tblGrid>
                <a:gridCol w="2175126">
                  <a:extLst>
                    <a:ext uri="{9D8B030D-6E8A-4147-A177-3AD203B41FA5}">
                      <a16:colId xmlns:a16="http://schemas.microsoft.com/office/drawing/2014/main" val="2523467353"/>
                    </a:ext>
                  </a:extLst>
                </a:gridCol>
                <a:gridCol w="8278560">
                  <a:extLst>
                    <a:ext uri="{9D8B030D-6E8A-4147-A177-3AD203B41FA5}">
                      <a16:colId xmlns:a16="http://schemas.microsoft.com/office/drawing/2014/main" val="723669771"/>
                    </a:ext>
                  </a:extLst>
                </a:gridCol>
              </a:tblGrid>
              <a:tr h="699154">
                <a:tc>
                  <a:txBody>
                    <a:bodyPr/>
                    <a:lstStyle/>
                    <a:p>
                      <a:r>
                        <a:rPr lang="en-IN" sz="2800" dirty="0">
                          <a:solidFill>
                            <a:schemeClr val="tx1"/>
                          </a:solidFill>
                          <a:latin typeface="Cambria" panose="02040503050406030204" pitchFamily="18" charset="0"/>
                          <a:ea typeface="Cambria" panose="02040503050406030204" pitchFamily="18" charset="0"/>
                        </a:rPr>
                        <a:t>Entity sets</a:t>
                      </a:r>
                    </a:p>
                  </a:txBody>
                  <a:tcPr/>
                </a:tc>
                <a:tc>
                  <a:txBody>
                    <a:bodyPr/>
                    <a:lstStyle/>
                    <a:p>
                      <a:r>
                        <a:rPr lang="en-IN" sz="2800" dirty="0">
                          <a:solidFill>
                            <a:schemeClr val="tx1"/>
                          </a:solidFill>
                          <a:latin typeface="Cambria" panose="02040503050406030204" pitchFamily="18" charset="0"/>
                          <a:ea typeface="Cambria" panose="02040503050406030204" pitchFamily="18" charset="0"/>
                        </a:rPr>
                        <a:t>Dependencies</a:t>
                      </a:r>
                    </a:p>
                  </a:txBody>
                  <a:tcPr/>
                </a:tc>
                <a:extLst>
                  <a:ext uri="{0D108BD9-81ED-4DB2-BD59-A6C34878D82A}">
                    <a16:rowId xmlns:a16="http://schemas.microsoft.com/office/drawing/2014/main" val="2802341429"/>
                  </a:ext>
                </a:extLst>
              </a:tr>
              <a:tr h="699154">
                <a:tc>
                  <a:txBody>
                    <a:bodyPr/>
                    <a:lstStyle/>
                    <a:p>
                      <a:r>
                        <a:rPr lang="en-IN" sz="2400" dirty="0">
                          <a:latin typeface="Cambria" panose="02040503050406030204" pitchFamily="18" charset="0"/>
                          <a:ea typeface="Cambria" panose="02040503050406030204" pitchFamily="18" charset="0"/>
                        </a:rPr>
                        <a:t>Person</a:t>
                      </a:r>
                    </a:p>
                  </a:txBody>
                  <a:tcPr/>
                </a:tc>
                <a:tc>
                  <a:txBody>
                    <a:bodyPr/>
                    <a:lstStyle/>
                    <a:p>
                      <a:r>
                        <a:rPr lang="en-IN" sz="2400">
                          <a:latin typeface="Cambria" panose="02040503050406030204" pitchFamily="18" charset="0"/>
                          <a:ea typeface="Cambria" panose="02040503050406030204" pitchFamily="18" charset="0"/>
                        </a:rPr>
                        <a:t>aadhar_uid -&gt; name,age,mobile,p_city</a:t>
                      </a:r>
                      <a:endParaRPr lang="en-IN" sz="24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865226664"/>
                  </a:ext>
                </a:extLst>
              </a:tr>
              <a:tr h="808942">
                <a:tc>
                  <a:txBody>
                    <a:bodyPr/>
                    <a:lstStyle/>
                    <a:p>
                      <a:r>
                        <a:rPr lang="en-IN" sz="2400" dirty="0">
                          <a:latin typeface="Cambria" panose="02040503050406030204" pitchFamily="18" charset="0"/>
                          <a:ea typeface="Cambria" panose="02040503050406030204" pitchFamily="18" charset="0"/>
                        </a:rPr>
                        <a:t>Vaccinator</a:t>
                      </a:r>
                    </a:p>
                  </a:txBody>
                  <a:tcPr/>
                </a:tc>
                <a:tc>
                  <a:txBody>
                    <a:bodyPr/>
                    <a:lstStyle/>
                    <a:p>
                      <a:r>
                        <a:rPr lang="en-IN" sz="2400">
                          <a:latin typeface="Cambria" panose="02040503050406030204" pitchFamily="18" charset="0"/>
                          <a:ea typeface="Cambria" panose="02040503050406030204" pitchFamily="18" charset="0"/>
                        </a:rPr>
                        <a:t>vaccinator_id -&gt; vaccinator_name, vaccinator_no, v_city, salary</a:t>
                      </a:r>
                      <a:endParaRPr lang="en-IN" sz="24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085829175"/>
                  </a:ext>
                </a:extLst>
              </a:tr>
              <a:tr h="2274649">
                <a:tc>
                  <a:txBody>
                    <a:bodyPr/>
                    <a:lstStyle/>
                    <a:p>
                      <a:r>
                        <a:rPr lang="en-IN" sz="2400" dirty="0">
                          <a:latin typeface="Cambria" panose="02040503050406030204" pitchFamily="18" charset="0"/>
                          <a:ea typeface="Cambria" panose="02040503050406030204" pitchFamily="18" charset="0"/>
                        </a:rPr>
                        <a:t>Vaccine</a:t>
                      </a:r>
                    </a:p>
                  </a:txBody>
                  <a:tcPr/>
                </a:tc>
                <a:tc>
                  <a:txBody>
                    <a:bodyPr/>
                    <a:lstStyle/>
                    <a:p>
                      <a:r>
                        <a:rPr lang="en-IN" sz="2400">
                          <a:latin typeface="Cambria" panose="02040503050406030204" pitchFamily="18" charset="0"/>
                          <a:ea typeface="Cambria" panose="02040503050406030204" pitchFamily="18" charset="0"/>
                        </a:rPr>
                        <a:t>vaccine_name  -&gt; disease, cost, vaccine_type, administration_type, doses, quantity, company_name, parent_company</a:t>
                      </a:r>
                    </a:p>
                    <a:p>
                      <a:endParaRPr lang="en-IN" sz="2400">
                        <a:latin typeface="Cambria" panose="02040503050406030204" pitchFamily="18" charset="0"/>
                        <a:ea typeface="Cambria" panose="02040503050406030204" pitchFamily="18" charset="0"/>
                      </a:endParaRPr>
                    </a:p>
                    <a:p>
                      <a:r>
                        <a:rPr lang="en-IN" sz="2400">
                          <a:latin typeface="Cambria" panose="02040503050406030204" pitchFamily="18" charset="0"/>
                          <a:ea typeface="Cambria" panose="02040503050406030204" pitchFamily="18" charset="0"/>
                        </a:rPr>
                        <a:t>disease -&gt; vaccine_type</a:t>
                      </a:r>
                      <a:endParaRPr lang="en-IN" sz="24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029846132"/>
                  </a:ext>
                </a:extLst>
              </a:tr>
            </a:tbl>
          </a:graphicData>
        </a:graphic>
      </p:graphicFrame>
      <p:sp>
        <p:nvSpPr>
          <p:cNvPr id="4" name="Title 2">
            <a:extLst>
              <a:ext uri="{FF2B5EF4-FFF2-40B4-BE49-F238E27FC236}">
                <a16:creationId xmlns:a16="http://schemas.microsoft.com/office/drawing/2014/main" id="{1C9AE359-677C-0836-328C-AF92B5458CA2}"/>
              </a:ext>
            </a:extLst>
          </p:cNvPr>
          <p:cNvSpPr>
            <a:spLocks noGrp="1"/>
          </p:cNvSpPr>
          <p:nvPr>
            <p:ph type="title"/>
          </p:nvPr>
        </p:nvSpPr>
        <p:spPr>
          <a:xfrm>
            <a:off x="2871110" y="436851"/>
            <a:ext cx="6449779" cy="910492"/>
          </a:xfrm>
        </p:spPr>
        <p:txBody>
          <a:bodyPr>
            <a:normAutofit/>
          </a:bodyPr>
          <a:lstStyle/>
          <a:p>
            <a:r>
              <a:rPr lang="en-GB" sz="3600" dirty="0">
                <a:latin typeface="Montserrat ExtraBold" pitchFamily="2" charset="0"/>
              </a:rPr>
              <a:t>Functional Dependencies</a:t>
            </a:r>
            <a:endParaRPr lang="en-IN" sz="3600" dirty="0"/>
          </a:p>
        </p:txBody>
      </p:sp>
    </p:spTree>
    <p:extLst>
      <p:ext uri="{BB962C8B-B14F-4D97-AF65-F5344CB8AC3E}">
        <p14:creationId xmlns:p14="http://schemas.microsoft.com/office/powerpoint/2010/main" val="3230660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3FE2E16-E4AB-D5F5-9786-26F10B156FFD}"/>
              </a:ext>
            </a:extLst>
          </p:cNvPr>
          <p:cNvGraphicFramePr>
            <a:graphicFrameLocks noGrp="1"/>
          </p:cNvGraphicFramePr>
          <p:nvPr>
            <p:ph idx="1"/>
            <p:extLst>
              <p:ext uri="{D42A27DB-BD31-4B8C-83A1-F6EECF244321}">
                <p14:modId xmlns:p14="http://schemas.microsoft.com/office/powerpoint/2010/main" val="1431457773"/>
              </p:ext>
            </p:extLst>
          </p:nvPr>
        </p:nvGraphicFramePr>
        <p:xfrm>
          <a:off x="825190" y="903252"/>
          <a:ext cx="10497653" cy="4896640"/>
        </p:xfrm>
        <a:graphic>
          <a:graphicData uri="http://schemas.openxmlformats.org/drawingml/2006/table">
            <a:tbl>
              <a:tblPr firstRow="1" bandRow="1">
                <a:tableStyleId>{5C22544A-7EE6-4342-B048-85BDC9FD1C3A}</a:tableStyleId>
              </a:tblPr>
              <a:tblGrid>
                <a:gridCol w="2441831">
                  <a:extLst>
                    <a:ext uri="{9D8B030D-6E8A-4147-A177-3AD203B41FA5}">
                      <a16:colId xmlns:a16="http://schemas.microsoft.com/office/drawing/2014/main" val="507837028"/>
                    </a:ext>
                  </a:extLst>
                </a:gridCol>
                <a:gridCol w="8055822">
                  <a:extLst>
                    <a:ext uri="{9D8B030D-6E8A-4147-A177-3AD203B41FA5}">
                      <a16:colId xmlns:a16="http://schemas.microsoft.com/office/drawing/2014/main" val="1452322723"/>
                    </a:ext>
                  </a:extLst>
                </a:gridCol>
              </a:tblGrid>
              <a:tr h="933773">
                <a:tc>
                  <a:txBody>
                    <a:bodyPr/>
                    <a:lstStyle/>
                    <a:p>
                      <a:r>
                        <a:rPr lang="en-IN" sz="2800" dirty="0">
                          <a:solidFill>
                            <a:schemeClr val="tx1"/>
                          </a:solidFill>
                          <a:latin typeface="Cambria" panose="02040503050406030204" pitchFamily="18" charset="0"/>
                          <a:ea typeface="Cambria" panose="02040503050406030204" pitchFamily="18" charset="0"/>
                        </a:rPr>
                        <a:t>Entity sets</a:t>
                      </a:r>
                    </a:p>
                  </a:txBody>
                  <a:tcPr/>
                </a:tc>
                <a:tc>
                  <a:txBody>
                    <a:bodyPr/>
                    <a:lstStyle/>
                    <a:p>
                      <a:r>
                        <a:rPr lang="en-IN" sz="2800" dirty="0">
                          <a:solidFill>
                            <a:schemeClr val="tx1"/>
                          </a:solidFill>
                          <a:latin typeface="Cambria" panose="02040503050406030204" pitchFamily="18" charset="0"/>
                          <a:ea typeface="Cambria" panose="02040503050406030204" pitchFamily="18" charset="0"/>
                        </a:rPr>
                        <a:t>Dependencies</a:t>
                      </a:r>
                    </a:p>
                  </a:txBody>
                  <a:tcPr/>
                </a:tc>
                <a:extLst>
                  <a:ext uri="{0D108BD9-81ED-4DB2-BD59-A6C34878D82A}">
                    <a16:rowId xmlns:a16="http://schemas.microsoft.com/office/drawing/2014/main" val="3070839238"/>
                  </a:ext>
                </a:extLst>
              </a:tr>
              <a:tr h="1161548">
                <a:tc>
                  <a:txBody>
                    <a:bodyPr/>
                    <a:lstStyle/>
                    <a:p>
                      <a:r>
                        <a:rPr lang="en-IN" sz="2600">
                          <a:latin typeface="Cambria" panose="02040503050406030204" pitchFamily="18" charset="0"/>
                          <a:ea typeface="Cambria" panose="02040503050406030204" pitchFamily="18" charset="0"/>
                        </a:rPr>
                        <a:t>Manufacturer</a:t>
                      </a:r>
                      <a:endParaRPr lang="en-IN" sz="2600" dirty="0">
                        <a:latin typeface="Cambria" panose="02040503050406030204" pitchFamily="18" charset="0"/>
                        <a:ea typeface="Cambria" panose="02040503050406030204" pitchFamily="18" charset="0"/>
                      </a:endParaRPr>
                    </a:p>
                  </a:txBody>
                  <a:tcPr/>
                </a:tc>
                <a:tc>
                  <a:txBody>
                    <a:bodyPr/>
                    <a:lstStyle/>
                    <a:p>
                      <a:r>
                        <a:rPr lang="en-IN" sz="2600" dirty="0" err="1">
                          <a:latin typeface="Cambria" panose="02040503050406030204" pitchFamily="18" charset="0"/>
                          <a:ea typeface="Cambria" panose="02040503050406030204" pitchFamily="18" charset="0"/>
                        </a:rPr>
                        <a:t>company_name</a:t>
                      </a:r>
                      <a:r>
                        <a:rPr lang="en-IN" sz="2600" dirty="0">
                          <a:latin typeface="Cambria" panose="02040503050406030204" pitchFamily="18" charset="0"/>
                          <a:ea typeface="Cambria" panose="02040503050406030204" pitchFamily="18" charset="0"/>
                        </a:rPr>
                        <a:t>, </a:t>
                      </a:r>
                      <a:r>
                        <a:rPr lang="en-IN" sz="2600" dirty="0" err="1">
                          <a:latin typeface="Cambria" panose="02040503050406030204" pitchFamily="18" charset="0"/>
                          <a:ea typeface="Cambria" panose="02040503050406030204" pitchFamily="18" charset="0"/>
                        </a:rPr>
                        <a:t>parent_company</a:t>
                      </a:r>
                      <a:r>
                        <a:rPr lang="en-IN" sz="2600" dirty="0">
                          <a:latin typeface="Cambria" panose="02040503050406030204" pitchFamily="18" charset="0"/>
                          <a:ea typeface="Cambria" panose="02040503050406030204" pitchFamily="18" charset="0"/>
                        </a:rPr>
                        <a:t>-&gt; patents</a:t>
                      </a:r>
                    </a:p>
                    <a:p>
                      <a:r>
                        <a:rPr lang="en-IN" sz="2600" dirty="0" err="1">
                          <a:latin typeface="Cambria" panose="02040503050406030204" pitchFamily="18" charset="0"/>
                          <a:ea typeface="Cambria" panose="02040503050406030204" pitchFamily="18" charset="0"/>
                        </a:rPr>
                        <a:t>parent_company</a:t>
                      </a:r>
                      <a:r>
                        <a:rPr lang="en-IN" sz="2600" dirty="0">
                          <a:latin typeface="Cambria" panose="02040503050406030204" pitchFamily="18" charset="0"/>
                          <a:ea typeface="Cambria" panose="02040503050406030204" pitchFamily="18" charset="0"/>
                        </a:rPr>
                        <a:t> -&gt; patents</a:t>
                      </a:r>
                    </a:p>
                  </a:txBody>
                  <a:tcPr/>
                </a:tc>
                <a:extLst>
                  <a:ext uri="{0D108BD9-81ED-4DB2-BD59-A6C34878D82A}">
                    <a16:rowId xmlns:a16="http://schemas.microsoft.com/office/drawing/2014/main" val="3654826077"/>
                  </a:ext>
                </a:extLst>
              </a:tr>
              <a:tr h="933773">
                <a:tc>
                  <a:txBody>
                    <a:bodyPr/>
                    <a:lstStyle/>
                    <a:p>
                      <a:r>
                        <a:rPr lang="en-IN" sz="2600" b="0">
                          <a:latin typeface="Cambria" panose="02040503050406030204" pitchFamily="18" charset="0"/>
                          <a:ea typeface="Cambria" panose="02040503050406030204" pitchFamily="18" charset="0"/>
                        </a:rPr>
                        <a:t>Storage Unit</a:t>
                      </a:r>
                      <a:endParaRPr lang="en-IN" sz="2600" b="0" dirty="0">
                        <a:latin typeface="Cambria" panose="02040503050406030204" pitchFamily="18" charset="0"/>
                        <a:ea typeface="Cambria" panose="02040503050406030204" pitchFamily="18" charset="0"/>
                      </a:endParaRPr>
                    </a:p>
                  </a:txBody>
                  <a:tcPr/>
                </a:tc>
                <a:tc>
                  <a:txBody>
                    <a:bodyPr/>
                    <a:lstStyle/>
                    <a:p>
                      <a:r>
                        <a:rPr lang="en-IN" sz="2600" b="0">
                          <a:latin typeface="Cambria" panose="02040503050406030204" pitchFamily="18" charset="0"/>
                          <a:ea typeface="Cambria" panose="02040503050406030204" pitchFamily="18" charset="0"/>
                        </a:rPr>
                        <a:t>storage_id -&gt;capacity, city</a:t>
                      </a:r>
                      <a:endParaRPr lang="en-IN" sz="2600" b="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37206174"/>
                  </a:ext>
                </a:extLst>
              </a:tr>
              <a:tr h="933773">
                <a:tc>
                  <a:txBody>
                    <a:bodyPr/>
                    <a:lstStyle/>
                    <a:p>
                      <a:r>
                        <a:rPr lang="en-IN" sz="2600">
                          <a:latin typeface="Cambria" panose="02040503050406030204" pitchFamily="18" charset="0"/>
                          <a:ea typeface="Cambria" panose="02040503050406030204" pitchFamily="18" charset="0"/>
                        </a:rPr>
                        <a:t>Centre</a:t>
                      </a:r>
                      <a:endParaRPr lang="en-IN" sz="2600" dirty="0">
                        <a:latin typeface="Cambria" panose="02040503050406030204" pitchFamily="18" charset="0"/>
                        <a:ea typeface="Cambria" panose="02040503050406030204" pitchFamily="18" charset="0"/>
                      </a:endParaRPr>
                    </a:p>
                  </a:txBody>
                  <a:tcPr/>
                </a:tc>
                <a:tc>
                  <a:txBody>
                    <a:bodyPr/>
                    <a:lstStyle/>
                    <a:p>
                      <a:r>
                        <a:rPr lang="en-IN" sz="2600">
                          <a:latin typeface="Cambria" panose="02040503050406030204" pitchFamily="18" charset="0"/>
                          <a:ea typeface="Cambria" panose="02040503050406030204" pitchFamily="18" charset="0"/>
                        </a:rPr>
                        <a:t>center_id -&gt; center_name, pin, storage_id</a:t>
                      </a:r>
                      <a:endParaRPr lang="en-IN" sz="26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168499759"/>
                  </a:ext>
                </a:extLst>
              </a:tr>
              <a:tr h="933773">
                <a:tc>
                  <a:txBody>
                    <a:bodyPr/>
                    <a:lstStyle/>
                    <a:p>
                      <a:r>
                        <a:rPr lang="en-IN" sz="3200" dirty="0"/>
                        <a:t>Doctor</a:t>
                      </a:r>
                    </a:p>
                  </a:txBody>
                  <a:tcPr/>
                </a:tc>
                <a:tc>
                  <a:txBody>
                    <a:bodyPr/>
                    <a:lstStyle/>
                    <a:p>
                      <a:r>
                        <a:rPr lang="en-IN" sz="3200" dirty="0"/>
                        <a:t>-</a:t>
                      </a:r>
                    </a:p>
                  </a:txBody>
                  <a:tcPr/>
                </a:tc>
                <a:extLst>
                  <a:ext uri="{0D108BD9-81ED-4DB2-BD59-A6C34878D82A}">
                    <a16:rowId xmlns:a16="http://schemas.microsoft.com/office/drawing/2014/main" val="1969618798"/>
                  </a:ext>
                </a:extLst>
              </a:tr>
            </a:tbl>
          </a:graphicData>
        </a:graphic>
      </p:graphicFrame>
    </p:spTree>
    <p:extLst>
      <p:ext uri="{BB962C8B-B14F-4D97-AF65-F5344CB8AC3E}">
        <p14:creationId xmlns:p14="http://schemas.microsoft.com/office/powerpoint/2010/main" val="2351108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EDA06B7-BBE7-82B4-00F7-FE4449076042}"/>
              </a:ext>
            </a:extLst>
          </p:cNvPr>
          <p:cNvGraphicFramePr>
            <a:graphicFrameLocks noGrp="1"/>
          </p:cNvGraphicFramePr>
          <p:nvPr>
            <p:ph idx="1"/>
            <p:extLst>
              <p:ext uri="{D42A27DB-BD31-4B8C-83A1-F6EECF244321}">
                <p14:modId xmlns:p14="http://schemas.microsoft.com/office/powerpoint/2010/main" val="1457104523"/>
              </p:ext>
            </p:extLst>
          </p:nvPr>
        </p:nvGraphicFramePr>
        <p:xfrm>
          <a:off x="869157" y="1792002"/>
          <a:ext cx="10453686" cy="3273996"/>
        </p:xfrm>
        <a:graphic>
          <a:graphicData uri="http://schemas.openxmlformats.org/drawingml/2006/table">
            <a:tbl>
              <a:tblPr firstRow="1" bandRow="1">
                <a:tableStyleId>{5C22544A-7EE6-4342-B048-85BDC9FD1C3A}</a:tableStyleId>
              </a:tblPr>
              <a:tblGrid>
                <a:gridCol w="3490970">
                  <a:extLst>
                    <a:ext uri="{9D8B030D-6E8A-4147-A177-3AD203B41FA5}">
                      <a16:colId xmlns:a16="http://schemas.microsoft.com/office/drawing/2014/main" val="3644197504"/>
                    </a:ext>
                  </a:extLst>
                </a:gridCol>
                <a:gridCol w="6962716">
                  <a:extLst>
                    <a:ext uri="{9D8B030D-6E8A-4147-A177-3AD203B41FA5}">
                      <a16:colId xmlns:a16="http://schemas.microsoft.com/office/drawing/2014/main" val="2864858010"/>
                    </a:ext>
                  </a:extLst>
                </a:gridCol>
              </a:tblGrid>
              <a:tr h="818499">
                <a:tc>
                  <a:txBody>
                    <a:bodyPr/>
                    <a:lstStyle/>
                    <a:p>
                      <a:r>
                        <a:rPr lang="en-IN" sz="3200">
                          <a:solidFill>
                            <a:schemeClr val="tx1"/>
                          </a:solidFill>
                          <a:latin typeface="Cambria" panose="02040503050406030204" pitchFamily="18" charset="0"/>
                          <a:ea typeface="Cambria" panose="02040503050406030204" pitchFamily="18" charset="0"/>
                        </a:rPr>
                        <a:t>Relationship sets</a:t>
                      </a:r>
                      <a:endParaRPr lang="en-IN" sz="3200" dirty="0">
                        <a:solidFill>
                          <a:schemeClr val="tx1"/>
                        </a:solidFill>
                        <a:latin typeface="Cambria" panose="02040503050406030204" pitchFamily="18" charset="0"/>
                        <a:ea typeface="Cambria" panose="02040503050406030204" pitchFamily="18" charset="0"/>
                      </a:endParaRPr>
                    </a:p>
                  </a:txBody>
                  <a:tcPr/>
                </a:tc>
                <a:tc>
                  <a:txBody>
                    <a:bodyPr/>
                    <a:lstStyle/>
                    <a:p>
                      <a:r>
                        <a:rPr lang="en-IN" sz="3200" dirty="0">
                          <a:solidFill>
                            <a:schemeClr val="tx1"/>
                          </a:solidFill>
                          <a:latin typeface="Cambria" panose="02040503050406030204" pitchFamily="18" charset="0"/>
                          <a:ea typeface="Cambria" panose="02040503050406030204" pitchFamily="18" charset="0"/>
                        </a:rPr>
                        <a:t>Dependencies</a:t>
                      </a:r>
                    </a:p>
                  </a:txBody>
                  <a:tcPr/>
                </a:tc>
                <a:extLst>
                  <a:ext uri="{0D108BD9-81ED-4DB2-BD59-A6C34878D82A}">
                    <a16:rowId xmlns:a16="http://schemas.microsoft.com/office/drawing/2014/main" val="2848034149"/>
                  </a:ext>
                </a:extLst>
              </a:tr>
              <a:tr h="818499">
                <a:tc>
                  <a:txBody>
                    <a:bodyPr/>
                    <a:lstStyle/>
                    <a:p>
                      <a:r>
                        <a:rPr lang="en-IN" sz="3200" dirty="0"/>
                        <a:t>Vaccinates</a:t>
                      </a:r>
                    </a:p>
                  </a:txBody>
                  <a:tcPr/>
                </a:tc>
                <a:tc>
                  <a:txBody>
                    <a:bodyPr/>
                    <a:lstStyle/>
                    <a:p>
                      <a:r>
                        <a:rPr lang="en-IN" sz="3200" dirty="0"/>
                        <a:t>-</a:t>
                      </a:r>
                    </a:p>
                  </a:txBody>
                  <a:tcPr/>
                </a:tc>
                <a:extLst>
                  <a:ext uri="{0D108BD9-81ED-4DB2-BD59-A6C34878D82A}">
                    <a16:rowId xmlns:a16="http://schemas.microsoft.com/office/drawing/2014/main" val="3760710298"/>
                  </a:ext>
                </a:extLst>
              </a:tr>
              <a:tr h="818499">
                <a:tc>
                  <a:txBody>
                    <a:bodyPr/>
                    <a:lstStyle/>
                    <a:p>
                      <a:r>
                        <a:rPr lang="en-IN" sz="3200" dirty="0"/>
                        <a:t>Takes</a:t>
                      </a:r>
                    </a:p>
                  </a:txBody>
                  <a:tcPr/>
                </a:tc>
                <a:tc>
                  <a:txBody>
                    <a:bodyPr/>
                    <a:lstStyle/>
                    <a:p>
                      <a:r>
                        <a:rPr lang="en-IN" sz="3200" dirty="0"/>
                        <a:t>-</a:t>
                      </a:r>
                    </a:p>
                  </a:txBody>
                  <a:tcPr/>
                </a:tc>
                <a:extLst>
                  <a:ext uri="{0D108BD9-81ED-4DB2-BD59-A6C34878D82A}">
                    <a16:rowId xmlns:a16="http://schemas.microsoft.com/office/drawing/2014/main" val="2335619840"/>
                  </a:ext>
                </a:extLst>
              </a:tr>
              <a:tr h="818499">
                <a:tc>
                  <a:txBody>
                    <a:bodyPr/>
                    <a:lstStyle/>
                    <a:p>
                      <a:r>
                        <a:rPr lang="en-IN" sz="3200" dirty="0"/>
                        <a:t>Goes</a:t>
                      </a:r>
                    </a:p>
                  </a:txBody>
                  <a:tcPr/>
                </a:tc>
                <a:tc>
                  <a:txBody>
                    <a:bodyPr/>
                    <a:lstStyle/>
                    <a:p>
                      <a:r>
                        <a:rPr lang="en-IN" sz="3200" dirty="0"/>
                        <a:t>-</a:t>
                      </a:r>
                    </a:p>
                  </a:txBody>
                  <a:tcPr/>
                </a:tc>
                <a:extLst>
                  <a:ext uri="{0D108BD9-81ED-4DB2-BD59-A6C34878D82A}">
                    <a16:rowId xmlns:a16="http://schemas.microsoft.com/office/drawing/2014/main" val="82412724"/>
                  </a:ext>
                </a:extLst>
              </a:tr>
            </a:tbl>
          </a:graphicData>
        </a:graphic>
      </p:graphicFrame>
    </p:spTree>
    <p:extLst>
      <p:ext uri="{BB962C8B-B14F-4D97-AF65-F5344CB8AC3E}">
        <p14:creationId xmlns:p14="http://schemas.microsoft.com/office/powerpoint/2010/main" val="2683729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BFB257-6211-0ABF-B6E5-F16291AC7D5D}"/>
              </a:ext>
            </a:extLst>
          </p:cNvPr>
          <p:cNvSpPr>
            <a:spLocks noGrp="1"/>
          </p:cNvSpPr>
          <p:nvPr>
            <p:ph idx="1"/>
          </p:nvPr>
        </p:nvSpPr>
        <p:spPr>
          <a:xfrm>
            <a:off x="1877725" y="1888507"/>
            <a:ext cx="9397292" cy="653216"/>
          </a:xfrm>
        </p:spPr>
        <p:txBody>
          <a:bodyPr/>
          <a:lstStyle/>
          <a:p>
            <a:r>
              <a:rPr lang="en-IN" sz="3200" b="1" dirty="0" err="1"/>
              <a:t>aadhar_id</a:t>
            </a:r>
            <a:r>
              <a:rPr lang="en-IN" sz="3200" b="1" dirty="0"/>
              <a:t>       name, age, mobile, city</a:t>
            </a:r>
          </a:p>
          <a:p>
            <a:pPr marL="0" indent="0">
              <a:buNone/>
            </a:pPr>
            <a:endParaRPr lang="en-GB" sz="2000" dirty="0">
              <a:latin typeface="Montserrat SemiBold" pitchFamily="2" charset="0"/>
            </a:endParaRPr>
          </a:p>
        </p:txBody>
      </p:sp>
      <p:sp>
        <p:nvSpPr>
          <p:cNvPr id="3" name="Title 2">
            <a:extLst>
              <a:ext uri="{FF2B5EF4-FFF2-40B4-BE49-F238E27FC236}">
                <a16:creationId xmlns:a16="http://schemas.microsoft.com/office/drawing/2014/main" id="{AF714589-6BE3-59A3-5AB7-3D21D19967C8}"/>
              </a:ext>
            </a:extLst>
          </p:cNvPr>
          <p:cNvSpPr>
            <a:spLocks noGrp="1"/>
          </p:cNvSpPr>
          <p:nvPr>
            <p:ph type="title"/>
          </p:nvPr>
        </p:nvSpPr>
        <p:spPr>
          <a:xfrm>
            <a:off x="3998563" y="438483"/>
            <a:ext cx="6944914" cy="910492"/>
          </a:xfrm>
        </p:spPr>
        <p:txBody>
          <a:bodyPr>
            <a:normAutofit/>
          </a:bodyPr>
          <a:lstStyle/>
          <a:p>
            <a:r>
              <a:rPr lang="en-GB" sz="3600" dirty="0">
                <a:solidFill>
                  <a:srgbClr val="FF66CC"/>
                </a:solidFill>
                <a:latin typeface="Montserrat ExtraBold" pitchFamily="2" charset="0"/>
              </a:rPr>
              <a:t>Normalisation</a:t>
            </a:r>
            <a:endParaRPr lang="en-IN" sz="3600" dirty="0">
              <a:solidFill>
                <a:srgbClr val="FF66CC"/>
              </a:solidFill>
            </a:endParaRPr>
          </a:p>
        </p:txBody>
      </p:sp>
      <p:sp>
        <p:nvSpPr>
          <p:cNvPr id="4" name="TextBox 3">
            <a:extLst>
              <a:ext uri="{FF2B5EF4-FFF2-40B4-BE49-F238E27FC236}">
                <a16:creationId xmlns:a16="http://schemas.microsoft.com/office/drawing/2014/main" id="{8A069F4A-092D-D116-DF24-6F9C3B13AE3A}"/>
              </a:ext>
            </a:extLst>
          </p:cNvPr>
          <p:cNvSpPr txBox="1"/>
          <p:nvPr/>
        </p:nvSpPr>
        <p:spPr>
          <a:xfrm>
            <a:off x="764513" y="1020010"/>
            <a:ext cx="2623757" cy="830997"/>
          </a:xfrm>
          <a:prstGeom prst="rect">
            <a:avLst/>
          </a:prstGeom>
          <a:noFill/>
        </p:spPr>
        <p:txBody>
          <a:bodyPr wrap="square" rtlCol="0">
            <a:spAutoFit/>
          </a:bodyPr>
          <a:lstStyle/>
          <a:p>
            <a:r>
              <a:rPr lang="en-IN" sz="4800" dirty="0">
                <a:solidFill>
                  <a:srgbClr val="00B0F0"/>
                </a:solidFill>
              </a:rPr>
              <a:t>1.</a:t>
            </a:r>
            <a:r>
              <a:rPr lang="en-IN" sz="2800" b="1" dirty="0">
                <a:solidFill>
                  <a:srgbClr val="00B0F0"/>
                </a:solidFill>
                <a:latin typeface="Segoe UI Variable Small Semibol" pitchFamily="2" charset="0"/>
              </a:rPr>
              <a:t>PERSON</a:t>
            </a:r>
            <a:endParaRPr lang="en-IN" sz="2000" b="1" dirty="0">
              <a:solidFill>
                <a:srgbClr val="00B0F0"/>
              </a:solidFill>
              <a:latin typeface="Segoe UI Variable Small Semibol" pitchFamily="2" charset="0"/>
            </a:endParaRPr>
          </a:p>
        </p:txBody>
      </p:sp>
      <p:sp>
        <p:nvSpPr>
          <p:cNvPr id="5" name="TextBox 4">
            <a:extLst>
              <a:ext uri="{FF2B5EF4-FFF2-40B4-BE49-F238E27FC236}">
                <a16:creationId xmlns:a16="http://schemas.microsoft.com/office/drawing/2014/main" id="{2562E48B-AE27-0A0F-274E-D68063174FAE}"/>
              </a:ext>
            </a:extLst>
          </p:cNvPr>
          <p:cNvSpPr txBox="1"/>
          <p:nvPr/>
        </p:nvSpPr>
        <p:spPr>
          <a:xfrm flipH="1">
            <a:off x="962216" y="2900506"/>
            <a:ext cx="10646203" cy="2831544"/>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bg1"/>
                </a:solidFill>
                <a:latin typeface="Segoe UI Variable Small Semibol" pitchFamily="2" charset="0"/>
              </a:rPr>
              <a:t>1NF: Since mobile is a multivalued attribute , it is not in 1NF</a:t>
            </a:r>
          </a:p>
          <a:p>
            <a:r>
              <a:rPr lang="en-GB" sz="2000" dirty="0">
                <a:solidFill>
                  <a:schemeClr val="bg1"/>
                </a:solidFill>
                <a:latin typeface="Segoe UI Variable Small Semibol" pitchFamily="2" charset="0"/>
              </a:rPr>
              <a:t>	Hence, we decompose ‘person’ into </a:t>
            </a:r>
          </a:p>
          <a:p>
            <a:r>
              <a:rPr lang="en-GB" sz="2000" dirty="0">
                <a:solidFill>
                  <a:schemeClr val="bg1"/>
                </a:solidFill>
                <a:latin typeface="Segoe UI Variable Small Semibol" pitchFamily="2" charset="0"/>
              </a:rPr>
              <a:t>		</a:t>
            </a:r>
            <a:r>
              <a:rPr lang="en-GB" sz="2000" dirty="0" err="1">
                <a:solidFill>
                  <a:schemeClr val="bg1"/>
                </a:solidFill>
                <a:latin typeface="Segoe UI Variable Small Semibol" pitchFamily="2" charset="0"/>
              </a:rPr>
              <a:t>person_details</a:t>
            </a:r>
            <a:r>
              <a:rPr lang="en-GB" sz="2000" dirty="0">
                <a:solidFill>
                  <a:schemeClr val="bg1"/>
                </a:solidFill>
                <a:latin typeface="Segoe UI Variable Small Semibol" pitchFamily="2" charset="0"/>
              </a:rPr>
              <a:t> (</a:t>
            </a:r>
            <a:r>
              <a:rPr lang="en-GB" sz="2000" u="sng" dirty="0" err="1">
                <a:solidFill>
                  <a:schemeClr val="bg1"/>
                </a:solidFill>
                <a:latin typeface="Segoe UI Variable Small Semibol" pitchFamily="2" charset="0"/>
              </a:rPr>
              <a:t>aadhar_id</a:t>
            </a:r>
            <a:r>
              <a:rPr lang="en-GB" sz="2000" u="sng" dirty="0">
                <a:solidFill>
                  <a:schemeClr val="bg1"/>
                </a:solidFill>
                <a:latin typeface="Segoe UI Variable Small Semibol" pitchFamily="2" charset="0"/>
              </a:rPr>
              <a:t> </a:t>
            </a:r>
            <a:r>
              <a:rPr lang="en-GB" sz="2000" dirty="0">
                <a:solidFill>
                  <a:schemeClr val="bg1"/>
                </a:solidFill>
                <a:latin typeface="Segoe UI Variable Small Semibol" pitchFamily="2" charset="0"/>
              </a:rPr>
              <a:t>, name , city, age)</a:t>
            </a:r>
          </a:p>
          <a:p>
            <a:r>
              <a:rPr lang="en-GB" sz="2000" dirty="0">
                <a:solidFill>
                  <a:schemeClr val="bg1"/>
                </a:solidFill>
                <a:latin typeface="Segoe UI Variable Small Semibol" pitchFamily="2" charset="0"/>
              </a:rPr>
              <a:t>		</a:t>
            </a:r>
            <a:r>
              <a:rPr lang="en-GB" sz="2000" dirty="0" err="1">
                <a:solidFill>
                  <a:schemeClr val="bg1"/>
                </a:solidFill>
                <a:latin typeface="Segoe UI Variable Small Semibol" pitchFamily="2" charset="0"/>
              </a:rPr>
              <a:t>person_phno</a:t>
            </a:r>
            <a:r>
              <a:rPr lang="en-GB" sz="2000" dirty="0">
                <a:solidFill>
                  <a:schemeClr val="bg1"/>
                </a:solidFill>
                <a:latin typeface="Segoe UI Variable Small Semibol" pitchFamily="2" charset="0"/>
              </a:rPr>
              <a:t> (</a:t>
            </a:r>
            <a:r>
              <a:rPr lang="en-GB" sz="2000" u="sng" dirty="0" err="1">
                <a:solidFill>
                  <a:schemeClr val="bg1"/>
                </a:solidFill>
                <a:latin typeface="Segoe UI Variable Small Semibol" pitchFamily="2" charset="0"/>
              </a:rPr>
              <a:t>aadhar_id</a:t>
            </a:r>
            <a:r>
              <a:rPr lang="en-GB" sz="2000" dirty="0">
                <a:solidFill>
                  <a:schemeClr val="bg1"/>
                </a:solidFill>
                <a:latin typeface="Segoe UI Variable Small Semibol" pitchFamily="2" charset="0"/>
              </a:rPr>
              <a:t>, </a:t>
            </a:r>
            <a:r>
              <a:rPr lang="en-GB" sz="2000" u="sng" dirty="0">
                <a:solidFill>
                  <a:schemeClr val="bg1"/>
                </a:solidFill>
                <a:latin typeface="Segoe UI Variable Small Semibol" pitchFamily="2" charset="0"/>
              </a:rPr>
              <a:t>mobile</a:t>
            </a:r>
            <a:r>
              <a:rPr lang="en-GB" sz="2000" dirty="0">
                <a:solidFill>
                  <a:schemeClr val="bg1"/>
                </a:solidFill>
                <a:latin typeface="Segoe UI Variable Small Semibol" pitchFamily="2" charset="0"/>
              </a:rPr>
              <a:t>)</a:t>
            </a:r>
          </a:p>
          <a:p>
            <a:pPr marL="285750" indent="-285750">
              <a:buFont typeface="Arial" panose="020B0604020202020204" pitchFamily="34" charset="0"/>
              <a:buChar char="•"/>
            </a:pPr>
            <a:r>
              <a:rPr lang="en-GB" sz="2000" dirty="0">
                <a:solidFill>
                  <a:schemeClr val="bg1"/>
                </a:solidFill>
                <a:latin typeface="Segoe UI Variable Small Semibol" pitchFamily="2" charset="0"/>
              </a:rPr>
              <a:t>2NF:Since there is no partial dependency, It is in 2NF.</a:t>
            </a:r>
          </a:p>
          <a:p>
            <a:pPr marL="285750" indent="-285750">
              <a:buFont typeface="Arial" panose="020B0604020202020204" pitchFamily="34" charset="0"/>
              <a:buChar char="•"/>
            </a:pPr>
            <a:r>
              <a:rPr lang="en-GB" sz="2000" dirty="0">
                <a:solidFill>
                  <a:schemeClr val="bg1"/>
                </a:solidFill>
                <a:latin typeface="Segoe UI Variable Small Semibol" pitchFamily="2" charset="0"/>
              </a:rPr>
              <a:t>3NF:Since there is no transitive dependency , it is in 3NF</a:t>
            </a:r>
          </a:p>
          <a:p>
            <a:pPr marL="285750" indent="-285750">
              <a:buFont typeface="Arial" panose="020B0604020202020204" pitchFamily="34" charset="0"/>
              <a:buChar char="•"/>
            </a:pPr>
            <a:r>
              <a:rPr lang="en-GB" sz="2000" dirty="0">
                <a:solidFill>
                  <a:schemeClr val="bg1"/>
                </a:solidFill>
                <a:latin typeface="Segoe UI Variable Small Semibol" pitchFamily="2" charset="0"/>
              </a:rPr>
              <a:t>BCNF: Since there is no non-prime attribute defining a prime attribute , it is in BCNF</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dirty="0"/>
          </a:p>
        </p:txBody>
      </p:sp>
      <p:cxnSp>
        <p:nvCxnSpPr>
          <p:cNvPr id="6" name="Straight Arrow Connector 5">
            <a:extLst>
              <a:ext uri="{FF2B5EF4-FFF2-40B4-BE49-F238E27FC236}">
                <a16:creationId xmlns:a16="http://schemas.microsoft.com/office/drawing/2014/main" id="{15CCE717-57EC-CDFB-DAE1-2F4EF244AD1E}"/>
              </a:ext>
            </a:extLst>
          </p:cNvPr>
          <p:cNvCxnSpPr/>
          <p:nvPr/>
        </p:nvCxnSpPr>
        <p:spPr>
          <a:xfrm>
            <a:off x="4147961" y="2237096"/>
            <a:ext cx="371475" cy="0"/>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456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284312-6997-CE0B-4876-517175E194E8}"/>
              </a:ext>
            </a:extLst>
          </p:cNvPr>
          <p:cNvSpPr>
            <a:spLocks noGrp="1"/>
          </p:cNvSpPr>
          <p:nvPr>
            <p:ph idx="1"/>
          </p:nvPr>
        </p:nvSpPr>
        <p:spPr>
          <a:xfrm>
            <a:off x="1507364" y="1788723"/>
            <a:ext cx="10452848" cy="642337"/>
          </a:xfrm>
        </p:spPr>
        <p:txBody>
          <a:bodyPr/>
          <a:lstStyle/>
          <a:p>
            <a:r>
              <a:rPr lang="en-IN" sz="2800" dirty="0" err="1"/>
              <a:t>Vaccinator_id</a:t>
            </a:r>
            <a:r>
              <a:rPr lang="en-IN" sz="2800" dirty="0"/>
              <a:t>       </a:t>
            </a:r>
            <a:r>
              <a:rPr lang="en-IN" sz="2800" dirty="0" err="1"/>
              <a:t>vaccinator_name</a:t>
            </a:r>
            <a:r>
              <a:rPr lang="en-IN" sz="2800" dirty="0"/>
              <a:t>, </a:t>
            </a:r>
            <a:r>
              <a:rPr lang="en-IN" sz="2800" dirty="0" err="1"/>
              <a:t>vaccinator_no</a:t>
            </a:r>
            <a:r>
              <a:rPr lang="en-IN" sz="2800" dirty="0"/>
              <a:t>, </a:t>
            </a:r>
            <a:r>
              <a:rPr lang="en-IN" sz="2800" dirty="0" err="1"/>
              <a:t>v_city</a:t>
            </a:r>
            <a:r>
              <a:rPr lang="en-IN" sz="2800" dirty="0"/>
              <a:t>, salary</a:t>
            </a:r>
            <a:endParaRPr lang="en-IN" dirty="0"/>
          </a:p>
        </p:txBody>
      </p:sp>
      <p:sp>
        <p:nvSpPr>
          <p:cNvPr id="3" name="Title 2">
            <a:extLst>
              <a:ext uri="{FF2B5EF4-FFF2-40B4-BE49-F238E27FC236}">
                <a16:creationId xmlns:a16="http://schemas.microsoft.com/office/drawing/2014/main" id="{6E9BB0C7-2D61-32F5-9E8B-CA1F95D0A696}"/>
              </a:ext>
            </a:extLst>
          </p:cNvPr>
          <p:cNvSpPr>
            <a:spLocks noGrp="1"/>
          </p:cNvSpPr>
          <p:nvPr>
            <p:ph type="title"/>
          </p:nvPr>
        </p:nvSpPr>
        <p:spPr>
          <a:xfrm>
            <a:off x="932329" y="878231"/>
            <a:ext cx="10452849" cy="910492"/>
          </a:xfrm>
        </p:spPr>
        <p:txBody>
          <a:bodyPr>
            <a:normAutofit/>
          </a:bodyPr>
          <a:lstStyle/>
          <a:p>
            <a:r>
              <a:rPr lang="en-IN" dirty="0">
                <a:solidFill>
                  <a:srgbClr val="00B0F0"/>
                </a:solidFill>
              </a:rPr>
              <a:t>2.</a:t>
            </a:r>
            <a:r>
              <a:rPr lang="en-IN" sz="2800" b="1" dirty="0">
                <a:solidFill>
                  <a:srgbClr val="00B0F0"/>
                </a:solidFill>
                <a:latin typeface="Segoe UI Variable Small Semibol" pitchFamily="2" charset="0"/>
              </a:rPr>
              <a:t>VACCINATOR</a:t>
            </a:r>
            <a:endParaRPr lang="en-IN" dirty="0">
              <a:solidFill>
                <a:srgbClr val="00B0F0"/>
              </a:solidFill>
            </a:endParaRPr>
          </a:p>
        </p:txBody>
      </p:sp>
      <p:sp>
        <p:nvSpPr>
          <p:cNvPr id="4" name="TextBox 3">
            <a:extLst>
              <a:ext uri="{FF2B5EF4-FFF2-40B4-BE49-F238E27FC236}">
                <a16:creationId xmlns:a16="http://schemas.microsoft.com/office/drawing/2014/main" id="{F6CA91F2-7720-19B6-3E0A-F33AEAB38D75}"/>
              </a:ext>
            </a:extLst>
          </p:cNvPr>
          <p:cNvSpPr txBox="1"/>
          <p:nvPr/>
        </p:nvSpPr>
        <p:spPr>
          <a:xfrm flipH="1">
            <a:off x="1084880" y="2921431"/>
            <a:ext cx="9585701" cy="2862322"/>
          </a:xfrm>
          <a:prstGeom prst="rect">
            <a:avLst/>
          </a:prstGeom>
          <a:noFill/>
        </p:spPr>
        <p:txBody>
          <a:bodyPr wrap="square" rtlCol="0">
            <a:spAutoFit/>
          </a:bodyPr>
          <a:lstStyle/>
          <a:p>
            <a:pPr marL="285750" indent="-285750">
              <a:buFont typeface="Arial" panose="020B0604020202020204" pitchFamily="34" charset="0"/>
              <a:buChar char="•"/>
            </a:pPr>
            <a:r>
              <a:rPr lang="en-GB" sz="1800" dirty="0">
                <a:solidFill>
                  <a:schemeClr val="bg1"/>
                </a:solidFill>
                <a:latin typeface="Segoe UI Variable Small Semibol" pitchFamily="2" charset="0"/>
              </a:rPr>
              <a:t>1NF: Since ,</a:t>
            </a:r>
            <a:r>
              <a:rPr lang="en-GB" sz="1800" dirty="0" err="1">
                <a:solidFill>
                  <a:schemeClr val="bg1"/>
                </a:solidFill>
                <a:latin typeface="Segoe UI Variable Small Semibol" pitchFamily="2" charset="0"/>
              </a:rPr>
              <a:t>v</a:t>
            </a:r>
            <a:r>
              <a:rPr lang="en-GB" dirty="0" err="1">
                <a:solidFill>
                  <a:schemeClr val="bg1"/>
                </a:solidFill>
                <a:latin typeface="Segoe UI Variable Small Semibol" pitchFamily="2" charset="0"/>
              </a:rPr>
              <a:t>accinator_no</a:t>
            </a:r>
            <a:r>
              <a:rPr lang="en-GB" sz="1800" dirty="0">
                <a:solidFill>
                  <a:schemeClr val="bg1"/>
                </a:solidFill>
                <a:latin typeface="Segoe UI Variable Small Semibol" pitchFamily="2" charset="0"/>
              </a:rPr>
              <a:t> is multivalued attribute, it is in 1NF</a:t>
            </a:r>
          </a:p>
          <a:p>
            <a:r>
              <a:rPr lang="en-GB" dirty="0">
                <a:solidFill>
                  <a:schemeClr val="bg1"/>
                </a:solidFill>
                <a:latin typeface="Segoe UI Variable Small Semibol" pitchFamily="2" charset="0"/>
              </a:rPr>
              <a:t>	Hence, we decompose ‘person’ into </a:t>
            </a:r>
          </a:p>
          <a:p>
            <a:r>
              <a:rPr lang="en-GB" sz="1800" dirty="0">
                <a:solidFill>
                  <a:schemeClr val="bg1"/>
                </a:solidFill>
                <a:latin typeface="Segoe UI Variable Small Semibol" pitchFamily="2" charset="0"/>
              </a:rPr>
              <a:t>		</a:t>
            </a:r>
            <a:r>
              <a:rPr lang="en-GB" sz="1800" dirty="0" err="1">
                <a:solidFill>
                  <a:schemeClr val="bg1"/>
                </a:solidFill>
                <a:latin typeface="Segoe UI Variable Small Semibol" pitchFamily="2" charset="0"/>
              </a:rPr>
              <a:t>vaccinator_details</a:t>
            </a:r>
            <a:r>
              <a:rPr lang="en-GB" sz="1800" dirty="0">
                <a:solidFill>
                  <a:schemeClr val="bg1"/>
                </a:solidFill>
                <a:latin typeface="Segoe UI Variable Small Semibol" pitchFamily="2" charset="0"/>
              </a:rPr>
              <a:t> (</a:t>
            </a:r>
            <a:r>
              <a:rPr lang="en-GB" sz="1800" u="sng" dirty="0" err="1">
                <a:solidFill>
                  <a:schemeClr val="bg1"/>
                </a:solidFill>
                <a:latin typeface="Segoe UI Variable Small Semibol" pitchFamily="2" charset="0"/>
              </a:rPr>
              <a:t>vaccinator_id</a:t>
            </a:r>
            <a:r>
              <a:rPr lang="en-GB" sz="1800" dirty="0">
                <a:solidFill>
                  <a:schemeClr val="bg1"/>
                </a:solidFill>
                <a:latin typeface="Segoe UI Variable Small Semibol" pitchFamily="2" charset="0"/>
              </a:rPr>
              <a:t>, </a:t>
            </a:r>
            <a:r>
              <a:rPr lang="en-GB" sz="1800" dirty="0" err="1">
                <a:solidFill>
                  <a:schemeClr val="bg1"/>
                </a:solidFill>
                <a:latin typeface="Segoe UI Variable Small Semibol" pitchFamily="2" charset="0"/>
              </a:rPr>
              <a:t>vaccinator_name</a:t>
            </a:r>
            <a:r>
              <a:rPr lang="en-GB" sz="1800" dirty="0">
                <a:solidFill>
                  <a:schemeClr val="bg1"/>
                </a:solidFill>
                <a:latin typeface="Segoe UI Variable Small Semibol" pitchFamily="2" charset="0"/>
              </a:rPr>
              <a:t> , </a:t>
            </a:r>
            <a:r>
              <a:rPr lang="en-GB" dirty="0">
                <a:solidFill>
                  <a:schemeClr val="bg1"/>
                </a:solidFill>
                <a:latin typeface="Segoe UI Variable Small Semibol" pitchFamily="2" charset="0"/>
              </a:rPr>
              <a:t>city, salary)</a:t>
            </a:r>
          </a:p>
          <a:p>
            <a:r>
              <a:rPr lang="en-GB" sz="1800" dirty="0">
                <a:solidFill>
                  <a:schemeClr val="bg1"/>
                </a:solidFill>
                <a:latin typeface="Segoe UI Variable Small Semibol" pitchFamily="2" charset="0"/>
              </a:rPr>
              <a:t>		</a:t>
            </a:r>
            <a:r>
              <a:rPr lang="en-GB" dirty="0" err="1">
                <a:solidFill>
                  <a:schemeClr val="bg1"/>
                </a:solidFill>
                <a:latin typeface="Segoe UI Variable Small Semibol" pitchFamily="2" charset="0"/>
              </a:rPr>
              <a:t>vaccinator_PHNO</a:t>
            </a:r>
            <a:r>
              <a:rPr lang="en-GB" sz="1800" dirty="0">
                <a:solidFill>
                  <a:schemeClr val="bg1"/>
                </a:solidFill>
                <a:latin typeface="Segoe UI Variable Small Semibol" pitchFamily="2" charset="0"/>
              </a:rPr>
              <a:t> </a:t>
            </a:r>
            <a:r>
              <a:rPr lang="en-GB" dirty="0">
                <a:solidFill>
                  <a:schemeClr val="bg1"/>
                </a:solidFill>
                <a:latin typeface="Segoe UI Variable Small Semibol" pitchFamily="2" charset="0"/>
              </a:rPr>
              <a:t>(</a:t>
            </a:r>
            <a:r>
              <a:rPr lang="en-GB" sz="1800" u="sng" dirty="0" err="1">
                <a:solidFill>
                  <a:schemeClr val="bg1"/>
                </a:solidFill>
                <a:latin typeface="Segoe UI Variable Small Semibol" pitchFamily="2" charset="0"/>
              </a:rPr>
              <a:t>vaccinator_id</a:t>
            </a:r>
            <a:r>
              <a:rPr lang="en-GB" dirty="0">
                <a:solidFill>
                  <a:schemeClr val="bg1"/>
                </a:solidFill>
                <a:latin typeface="Segoe UI Variable Small Semibol" pitchFamily="2" charset="0"/>
              </a:rPr>
              <a:t>, </a:t>
            </a:r>
            <a:r>
              <a:rPr lang="en-GB" u="sng" dirty="0" err="1">
                <a:solidFill>
                  <a:schemeClr val="bg1"/>
                </a:solidFill>
                <a:latin typeface="Segoe UI Variable Small Semibol" pitchFamily="2" charset="0"/>
              </a:rPr>
              <a:t>vaccinator_no</a:t>
            </a:r>
            <a:r>
              <a:rPr lang="en-GB" dirty="0">
                <a:solidFill>
                  <a:schemeClr val="bg1"/>
                </a:solidFill>
                <a:latin typeface="Segoe UI Variable Small Semibol" pitchFamily="2" charset="0"/>
              </a:rPr>
              <a:t>)</a:t>
            </a:r>
          </a:p>
          <a:p>
            <a:endParaRPr lang="en-GB" sz="1800" dirty="0">
              <a:solidFill>
                <a:schemeClr val="bg1"/>
              </a:solidFill>
              <a:latin typeface="Segoe UI Variable Small Semibol" pitchFamily="2" charset="0"/>
            </a:endParaRPr>
          </a:p>
          <a:p>
            <a:pPr marL="285750" indent="-285750">
              <a:buFont typeface="Arial" panose="020B0604020202020204" pitchFamily="34" charset="0"/>
              <a:buChar char="•"/>
            </a:pPr>
            <a:r>
              <a:rPr lang="en-GB" sz="1800" dirty="0">
                <a:solidFill>
                  <a:schemeClr val="bg1"/>
                </a:solidFill>
                <a:latin typeface="Segoe UI Variable Small Semibol" pitchFamily="2" charset="0"/>
              </a:rPr>
              <a:t>2NF:Since there is no partial dependency, It is in 2NF.</a:t>
            </a:r>
          </a:p>
          <a:p>
            <a:pPr marL="285750" indent="-285750">
              <a:buFont typeface="Arial" panose="020B0604020202020204" pitchFamily="34" charset="0"/>
              <a:buChar char="•"/>
            </a:pPr>
            <a:r>
              <a:rPr lang="en-GB" sz="1800" dirty="0">
                <a:solidFill>
                  <a:schemeClr val="bg1"/>
                </a:solidFill>
                <a:latin typeface="Segoe UI Variable Small Semibol" pitchFamily="2" charset="0"/>
              </a:rPr>
              <a:t>3NF:Since there is no transitive dependency </a:t>
            </a:r>
            <a:r>
              <a:rPr lang="en-GB" dirty="0">
                <a:solidFill>
                  <a:schemeClr val="bg1"/>
                </a:solidFill>
                <a:latin typeface="Segoe UI Variable Small Semibol" pitchFamily="2" charset="0"/>
              </a:rPr>
              <a:t>, it is in 3NF</a:t>
            </a:r>
          </a:p>
          <a:p>
            <a:pPr marL="285750" indent="-285750">
              <a:buFont typeface="Arial" panose="020B0604020202020204" pitchFamily="34" charset="0"/>
              <a:buChar char="•"/>
            </a:pPr>
            <a:r>
              <a:rPr lang="en-GB" sz="1800" dirty="0">
                <a:solidFill>
                  <a:schemeClr val="bg1"/>
                </a:solidFill>
                <a:latin typeface="Segoe UI Variable Small Semibol" pitchFamily="2" charset="0"/>
              </a:rPr>
              <a:t>BCNF: Since there is no non-prime attribute defining a pri</a:t>
            </a:r>
            <a:r>
              <a:rPr lang="en-GB" dirty="0">
                <a:solidFill>
                  <a:schemeClr val="bg1"/>
                </a:solidFill>
                <a:latin typeface="Segoe UI Variable Small Semibol" pitchFamily="2" charset="0"/>
              </a:rPr>
              <a:t>me attribute , it is in BCNF</a:t>
            </a:r>
            <a:endParaRPr lang="en-GB" sz="1800" dirty="0">
              <a:solidFill>
                <a:schemeClr val="bg1"/>
              </a:solidFill>
              <a:latin typeface="Segoe UI Variable Small Semibol" pitchFamily="2" charset="0"/>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cxnSp>
        <p:nvCxnSpPr>
          <p:cNvPr id="5" name="Straight Arrow Connector 4">
            <a:extLst>
              <a:ext uri="{FF2B5EF4-FFF2-40B4-BE49-F238E27FC236}">
                <a16:creationId xmlns:a16="http://schemas.microsoft.com/office/drawing/2014/main" id="{B6A66D06-231A-0761-C53A-08F735C7E3FB}"/>
              </a:ext>
            </a:extLst>
          </p:cNvPr>
          <p:cNvCxnSpPr/>
          <p:nvPr/>
        </p:nvCxnSpPr>
        <p:spPr>
          <a:xfrm>
            <a:off x="3902653" y="2109891"/>
            <a:ext cx="371475" cy="0"/>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989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F42EA7-3E72-B995-46B9-A34E82AA1D7A}"/>
              </a:ext>
            </a:extLst>
          </p:cNvPr>
          <p:cNvSpPr>
            <a:spLocks noGrp="1"/>
          </p:cNvSpPr>
          <p:nvPr>
            <p:ph idx="1"/>
          </p:nvPr>
        </p:nvSpPr>
        <p:spPr>
          <a:xfrm>
            <a:off x="869576" y="1336515"/>
            <a:ext cx="10452848" cy="857045"/>
          </a:xfrm>
        </p:spPr>
        <p:txBody>
          <a:bodyPr>
            <a:normAutofit fontScale="25000" lnSpcReduction="20000"/>
          </a:bodyPr>
          <a:lstStyle/>
          <a:p>
            <a:r>
              <a:rPr lang="en-IN" sz="8000" dirty="0" err="1">
                <a:latin typeface="Montserrat" panose="00000500000000000000" pitchFamily="2" charset="0"/>
              </a:rPr>
              <a:t>Vaccine_name</a:t>
            </a:r>
            <a:r>
              <a:rPr lang="en-IN" sz="8000" dirty="0">
                <a:latin typeface="Montserrat" panose="00000500000000000000" pitchFamily="2" charset="0"/>
              </a:rPr>
              <a:t>         disease, cost, </a:t>
            </a:r>
            <a:r>
              <a:rPr lang="en-IN" sz="8000" dirty="0" err="1">
                <a:latin typeface="Montserrat" panose="00000500000000000000" pitchFamily="2" charset="0"/>
              </a:rPr>
              <a:t>vaccine_type</a:t>
            </a:r>
            <a:r>
              <a:rPr lang="en-IN" sz="8000" dirty="0">
                <a:latin typeface="Montserrat" panose="00000500000000000000" pitchFamily="2" charset="0"/>
              </a:rPr>
              <a:t>, </a:t>
            </a:r>
            <a:r>
              <a:rPr lang="en-IN" sz="8000" dirty="0" err="1">
                <a:latin typeface="Montserrat" panose="00000500000000000000" pitchFamily="2" charset="0"/>
              </a:rPr>
              <a:t>administration_type</a:t>
            </a:r>
            <a:r>
              <a:rPr lang="en-IN" sz="8000" dirty="0">
                <a:latin typeface="Montserrat" panose="00000500000000000000" pitchFamily="2" charset="0"/>
              </a:rPr>
              <a:t>, doses, quantity, </a:t>
            </a:r>
            <a:r>
              <a:rPr lang="en-IN" sz="8000" dirty="0" err="1">
                <a:latin typeface="Montserrat" panose="00000500000000000000" pitchFamily="2" charset="0"/>
              </a:rPr>
              <a:t>company_name</a:t>
            </a:r>
            <a:r>
              <a:rPr lang="en-IN" sz="8000" dirty="0">
                <a:latin typeface="Montserrat" panose="00000500000000000000" pitchFamily="2" charset="0"/>
              </a:rPr>
              <a:t>, </a:t>
            </a:r>
            <a:r>
              <a:rPr lang="en-IN" sz="8000" dirty="0" err="1">
                <a:latin typeface="Montserrat" panose="00000500000000000000" pitchFamily="2" charset="0"/>
              </a:rPr>
              <a:t>parent_company</a:t>
            </a:r>
            <a:endParaRPr lang="en-IN" sz="8000" dirty="0">
              <a:latin typeface="Montserrat" panose="00000500000000000000" pitchFamily="2" charset="0"/>
            </a:endParaRPr>
          </a:p>
          <a:p>
            <a:r>
              <a:rPr lang="en-IN" sz="8000" dirty="0">
                <a:latin typeface="Montserrat" panose="00000500000000000000" pitchFamily="2" charset="0"/>
              </a:rPr>
              <a:t>Disease         </a:t>
            </a:r>
            <a:r>
              <a:rPr lang="en-IN" sz="8000" dirty="0" err="1">
                <a:latin typeface="Montserrat" panose="00000500000000000000" pitchFamily="2" charset="0"/>
              </a:rPr>
              <a:t>vaccine_type</a:t>
            </a:r>
            <a:endParaRPr lang="en-IN" sz="8000" dirty="0">
              <a:latin typeface="Montserrat" panose="00000500000000000000" pitchFamily="2" charset="0"/>
            </a:endParaRPr>
          </a:p>
          <a:p>
            <a:endParaRPr lang="en-IN" sz="8000" dirty="0"/>
          </a:p>
          <a:p>
            <a:endParaRPr lang="en-IN" dirty="0"/>
          </a:p>
          <a:p>
            <a:endParaRPr lang="en-IN" dirty="0"/>
          </a:p>
          <a:p>
            <a:endParaRPr lang="en-IN" dirty="0"/>
          </a:p>
          <a:p>
            <a:endParaRPr lang="en-IN" dirty="0"/>
          </a:p>
        </p:txBody>
      </p:sp>
      <p:sp>
        <p:nvSpPr>
          <p:cNvPr id="4" name="TextBox 3">
            <a:extLst>
              <a:ext uri="{FF2B5EF4-FFF2-40B4-BE49-F238E27FC236}">
                <a16:creationId xmlns:a16="http://schemas.microsoft.com/office/drawing/2014/main" id="{D3CF70ED-CB34-6DE6-5F73-DD0979952891}"/>
              </a:ext>
            </a:extLst>
          </p:cNvPr>
          <p:cNvSpPr txBox="1"/>
          <p:nvPr/>
        </p:nvSpPr>
        <p:spPr>
          <a:xfrm>
            <a:off x="786816" y="567074"/>
            <a:ext cx="2623757" cy="769441"/>
          </a:xfrm>
          <a:prstGeom prst="rect">
            <a:avLst/>
          </a:prstGeom>
          <a:noFill/>
        </p:spPr>
        <p:txBody>
          <a:bodyPr wrap="square" rtlCol="0">
            <a:spAutoFit/>
          </a:bodyPr>
          <a:lstStyle/>
          <a:p>
            <a:r>
              <a:rPr lang="en-IN" sz="4400" dirty="0">
                <a:solidFill>
                  <a:srgbClr val="00B0F0"/>
                </a:solidFill>
              </a:rPr>
              <a:t>3.</a:t>
            </a:r>
            <a:r>
              <a:rPr lang="en-IN" sz="2400" b="1" dirty="0">
                <a:solidFill>
                  <a:srgbClr val="00B0F0"/>
                </a:solidFill>
                <a:latin typeface="Segoe UI Variable Small Semibol" pitchFamily="2" charset="0"/>
              </a:rPr>
              <a:t>VACCINE</a:t>
            </a:r>
            <a:endParaRPr lang="en-IN" b="1" dirty="0">
              <a:solidFill>
                <a:srgbClr val="00B0F0"/>
              </a:solidFill>
              <a:latin typeface="Segoe UI Variable Small Semibol" pitchFamily="2" charset="0"/>
            </a:endParaRPr>
          </a:p>
        </p:txBody>
      </p:sp>
      <p:sp>
        <p:nvSpPr>
          <p:cNvPr id="7" name="TextBox 6">
            <a:extLst>
              <a:ext uri="{FF2B5EF4-FFF2-40B4-BE49-F238E27FC236}">
                <a16:creationId xmlns:a16="http://schemas.microsoft.com/office/drawing/2014/main" id="{2F0214CD-095F-7B94-8C61-057FFBA82C03}"/>
              </a:ext>
            </a:extLst>
          </p:cNvPr>
          <p:cNvSpPr txBox="1"/>
          <p:nvPr/>
        </p:nvSpPr>
        <p:spPr>
          <a:xfrm flipH="1">
            <a:off x="1048214" y="2644338"/>
            <a:ext cx="10125308" cy="3416320"/>
          </a:xfrm>
          <a:prstGeom prst="rect">
            <a:avLst/>
          </a:prstGeom>
          <a:noFill/>
        </p:spPr>
        <p:txBody>
          <a:bodyPr wrap="square" rtlCol="0">
            <a:spAutoFit/>
          </a:bodyPr>
          <a:lstStyle/>
          <a:p>
            <a:pPr marL="285750" indent="-285750">
              <a:buFont typeface="Arial" panose="020B0604020202020204" pitchFamily="34" charset="0"/>
              <a:buChar char="•"/>
            </a:pPr>
            <a:r>
              <a:rPr lang="en-GB" sz="1800" dirty="0">
                <a:solidFill>
                  <a:schemeClr val="bg1"/>
                </a:solidFill>
                <a:latin typeface="Segoe UI Variable Small Semibol" pitchFamily="2" charset="0"/>
              </a:rPr>
              <a:t>1NF: Since all attributes are atomic, it is in 1NF.</a:t>
            </a:r>
            <a:endParaRPr lang="en-GB" dirty="0">
              <a:solidFill>
                <a:schemeClr val="bg1"/>
              </a:solidFill>
              <a:latin typeface="Segoe UI Variable Small Semibol" pitchFamily="2" charset="0"/>
            </a:endParaRPr>
          </a:p>
          <a:p>
            <a:pPr marL="285750" indent="-285750">
              <a:buFont typeface="Arial" panose="020B0604020202020204" pitchFamily="34" charset="0"/>
              <a:buChar char="•"/>
            </a:pPr>
            <a:r>
              <a:rPr lang="en-GB" sz="1800" dirty="0">
                <a:solidFill>
                  <a:schemeClr val="bg1"/>
                </a:solidFill>
                <a:latin typeface="Segoe UI Variable Small Semibol" pitchFamily="2" charset="0"/>
              </a:rPr>
              <a:t>2NF:Since there is no partial dependency, It is in 2NF.</a:t>
            </a:r>
          </a:p>
          <a:p>
            <a:pPr marL="285750" indent="-285750">
              <a:buFont typeface="Arial" panose="020B0604020202020204" pitchFamily="34" charset="0"/>
              <a:buChar char="•"/>
            </a:pPr>
            <a:r>
              <a:rPr lang="en-GB" sz="1800" dirty="0">
                <a:solidFill>
                  <a:schemeClr val="bg1"/>
                </a:solidFill>
                <a:latin typeface="Segoe UI Variable Small Semibol" pitchFamily="2" charset="0"/>
              </a:rPr>
              <a:t>3NF:Since there is </a:t>
            </a:r>
            <a:r>
              <a:rPr lang="en-GB" dirty="0">
                <a:solidFill>
                  <a:schemeClr val="bg1"/>
                </a:solidFill>
                <a:latin typeface="Segoe UI Variable Small Semibol" pitchFamily="2" charset="0"/>
              </a:rPr>
              <a:t>a</a:t>
            </a:r>
            <a:r>
              <a:rPr lang="en-GB" sz="1800" dirty="0">
                <a:solidFill>
                  <a:schemeClr val="bg1"/>
                </a:solidFill>
                <a:latin typeface="Segoe UI Variable Small Semibol" pitchFamily="2" charset="0"/>
              </a:rPr>
              <a:t> transitive dependency </a:t>
            </a:r>
            <a:r>
              <a:rPr lang="en-GB" dirty="0">
                <a:solidFill>
                  <a:schemeClr val="bg1"/>
                </a:solidFill>
                <a:latin typeface="Segoe UI Variable Small Semibol" pitchFamily="2" charset="0"/>
              </a:rPr>
              <a:t>, it is not in 3NF. So we decompose it to</a:t>
            </a:r>
          </a:p>
          <a:p>
            <a:endParaRPr lang="en-GB" dirty="0">
              <a:solidFill>
                <a:schemeClr val="bg1"/>
              </a:solidFill>
              <a:latin typeface="Segoe UI Variable Small Semibol" pitchFamily="2" charset="0"/>
            </a:endParaRPr>
          </a:p>
          <a:p>
            <a:pPr marL="1657350" lvl="3" indent="-285750">
              <a:buFont typeface="Wingdings" panose="05000000000000000000" pitchFamily="2" charset="2"/>
              <a:buChar char="Ø"/>
            </a:pPr>
            <a:r>
              <a:rPr lang="en-GB" dirty="0">
                <a:solidFill>
                  <a:schemeClr val="bg1"/>
                </a:solidFill>
                <a:latin typeface="Segoe UI Variable Small Semibol" pitchFamily="2" charset="0"/>
              </a:rPr>
              <a:t> </a:t>
            </a:r>
            <a:r>
              <a:rPr lang="en-GB" dirty="0" err="1">
                <a:solidFill>
                  <a:schemeClr val="bg1"/>
                </a:solidFill>
                <a:latin typeface="Segoe UI Variable Small Semibol" pitchFamily="2" charset="0"/>
              </a:rPr>
              <a:t>vaccine_details</a:t>
            </a:r>
            <a:r>
              <a:rPr lang="en-GB" dirty="0">
                <a:solidFill>
                  <a:schemeClr val="bg1"/>
                </a:solidFill>
                <a:latin typeface="Segoe UI Variable Small Semibol" pitchFamily="2" charset="0"/>
              </a:rPr>
              <a:t> (</a:t>
            </a:r>
            <a:r>
              <a:rPr lang="en-GB" u="sng" dirty="0">
                <a:solidFill>
                  <a:schemeClr val="bg1"/>
                </a:solidFill>
                <a:latin typeface="Segoe UI Variable Small Semibol" pitchFamily="2" charset="0"/>
              </a:rPr>
              <a:t>vaccine_name</a:t>
            </a:r>
            <a:r>
              <a:rPr lang="en-GB" dirty="0">
                <a:solidFill>
                  <a:schemeClr val="bg1"/>
                </a:solidFill>
                <a:latin typeface="Segoe UI Variable Small Semibol" pitchFamily="2" charset="0"/>
              </a:rPr>
              <a:t>,  disease,  cost, administration_type,  				doses, quantity, </a:t>
            </a:r>
            <a:r>
              <a:rPr lang="en-IN" dirty="0" err="1">
                <a:solidFill>
                  <a:schemeClr val="bg1"/>
                </a:solidFill>
                <a:latin typeface="Segoe UI Variable Small Semibol" pitchFamily="2" charset="0"/>
              </a:rPr>
              <a:t>company_name</a:t>
            </a:r>
            <a:r>
              <a:rPr lang="en-IN" dirty="0">
                <a:solidFill>
                  <a:schemeClr val="bg1"/>
                </a:solidFill>
                <a:latin typeface="Segoe UI Variable Small Semibol" pitchFamily="2" charset="0"/>
              </a:rPr>
              <a:t>, </a:t>
            </a:r>
            <a:r>
              <a:rPr lang="en-IN" dirty="0" err="1">
                <a:solidFill>
                  <a:schemeClr val="bg1"/>
                </a:solidFill>
                <a:latin typeface="Segoe UI Variable Small Semibol" pitchFamily="2" charset="0"/>
              </a:rPr>
              <a:t>parent_company</a:t>
            </a:r>
            <a:r>
              <a:rPr lang="en-IN" dirty="0">
                <a:solidFill>
                  <a:schemeClr val="bg1"/>
                </a:solidFill>
                <a:latin typeface="Segoe UI Variable Small Semibol" pitchFamily="2" charset="0"/>
              </a:rPr>
              <a:t>)</a:t>
            </a:r>
          </a:p>
          <a:p>
            <a:pPr lvl="3"/>
            <a:endParaRPr lang="en-IN" dirty="0">
              <a:solidFill>
                <a:schemeClr val="bg1"/>
              </a:solidFill>
              <a:latin typeface="Segoe UI Variable Small Semibol" pitchFamily="2" charset="0"/>
            </a:endParaRPr>
          </a:p>
          <a:p>
            <a:pPr marL="1657350" lvl="3" indent="-285750">
              <a:buFont typeface="Wingdings" panose="05000000000000000000" pitchFamily="2" charset="2"/>
              <a:buChar char="Ø"/>
            </a:pPr>
            <a:r>
              <a:rPr lang="en-IN" dirty="0" err="1">
                <a:solidFill>
                  <a:schemeClr val="bg1"/>
                </a:solidFill>
                <a:latin typeface="Segoe UI Variable Small Semibol" pitchFamily="2" charset="0"/>
              </a:rPr>
              <a:t>disease_details</a:t>
            </a:r>
            <a:r>
              <a:rPr lang="en-IN" dirty="0">
                <a:solidFill>
                  <a:schemeClr val="bg1"/>
                </a:solidFill>
                <a:latin typeface="Segoe UI Variable Small Semibol" pitchFamily="2" charset="0"/>
              </a:rPr>
              <a:t> (</a:t>
            </a:r>
            <a:r>
              <a:rPr lang="en-IN" u="sng" dirty="0">
                <a:solidFill>
                  <a:schemeClr val="bg1"/>
                </a:solidFill>
                <a:latin typeface="Segoe UI Variable Small Semibol" pitchFamily="2" charset="0"/>
              </a:rPr>
              <a:t>disease</a:t>
            </a:r>
            <a:r>
              <a:rPr lang="en-IN" dirty="0">
                <a:solidFill>
                  <a:schemeClr val="bg1"/>
                </a:solidFill>
                <a:latin typeface="Segoe UI Variable Small Semibol" pitchFamily="2" charset="0"/>
              </a:rPr>
              <a:t>, </a:t>
            </a:r>
            <a:r>
              <a:rPr lang="en-IN" dirty="0" err="1">
                <a:solidFill>
                  <a:schemeClr val="bg1"/>
                </a:solidFill>
                <a:latin typeface="Segoe UI Variable Small Semibol" pitchFamily="2" charset="0"/>
              </a:rPr>
              <a:t>vaccine_type</a:t>
            </a:r>
            <a:r>
              <a:rPr lang="en-IN" dirty="0">
                <a:solidFill>
                  <a:schemeClr val="bg1"/>
                </a:solidFill>
                <a:latin typeface="Segoe UI Variable Small Semibol" pitchFamily="2" charset="0"/>
              </a:rPr>
              <a:t>)</a:t>
            </a:r>
          </a:p>
          <a:p>
            <a:endParaRPr lang="en-GB" dirty="0">
              <a:solidFill>
                <a:schemeClr val="bg1"/>
              </a:solidFill>
              <a:latin typeface="Segoe UI Variable Small Semibol" pitchFamily="2" charset="0"/>
            </a:endParaRPr>
          </a:p>
          <a:p>
            <a:pPr marL="285750" indent="-285750">
              <a:buFont typeface="Arial" panose="020B0604020202020204" pitchFamily="34" charset="0"/>
              <a:buChar char="•"/>
            </a:pPr>
            <a:r>
              <a:rPr lang="en-GB" sz="1800" dirty="0">
                <a:solidFill>
                  <a:schemeClr val="bg1"/>
                </a:solidFill>
                <a:latin typeface="Segoe UI Variable Small Semibol" pitchFamily="2" charset="0"/>
              </a:rPr>
              <a:t>BCNF: Since there is no non-prime attribute defining a pri</a:t>
            </a:r>
            <a:r>
              <a:rPr lang="en-GB" dirty="0">
                <a:solidFill>
                  <a:schemeClr val="bg1"/>
                </a:solidFill>
                <a:latin typeface="Segoe UI Variable Small Semibol" pitchFamily="2" charset="0"/>
              </a:rPr>
              <a:t>me attribute , it is in BCNF</a:t>
            </a:r>
            <a:endParaRPr lang="en-GB" sz="1800" dirty="0">
              <a:solidFill>
                <a:schemeClr val="bg1"/>
              </a:solidFill>
              <a:latin typeface="Segoe UI Variable Small Semibol" pitchFamily="2" charset="0"/>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cxnSp>
        <p:nvCxnSpPr>
          <p:cNvPr id="3" name="Straight Connector 2">
            <a:extLst>
              <a:ext uri="{FF2B5EF4-FFF2-40B4-BE49-F238E27FC236}">
                <a16:creationId xmlns:a16="http://schemas.microsoft.com/office/drawing/2014/main" id="{4E3796F7-C0A4-A575-6D95-086704A4E748}"/>
              </a:ext>
            </a:extLst>
          </p:cNvPr>
          <p:cNvCxnSpPr>
            <a:cxnSpLocks/>
          </p:cNvCxnSpPr>
          <p:nvPr/>
        </p:nvCxnSpPr>
        <p:spPr>
          <a:xfrm>
            <a:off x="6588979" y="4386109"/>
            <a:ext cx="3526571" cy="0"/>
          </a:xfrm>
          <a:prstGeom prst="line">
            <a:avLst/>
          </a:prstGeom>
          <a:ln w="508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8771877-E9F1-A5DA-66C4-00797EA61E2A}"/>
              </a:ext>
            </a:extLst>
          </p:cNvPr>
          <p:cNvCxnSpPr/>
          <p:nvPr/>
        </p:nvCxnSpPr>
        <p:spPr>
          <a:xfrm>
            <a:off x="3182769" y="1509559"/>
            <a:ext cx="371475" cy="0"/>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F81BE34-917A-6B0D-AE96-DB65C45EC27F}"/>
              </a:ext>
            </a:extLst>
          </p:cNvPr>
          <p:cNvCxnSpPr/>
          <p:nvPr/>
        </p:nvCxnSpPr>
        <p:spPr>
          <a:xfrm>
            <a:off x="2305163" y="2165279"/>
            <a:ext cx="371475" cy="0"/>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48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253D47-86DA-C3E7-4847-664C348C5EE3}"/>
              </a:ext>
            </a:extLst>
          </p:cNvPr>
          <p:cNvSpPr txBox="1"/>
          <p:nvPr/>
        </p:nvSpPr>
        <p:spPr>
          <a:xfrm>
            <a:off x="786816" y="567074"/>
            <a:ext cx="3227623" cy="769441"/>
          </a:xfrm>
          <a:prstGeom prst="rect">
            <a:avLst/>
          </a:prstGeom>
          <a:noFill/>
        </p:spPr>
        <p:txBody>
          <a:bodyPr wrap="square" rtlCol="0">
            <a:spAutoFit/>
          </a:bodyPr>
          <a:lstStyle/>
          <a:p>
            <a:r>
              <a:rPr lang="en-IN" sz="4400" dirty="0">
                <a:solidFill>
                  <a:srgbClr val="00B0F0"/>
                </a:solidFill>
              </a:rPr>
              <a:t>4.</a:t>
            </a:r>
            <a:r>
              <a:rPr lang="en-IN" sz="2400" b="1" dirty="0">
                <a:solidFill>
                  <a:srgbClr val="00B0F0"/>
                </a:solidFill>
                <a:latin typeface="Segoe UI Variable Small Semibol" pitchFamily="2" charset="0"/>
              </a:rPr>
              <a:t>MANUFACTURER</a:t>
            </a:r>
            <a:endParaRPr lang="en-IN" b="1" dirty="0">
              <a:solidFill>
                <a:srgbClr val="00B0F0"/>
              </a:solidFill>
              <a:latin typeface="Segoe UI Variable Small Semibol" pitchFamily="2" charset="0"/>
            </a:endParaRPr>
          </a:p>
        </p:txBody>
      </p:sp>
      <p:sp>
        <p:nvSpPr>
          <p:cNvPr id="5" name="Content Placeholder 1">
            <a:extLst>
              <a:ext uri="{FF2B5EF4-FFF2-40B4-BE49-F238E27FC236}">
                <a16:creationId xmlns:a16="http://schemas.microsoft.com/office/drawing/2014/main" id="{7017F842-D05C-D2AB-1022-1DD3A4AD361D}"/>
              </a:ext>
            </a:extLst>
          </p:cNvPr>
          <p:cNvSpPr>
            <a:spLocks noGrp="1"/>
          </p:cNvSpPr>
          <p:nvPr>
            <p:ph idx="1"/>
          </p:nvPr>
        </p:nvSpPr>
        <p:spPr>
          <a:xfrm>
            <a:off x="869576" y="1476558"/>
            <a:ext cx="10452848" cy="857045"/>
          </a:xfrm>
        </p:spPr>
        <p:txBody>
          <a:bodyPr>
            <a:normAutofit fontScale="32500" lnSpcReduction="20000"/>
          </a:bodyPr>
          <a:lstStyle/>
          <a:p>
            <a:r>
              <a:rPr lang="en-IN" sz="7200" dirty="0" err="1">
                <a:latin typeface="Montserrat" panose="00000500000000000000" pitchFamily="2" charset="0"/>
              </a:rPr>
              <a:t>Company_name</a:t>
            </a:r>
            <a:r>
              <a:rPr lang="en-IN" sz="7200" dirty="0">
                <a:latin typeface="Montserrat" panose="00000500000000000000" pitchFamily="2" charset="0"/>
              </a:rPr>
              <a:t>, </a:t>
            </a:r>
            <a:r>
              <a:rPr lang="en-IN" sz="7200" dirty="0" err="1">
                <a:latin typeface="Montserrat" panose="00000500000000000000" pitchFamily="2" charset="0"/>
              </a:rPr>
              <a:t>parent_company</a:t>
            </a:r>
            <a:r>
              <a:rPr lang="en-IN" sz="7200" dirty="0">
                <a:latin typeface="Montserrat" panose="00000500000000000000" pitchFamily="2" charset="0"/>
              </a:rPr>
              <a:t>         patents</a:t>
            </a:r>
          </a:p>
          <a:p>
            <a:r>
              <a:rPr lang="en-IN" sz="7200" dirty="0" err="1">
                <a:latin typeface="Montserrat" panose="00000500000000000000" pitchFamily="2" charset="0"/>
              </a:rPr>
              <a:t>Parent_company</a:t>
            </a:r>
            <a:r>
              <a:rPr lang="en-IN" sz="7200" dirty="0">
                <a:latin typeface="Montserrat" panose="00000500000000000000" pitchFamily="2" charset="0"/>
              </a:rPr>
              <a:t>          patents</a:t>
            </a:r>
          </a:p>
          <a:p>
            <a:pPr marL="0" indent="0">
              <a:buNone/>
            </a:pPr>
            <a:endParaRPr lang="en-IN" sz="8000" dirty="0"/>
          </a:p>
          <a:p>
            <a:endParaRPr lang="en-IN" dirty="0"/>
          </a:p>
          <a:p>
            <a:endParaRPr lang="en-IN" dirty="0"/>
          </a:p>
          <a:p>
            <a:endParaRPr lang="en-IN" dirty="0"/>
          </a:p>
          <a:p>
            <a:endParaRPr lang="en-IN" dirty="0"/>
          </a:p>
        </p:txBody>
      </p:sp>
      <p:sp>
        <p:nvSpPr>
          <p:cNvPr id="6" name="TextBox 5">
            <a:extLst>
              <a:ext uri="{FF2B5EF4-FFF2-40B4-BE49-F238E27FC236}">
                <a16:creationId xmlns:a16="http://schemas.microsoft.com/office/drawing/2014/main" id="{CD84880A-229E-FBE4-9419-6390AE0EF108}"/>
              </a:ext>
            </a:extLst>
          </p:cNvPr>
          <p:cNvSpPr txBox="1"/>
          <p:nvPr/>
        </p:nvSpPr>
        <p:spPr>
          <a:xfrm flipH="1">
            <a:off x="1221207" y="2883235"/>
            <a:ext cx="10764845" cy="2585323"/>
          </a:xfrm>
          <a:prstGeom prst="rect">
            <a:avLst/>
          </a:prstGeom>
          <a:noFill/>
        </p:spPr>
        <p:txBody>
          <a:bodyPr wrap="square" rtlCol="0">
            <a:spAutoFit/>
          </a:bodyPr>
          <a:lstStyle/>
          <a:p>
            <a:pPr marL="285750" indent="-285750">
              <a:buFont typeface="Arial" panose="020B0604020202020204" pitchFamily="34" charset="0"/>
              <a:buChar char="•"/>
            </a:pPr>
            <a:r>
              <a:rPr lang="en-GB" sz="1800" dirty="0">
                <a:solidFill>
                  <a:schemeClr val="bg1"/>
                </a:solidFill>
                <a:latin typeface="Segoe UI Variable Small Semibol" pitchFamily="2" charset="0"/>
              </a:rPr>
              <a:t>1NF: Since all attributes are atomic, it is in 1NF.</a:t>
            </a:r>
            <a:endParaRPr lang="en-GB" dirty="0">
              <a:solidFill>
                <a:schemeClr val="bg1"/>
              </a:solidFill>
              <a:latin typeface="Segoe UI Variable Small Semibol" pitchFamily="2" charset="0"/>
            </a:endParaRPr>
          </a:p>
          <a:p>
            <a:pPr marL="285750" indent="-285750">
              <a:buFont typeface="Arial" panose="020B0604020202020204" pitchFamily="34" charset="0"/>
              <a:buChar char="•"/>
            </a:pPr>
            <a:r>
              <a:rPr lang="en-GB" sz="1800" dirty="0">
                <a:solidFill>
                  <a:schemeClr val="bg1"/>
                </a:solidFill>
                <a:latin typeface="Segoe UI Variable Small Semibol" pitchFamily="2" charset="0"/>
              </a:rPr>
              <a:t>2NF:Since there is </a:t>
            </a:r>
            <a:r>
              <a:rPr lang="en-GB" dirty="0">
                <a:solidFill>
                  <a:schemeClr val="bg1"/>
                </a:solidFill>
                <a:latin typeface="Segoe UI Variable Small Semibol" pitchFamily="2" charset="0"/>
              </a:rPr>
              <a:t>a</a:t>
            </a:r>
            <a:r>
              <a:rPr lang="en-GB" sz="1800" dirty="0">
                <a:solidFill>
                  <a:schemeClr val="bg1"/>
                </a:solidFill>
                <a:latin typeface="Segoe UI Variable Small Semibol" pitchFamily="2" charset="0"/>
              </a:rPr>
              <a:t> partial dependency, It is not in 2NF.</a:t>
            </a:r>
            <a:endParaRPr lang="en-GB" dirty="0">
              <a:solidFill>
                <a:schemeClr val="bg1"/>
              </a:solidFill>
              <a:latin typeface="Segoe UI Variable Small Semibol" pitchFamily="2" charset="0"/>
            </a:endParaRPr>
          </a:p>
          <a:p>
            <a:pPr marL="285750" indent="-285750">
              <a:buFont typeface="Arial" panose="020B0604020202020204" pitchFamily="34" charset="0"/>
              <a:buChar char="•"/>
            </a:pPr>
            <a:endParaRPr lang="en-GB" sz="1800" dirty="0">
              <a:solidFill>
                <a:schemeClr val="bg1"/>
              </a:solidFill>
              <a:latin typeface="Segoe UI Variable Small Semibol" pitchFamily="2" charset="0"/>
            </a:endParaRPr>
          </a:p>
          <a:p>
            <a:pPr marL="2114550" lvl="4" indent="-285750">
              <a:buFont typeface="Wingdings" panose="05000000000000000000" pitchFamily="2" charset="2"/>
              <a:buChar char="Ø"/>
            </a:pPr>
            <a:r>
              <a:rPr lang="en-GB" dirty="0" err="1">
                <a:solidFill>
                  <a:schemeClr val="bg1"/>
                </a:solidFill>
                <a:latin typeface="Segoe UI Variable Small Semibol" pitchFamily="2" charset="0"/>
              </a:rPr>
              <a:t>patent_details</a:t>
            </a:r>
            <a:r>
              <a:rPr lang="en-GB" dirty="0">
                <a:solidFill>
                  <a:schemeClr val="bg1"/>
                </a:solidFill>
                <a:latin typeface="Segoe UI Variable Small Semibol" pitchFamily="2" charset="0"/>
              </a:rPr>
              <a:t> ( </a:t>
            </a:r>
            <a:r>
              <a:rPr lang="en-GB" u="sng" dirty="0" err="1">
                <a:solidFill>
                  <a:schemeClr val="bg1"/>
                </a:solidFill>
                <a:latin typeface="Segoe UI Variable Small Semibol" pitchFamily="2" charset="0"/>
              </a:rPr>
              <a:t>parent_company</a:t>
            </a:r>
            <a:r>
              <a:rPr lang="en-GB" dirty="0">
                <a:solidFill>
                  <a:schemeClr val="bg1"/>
                </a:solidFill>
                <a:latin typeface="Segoe UI Variable Small Semibol" pitchFamily="2" charset="0"/>
              </a:rPr>
              <a:t>, patents)</a:t>
            </a:r>
          </a:p>
          <a:p>
            <a:pPr marL="2114550" lvl="4" indent="-285750">
              <a:buFont typeface="Wingdings" panose="05000000000000000000" pitchFamily="2" charset="2"/>
              <a:buChar char="Ø"/>
            </a:pPr>
            <a:r>
              <a:rPr lang="en-GB" dirty="0" err="1">
                <a:solidFill>
                  <a:schemeClr val="bg1"/>
                </a:solidFill>
                <a:latin typeface="Segoe UI Variable Small Semibol" pitchFamily="2" charset="0"/>
              </a:rPr>
              <a:t>company_details</a:t>
            </a:r>
            <a:r>
              <a:rPr lang="en-GB" dirty="0">
                <a:solidFill>
                  <a:schemeClr val="bg1"/>
                </a:solidFill>
                <a:latin typeface="Segoe UI Variable Small Semibol" pitchFamily="2" charset="0"/>
              </a:rPr>
              <a:t> (</a:t>
            </a:r>
            <a:r>
              <a:rPr lang="en-GB" u="sng" dirty="0" err="1">
                <a:solidFill>
                  <a:schemeClr val="bg1"/>
                </a:solidFill>
                <a:latin typeface="Segoe UI Variable Small Semibol" pitchFamily="2" charset="0"/>
              </a:rPr>
              <a:t>company_name</a:t>
            </a:r>
            <a:r>
              <a:rPr lang="en-GB" dirty="0">
                <a:solidFill>
                  <a:schemeClr val="bg1"/>
                </a:solidFill>
                <a:latin typeface="Segoe UI Variable Small Semibol" pitchFamily="2" charset="0"/>
              </a:rPr>
              <a:t>, </a:t>
            </a:r>
            <a:r>
              <a:rPr lang="en-GB" u="sng" dirty="0" err="1">
                <a:solidFill>
                  <a:schemeClr val="bg1"/>
                </a:solidFill>
                <a:latin typeface="Segoe UI Variable Small Semibol" pitchFamily="2" charset="0"/>
              </a:rPr>
              <a:t>parent_company</a:t>
            </a:r>
            <a:r>
              <a:rPr lang="en-GB" dirty="0">
                <a:solidFill>
                  <a:schemeClr val="bg1"/>
                </a:solidFill>
                <a:latin typeface="Segoe UI Variable Small Semibol" pitchFamily="2" charset="0"/>
              </a:rPr>
              <a:t>,)</a:t>
            </a:r>
          </a:p>
          <a:p>
            <a:pPr lvl="4"/>
            <a:r>
              <a:rPr lang="en-GB" dirty="0">
                <a:solidFill>
                  <a:schemeClr val="bg1"/>
                </a:solidFill>
                <a:latin typeface="Segoe UI Variable Small Semibol" pitchFamily="2" charset="0"/>
              </a:rPr>
              <a:t>	</a:t>
            </a:r>
          </a:p>
          <a:p>
            <a:pPr marL="285750" indent="-285750">
              <a:buFont typeface="Arial" panose="020B0604020202020204" pitchFamily="34" charset="0"/>
              <a:buChar char="•"/>
            </a:pPr>
            <a:r>
              <a:rPr lang="en-GB" sz="1800" dirty="0">
                <a:solidFill>
                  <a:schemeClr val="bg1"/>
                </a:solidFill>
                <a:latin typeface="Segoe UI Variable Small Semibol" pitchFamily="2" charset="0"/>
              </a:rPr>
              <a:t>3NF:Since there is no transitive dependency </a:t>
            </a:r>
            <a:r>
              <a:rPr lang="en-GB" dirty="0">
                <a:solidFill>
                  <a:schemeClr val="bg1"/>
                </a:solidFill>
                <a:latin typeface="Segoe UI Variable Small Semibol" pitchFamily="2" charset="0"/>
              </a:rPr>
              <a:t>, it is in 3NF. </a:t>
            </a:r>
          </a:p>
          <a:p>
            <a:endParaRPr lang="en-GB" dirty="0">
              <a:solidFill>
                <a:schemeClr val="bg1"/>
              </a:solidFill>
              <a:latin typeface="Segoe UI Variable Small Semibol" pitchFamily="2" charset="0"/>
            </a:endParaRPr>
          </a:p>
          <a:p>
            <a:pPr marL="285750" indent="-285750">
              <a:buFont typeface="Arial" panose="020B0604020202020204" pitchFamily="34" charset="0"/>
              <a:buChar char="•"/>
            </a:pPr>
            <a:r>
              <a:rPr lang="en-GB" sz="1800" dirty="0">
                <a:solidFill>
                  <a:schemeClr val="bg1"/>
                </a:solidFill>
                <a:latin typeface="Segoe UI Variable Small Semibol" pitchFamily="2" charset="0"/>
              </a:rPr>
              <a:t>BCNF: Since</a:t>
            </a:r>
            <a:r>
              <a:rPr lang="en-GB" dirty="0">
                <a:solidFill>
                  <a:schemeClr val="bg1"/>
                </a:solidFill>
                <a:latin typeface="Segoe UI Variable Small Semibol" pitchFamily="2" charset="0"/>
              </a:rPr>
              <a:t> there is no non-prime attribute defining a prime attribute, it is in BCNF.</a:t>
            </a:r>
            <a:endParaRPr lang="en-IN" dirty="0"/>
          </a:p>
        </p:txBody>
      </p:sp>
      <p:cxnSp>
        <p:nvCxnSpPr>
          <p:cNvPr id="3" name="Straight Arrow Connector 2">
            <a:extLst>
              <a:ext uri="{FF2B5EF4-FFF2-40B4-BE49-F238E27FC236}">
                <a16:creationId xmlns:a16="http://schemas.microsoft.com/office/drawing/2014/main" id="{96D0F195-A9BD-51C0-5293-27431A7D3813}"/>
              </a:ext>
            </a:extLst>
          </p:cNvPr>
          <p:cNvCxnSpPr/>
          <p:nvPr/>
        </p:nvCxnSpPr>
        <p:spPr>
          <a:xfrm>
            <a:off x="6502727" y="1666875"/>
            <a:ext cx="371475" cy="0"/>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D22C28E-C750-D03E-823E-4B8F8F0C1BA8}"/>
              </a:ext>
            </a:extLst>
          </p:cNvPr>
          <p:cNvCxnSpPr/>
          <p:nvPr/>
        </p:nvCxnSpPr>
        <p:spPr>
          <a:xfrm>
            <a:off x="3889935" y="2143125"/>
            <a:ext cx="371475" cy="0"/>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921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BFB257-6211-0ABF-B6E5-F16291AC7D5D}"/>
              </a:ext>
            </a:extLst>
          </p:cNvPr>
          <p:cNvSpPr>
            <a:spLocks noGrp="1"/>
          </p:cNvSpPr>
          <p:nvPr>
            <p:ph idx="1"/>
          </p:nvPr>
        </p:nvSpPr>
        <p:spPr>
          <a:xfrm>
            <a:off x="1877725" y="1888507"/>
            <a:ext cx="9397292" cy="653216"/>
          </a:xfrm>
        </p:spPr>
        <p:txBody>
          <a:bodyPr/>
          <a:lstStyle/>
          <a:p>
            <a:r>
              <a:rPr lang="en-IN" sz="2300" dirty="0" err="1">
                <a:latin typeface="Montserrat" panose="00000500000000000000" pitchFamily="2" charset="0"/>
              </a:rPr>
              <a:t>Storage_id</a:t>
            </a:r>
            <a:r>
              <a:rPr lang="en-IN" sz="2300" dirty="0">
                <a:latin typeface="Montserrat" panose="00000500000000000000" pitchFamily="2" charset="0"/>
              </a:rPr>
              <a:t>         capacity, </a:t>
            </a:r>
            <a:r>
              <a:rPr lang="en-IN" sz="2300" dirty="0" err="1">
                <a:latin typeface="Montserrat" panose="00000500000000000000" pitchFamily="2" charset="0"/>
              </a:rPr>
              <a:t>s_city</a:t>
            </a:r>
            <a:endParaRPr lang="en-IN" sz="2300" dirty="0">
              <a:latin typeface="Montserrat" panose="00000500000000000000" pitchFamily="2" charset="0"/>
            </a:endParaRPr>
          </a:p>
          <a:p>
            <a:endParaRPr lang="en-GB" sz="2000" dirty="0">
              <a:latin typeface="Montserrat SemiBold" pitchFamily="2" charset="0"/>
            </a:endParaRPr>
          </a:p>
        </p:txBody>
      </p:sp>
      <p:sp>
        <p:nvSpPr>
          <p:cNvPr id="4" name="TextBox 3">
            <a:extLst>
              <a:ext uri="{FF2B5EF4-FFF2-40B4-BE49-F238E27FC236}">
                <a16:creationId xmlns:a16="http://schemas.microsoft.com/office/drawing/2014/main" id="{8A069F4A-092D-D116-DF24-6F9C3B13AE3A}"/>
              </a:ext>
            </a:extLst>
          </p:cNvPr>
          <p:cNvSpPr txBox="1"/>
          <p:nvPr/>
        </p:nvSpPr>
        <p:spPr>
          <a:xfrm>
            <a:off x="784404" y="739358"/>
            <a:ext cx="5484591" cy="769441"/>
          </a:xfrm>
          <a:prstGeom prst="rect">
            <a:avLst/>
          </a:prstGeom>
          <a:noFill/>
        </p:spPr>
        <p:txBody>
          <a:bodyPr wrap="square" rtlCol="0">
            <a:spAutoFit/>
          </a:bodyPr>
          <a:lstStyle/>
          <a:p>
            <a:r>
              <a:rPr lang="en-IN" sz="4400" dirty="0">
                <a:solidFill>
                  <a:srgbClr val="00B0F0"/>
                </a:solidFill>
              </a:rPr>
              <a:t>5.</a:t>
            </a:r>
            <a:r>
              <a:rPr lang="en-IN" sz="2800" b="1" dirty="0">
                <a:solidFill>
                  <a:srgbClr val="00B0F0"/>
                </a:solidFill>
                <a:latin typeface="Segoe UI Semibold" panose="020B0702040204020203" pitchFamily="34" charset="0"/>
                <a:cs typeface="Segoe UI Semibold" panose="020B0702040204020203" pitchFamily="34" charset="0"/>
              </a:rPr>
              <a:t>STORAGE UNIT</a:t>
            </a:r>
            <a:endParaRPr lang="en-IN" b="1" dirty="0">
              <a:solidFill>
                <a:srgbClr val="00B0F0"/>
              </a:solidFill>
              <a:latin typeface="Segoe UI Semibold" panose="020B0702040204020203" pitchFamily="34" charset="0"/>
              <a:cs typeface="Segoe UI Semibold" panose="020B0702040204020203" pitchFamily="34" charset="0"/>
            </a:endParaRPr>
          </a:p>
        </p:txBody>
      </p:sp>
      <p:sp>
        <p:nvSpPr>
          <p:cNvPr id="5" name="TextBox 4">
            <a:extLst>
              <a:ext uri="{FF2B5EF4-FFF2-40B4-BE49-F238E27FC236}">
                <a16:creationId xmlns:a16="http://schemas.microsoft.com/office/drawing/2014/main" id="{2562E48B-AE27-0A0F-274E-D68063174FAE}"/>
              </a:ext>
            </a:extLst>
          </p:cNvPr>
          <p:cNvSpPr txBox="1"/>
          <p:nvPr/>
        </p:nvSpPr>
        <p:spPr>
          <a:xfrm flipH="1">
            <a:off x="1076641" y="2921431"/>
            <a:ext cx="9731401" cy="2585323"/>
          </a:xfrm>
          <a:prstGeom prst="rect">
            <a:avLst/>
          </a:prstGeom>
          <a:noFill/>
        </p:spPr>
        <p:txBody>
          <a:bodyPr wrap="square" rtlCol="0">
            <a:spAutoFit/>
          </a:bodyPr>
          <a:lstStyle/>
          <a:p>
            <a:pPr marL="285750" indent="-285750">
              <a:buFont typeface="Arial" panose="020B0604020202020204" pitchFamily="34" charset="0"/>
              <a:buChar char="•"/>
            </a:pPr>
            <a:r>
              <a:rPr lang="en-GB" sz="1800" dirty="0">
                <a:solidFill>
                  <a:schemeClr val="bg1"/>
                </a:solidFill>
                <a:latin typeface="Segoe UI Variable Small Semibol" pitchFamily="2" charset="0"/>
              </a:rPr>
              <a:t>1NF: Since all attributes are atomic, it is in 1NF.</a:t>
            </a:r>
          </a:p>
          <a:p>
            <a:pPr marL="285750" indent="-285750">
              <a:buFont typeface="Arial" panose="020B0604020202020204" pitchFamily="34" charset="0"/>
              <a:buChar char="•"/>
            </a:pPr>
            <a:endParaRPr lang="en-GB" sz="1800" dirty="0">
              <a:solidFill>
                <a:schemeClr val="bg1"/>
              </a:solidFill>
              <a:latin typeface="Segoe UI Variable Small Semibol" pitchFamily="2" charset="0"/>
            </a:endParaRPr>
          </a:p>
          <a:p>
            <a:pPr marL="285750" indent="-285750">
              <a:buFont typeface="Arial" panose="020B0604020202020204" pitchFamily="34" charset="0"/>
              <a:buChar char="•"/>
            </a:pPr>
            <a:r>
              <a:rPr lang="en-GB" sz="1800" dirty="0">
                <a:solidFill>
                  <a:schemeClr val="bg1"/>
                </a:solidFill>
                <a:latin typeface="Segoe UI Variable Small Semibol" pitchFamily="2" charset="0"/>
              </a:rPr>
              <a:t>2NF:Since there is no partial dependency, It is in 2NF.</a:t>
            </a:r>
          </a:p>
          <a:p>
            <a:pPr marL="285750" indent="-285750">
              <a:buFont typeface="Arial" panose="020B0604020202020204" pitchFamily="34" charset="0"/>
              <a:buChar char="•"/>
            </a:pPr>
            <a:endParaRPr lang="en-GB" sz="1800" dirty="0">
              <a:solidFill>
                <a:schemeClr val="bg1"/>
              </a:solidFill>
              <a:latin typeface="Segoe UI Variable Small Semibol" pitchFamily="2" charset="0"/>
            </a:endParaRPr>
          </a:p>
          <a:p>
            <a:pPr marL="285750" indent="-285750">
              <a:buFont typeface="Arial" panose="020B0604020202020204" pitchFamily="34" charset="0"/>
              <a:buChar char="•"/>
            </a:pPr>
            <a:r>
              <a:rPr lang="en-GB" sz="1800" dirty="0">
                <a:solidFill>
                  <a:schemeClr val="bg1"/>
                </a:solidFill>
                <a:latin typeface="Segoe UI Variable Small Semibol" pitchFamily="2" charset="0"/>
              </a:rPr>
              <a:t>3NF:Since there is no transitive dependency </a:t>
            </a:r>
            <a:r>
              <a:rPr lang="en-GB" dirty="0">
                <a:solidFill>
                  <a:schemeClr val="bg1"/>
                </a:solidFill>
                <a:latin typeface="Segoe UI Variable Small Semibol" pitchFamily="2" charset="0"/>
              </a:rPr>
              <a:t>, it is in 3NF</a:t>
            </a:r>
          </a:p>
          <a:p>
            <a:pPr marL="285750" indent="-285750">
              <a:buFont typeface="Arial" panose="020B0604020202020204" pitchFamily="34" charset="0"/>
              <a:buChar char="•"/>
            </a:pPr>
            <a:endParaRPr lang="en-GB" dirty="0">
              <a:solidFill>
                <a:schemeClr val="bg1"/>
              </a:solidFill>
              <a:latin typeface="Segoe UI Variable Small Semibol" pitchFamily="2" charset="0"/>
            </a:endParaRPr>
          </a:p>
          <a:p>
            <a:pPr marL="285750" indent="-285750">
              <a:buFont typeface="Arial" panose="020B0604020202020204" pitchFamily="34" charset="0"/>
              <a:buChar char="•"/>
            </a:pPr>
            <a:r>
              <a:rPr lang="en-GB" sz="1800" dirty="0">
                <a:solidFill>
                  <a:schemeClr val="bg1"/>
                </a:solidFill>
                <a:latin typeface="Segoe UI Variable Small Semibol" pitchFamily="2" charset="0"/>
              </a:rPr>
              <a:t>BCNF: Since there is no non-prime attribute defining a pri</a:t>
            </a:r>
            <a:r>
              <a:rPr lang="en-GB" dirty="0">
                <a:solidFill>
                  <a:schemeClr val="bg1"/>
                </a:solidFill>
                <a:latin typeface="Segoe UI Variable Small Semibol" pitchFamily="2" charset="0"/>
              </a:rPr>
              <a:t>me attribute , it is in BCNF</a:t>
            </a:r>
            <a:endParaRPr lang="en-GB" sz="1800" dirty="0">
              <a:solidFill>
                <a:schemeClr val="bg1"/>
              </a:solidFill>
              <a:latin typeface="Segoe UI Variable Small Semibol" pitchFamily="2" charset="0"/>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cxnSp>
        <p:nvCxnSpPr>
          <p:cNvPr id="3" name="Straight Arrow Connector 2">
            <a:extLst>
              <a:ext uri="{FF2B5EF4-FFF2-40B4-BE49-F238E27FC236}">
                <a16:creationId xmlns:a16="http://schemas.microsoft.com/office/drawing/2014/main" id="{CF1B0607-B959-E895-1563-197375AA69A8}"/>
              </a:ext>
            </a:extLst>
          </p:cNvPr>
          <p:cNvCxnSpPr/>
          <p:nvPr/>
        </p:nvCxnSpPr>
        <p:spPr>
          <a:xfrm>
            <a:off x="3953845" y="2118753"/>
            <a:ext cx="371475" cy="0"/>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40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descr="Chart Placeholder">
            <a:extLst>
              <a:ext uri="{FF2B5EF4-FFF2-40B4-BE49-F238E27FC236}">
                <a16:creationId xmlns:a16="http://schemas.microsoft.com/office/drawing/2014/main" id="{074E40CC-5380-7343-89DF-C10EA44F0684}"/>
              </a:ext>
            </a:extLst>
          </p:cNvPr>
          <p:cNvGraphicFramePr/>
          <p:nvPr>
            <p:extLst>
              <p:ext uri="{D42A27DB-BD31-4B8C-83A1-F6EECF244321}">
                <p14:modId xmlns:p14="http://schemas.microsoft.com/office/powerpoint/2010/main" val="1590465049"/>
              </p:ext>
            </p:extLst>
          </p:nvPr>
        </p:nvGraphicFramePr>
        <p:xfrm>
          <a:off x="6569916" y="691374"/>
          <a:ext cx="5183467" cy="6021660"/>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2">
            <a:extLst>
              <a:ext uri="{FF2B5EF4-FFF2-40B4-BE49-F238E27FC236}">
                <a16:creationId xmlns:a16="http://schemas.microsoft.com/office/drawing/2014/main" id="{7840DAA5-9F26-2323-0994-EA55121120C8}"/>
              </a:ext>
            </a:extLst>
          </p:cNvPr>
          <p:cNvSpPr txBox="1">
            <a:spLocks/>
          </p:cNvSpPr>
          <p:nvPr/>
        </p:nvSpPr>
        <p:spPr>
          <a:xfrm>
            <a:off x="716085" y="2506693"/>
            <a:ext cx="3837908" cy="184461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800" kern="1200" spc="-50" baseline="0">
                <a:solidFill>
                  <a:schemeClr val="bg1"/>
                </a:solidFill>
                <a:latin typeface="+mj-lt"/>
                <a:ea typeface="+mj-ea"/>
                <a:cs typeface="+mj-cs"/>
              </a:defRPr>
            </a:lvl1pPr>
          </a:lstStyle>
          <a:p>
            <a:r>
              <a:rPr lang="en-US" dirty="0"/>
              <a:t>CONTENTS</a:t>
            </a:r>
          </a:p>
        </p:txBody>
      </p:sp>
    </p:spTree>
    <p:extLst>
      <p:ext uri="{BB962C8B-B14F-4D97-AF65-F5344CB8AC3E}">
        <p14:creationId xmlns:p14="http://schemas.microsoft.com/office/powerpoint/2010/main" val="3594982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BFB257-6211-0ABF-B6E5-F16291AC7D5D}"/>
              </a:ext>
            </a:extLst>
          </p:cNvPr>
          <p:cNvSpPr>
            <a:spLocks noGrp="1"/>
          </p:cNvSpPr>
          <p:nvPr>
            <p:ph idx="1"/>
          </p:nvPr>
        </p:nvSpPr>
        <p:spPr>
          <a:xfrm>
            <a:off x="1877725" y="1888507"/>
            <a:ext cx="9397292" cy="653216"/>
          </a:xfrm>
        </p:spPr>
        <p:txBody>
          <a:bodyPr/>
          <a:lstStyle/>
          <a:p>
            <a:r>
              <a:rPr lang="en-IN" sz="2400" dirty="0" err="1">
                <a:latin typeface="Montserrat" panose="00000500000000000000" pitchFamily="2" charset="0"/>
              </a:rPr>
              <a:t>Centre_id</a:t>
            </a:r>
            <a:r>
              <a:rPr lang="en-IN" sz="2400" dirty="0">
                <a:latin typeface="Montserrat" panose="00000500000000000000" pitchFamily="2" charset="0"/>
              </a:rPr>
              <a:t>        </a:t>
            </a:r>
            <a:r>
              <a:rPr lang="en-IN" sz="2400" dirty="0" err="1">
                <a:latin typeface="Montserrat" panose="00000500000000000000" pitchFamily="2" charset="0"/>
              </a:rPr>
              <a:t>centre_name</a:t>
            </a:r>
            <a:r>
              <a:rPr lang="en-IN" sz="2400" dirty="0">
                <a:latin typeface="Montserrat" panose="00000500000000000000" pitchFamily="2" charset="0"/>
              </a:rPr>
              <a:t>, pin, </a:t>
            </a:r>
            <a:r>
              <a:rPr lang="en-IN" sz="2400" dirty="0" err="1">
                <a:latin typeface="Montserrat" panose="00000500000000000000" pitchFamily="2" charset="0"/>
              </a:rPr>
              <a:t>storage_id</a:t>
            </a:r>
            <a:endParaRPr lang="en-IN" sz="2800" dirty="0">
              <a:latin typeface="Montserrat" panose="00000500000000000000" pitchFamily="2" charset="0"/>
            </a:endParaRPr>
          </a:p>
          <a:p>
            <a:pPr marL="0" indent="0">
              <a:buNone/>
            </a:pPr>
            <a:endParaRPr lang="en-GB" sz="2000" dirty="0">
              <a:latin typeface="Montserrat SemiBold" pitchFamily="2" charset="0"/>
            </a:endParaRPr>
          </a:p>
        </p:txBody>
      </p:sp>
      <p:sp>
        <p:nvSpPr>
          <p:cNvPr id="4" name="TextBox 3">
            <a:extLst>
              <a:ext uri="{FF2B5EF4-FFF2-40B4-BE49-F238E27FC236}">
                <a16:creationId xmlns:a16="http://schemas.microsoft.com/office/drawing/2014/main" id="{8A069F4A-092D-D116-DF24-6F9C3B13AE3A}"/>
              </a:ext>
            </a:extLst>
          </p:cNvPr>
          <p:cNvSpPr txBox="1"/>
          <p:nvPr/>
        </p:nvSpPr>
        <p:spPr>
          <a:xfrm>
            <a:off x="767929" y="822129"/>
            <a:ext cx="2623757" cy="769441"/>
          </a:xfrm>
          <a:prstGeom prst="rect">
            <a:avLst/>
          </a:prstGeom>
          <a:noFill/>
        </p:spPr>
        <p:txBody>
          <a:bodyPr wrap="square" rtlCol="0">
            <a:spAutoFit/>
          </a:bodyPr>
          <a:lstStyle/>
          <a:p>
            <a:r>
              <a:rPr lang="en-IN" sz="4400" dirty="0">
                <a:solidFill>
                  <a:srgbClr val="00B0F0"/>
                </a:solidFill>
              </a:rPr>
              <a:t>6.</a:t>
            </a:r>
            <a:r>
              <a:rPr lang="en-IN" sz="2400" b="1" dirty="0">
                <a:solidFill>
                  <a:srgbClr val="00B0F0"/>
                </a:solidFill>
                <a:latin typeface="Segoe UI Variable Small Semibol" pitchFamily="2" charset="0"/>
              </a:rPr>
              <a:t>CENTRE</a:t>
            </a:r>
            <a:endParaRPr lang="en-IN" b="1" dirty="0">
              <a:solidFill>
                <a:srgbClr val="00B0F0"/>
              </a:solidFill>
              <a:latin typeface="Segoe UI Variable Small Semibol" pitchFamily="2" charset="0"/>
            </a:endParaRPr>
          </a:p>
        </p:txBody>
      </p:sp>
      <p:sp>
        <p:nvSpPr>
          <p:cNvPr id="5" name="TextBox 4">
            <a:extLst>
              <a:ext uri="{FF2B5EF4-FFF2-40B4-BE49-F238E27FC236}">
                <a16:creationId xmlns:a16="http://schemas.microsoft.com/office/drawing/2014/main" id="{2562E48B-AE27-0A0F-274E-D68063174FAE}"/>
              </a:ext>
            </a:extLst>
          </p:cNvPr>
          <p:cNvSpPr txBox="1"/>
          <p:nvPr/>
        </p:nvSpPr>
        <p:spPr>
          <a:xfrm flipH="1">
            <a:off x="1084880" y="2838660"/>
            <a:ext cx="9585701" cy="2585323"/>
          </a:xfrm>
          <a:prstGeom prst="rect">
            <a:avLst/>
          </a:prstGeom>
          <a:noFill/>
        </p:spPr>
        <p:txBody>
          <a:bodyPr wrap="square" rtlCol="0">
            <a:spAutoFit/>
          </a:bodyPr>
          <a:lstStyle/>
          <a:p>
            <a:pPr marL="285750" indent="-285750">
              <a:buFont typeface="Arial" panose="020B0604020202020204" pitchFamily="34" charset="0"/>
              <a:buChar char="•"/>
            </a:pPr>
            <a:r>
              <a:rPr lang="en-GB" sz="1800" dirty="0">
                <a:solidFill>
                  <a:schemeClr val="bg1"/>
                </a:solidFill>
                <a:latin typeface="Segoe UI Variable Small Semibol" pitchFamily="2" charset="0"/>
              </a:rPr>
              <a:t>1NF: Since all attributes are atomic, it is in 1 NF.</a:t>
            </a:r>
          </a:p>
          <a:p>
            <a:pPr marL="285750" indent="-285750">
              <a:buFont typeface="Arial" panose="020B0604020202020204" pitchFamily="34" charset="0"/>
              <a:buChar char="•"/>
            </a:pPr>
            <a:endParaRPr lang="en-GB" sz="1800" dirty="0">
              <a:solidFill>
                <a:schemeClr val="bg1"/>
              </a:solidFill>
              <a:latin typeface="Segoe UI Variable Small Semibol" pitchFamily="2" charset="0"/>
            </a:endParaRPr>
          </a:p>
          <a:p>
            <a:pPr marL="285750" indent="-285750">
              <a:buFont typeface="Arial" panose="020B0604020202020204" pitchFamily="34" charset="0"/>
              <a:buChar char="•"/>
            </a:pPr>
            <a:r>
              <a:rPr lang="en-GB" sz="1800" dirty="0">
                <a:solidFill>
                  <a:schemeClr val="bg1"/>
                </a:solidFill>
                <a:latin typeface="Segoe UI Variable Small Semibol" pitchFamily="2" charset="0"/>
              </a:rPr>
              <a:t>2NF:Since there is no partial dependency, It is in 2NF.</a:t>
            </a:r>
          </a:p>
          <a:p>
            <a:pPr marL="285750" indent="-285750">
              <a:buFont typeface="Arial" panose="020B0604020202020204" pitchFamily="34" charset="0"/>
              <a:buChar char="•"/>
            </a:pPr>
            <a:endParaRPr lang="en-GB" sz="1800" dirty="0">
              <a:solidFill>
                <a:schemeClr val="bg1"/>
              </a:solidFill>
              <a:latin typeface="Segoe UI Variable Small Semibol" pitchFamily="2" charset="0"/>
            </a:endParaRPr>
          </a:p>
          <a:p>
            <a:pPr marL="285750" indent="-285750">
              <a:buFont typeface="Arial" panose="020B0604020202020204" pitchFamily="34" charset="0"/>
              <a:buChar char="•"/>
            </a:pPr>
            <a:r>
              <a:rPr lang="en-GB" sz="1800" dirty="0">
                <a:solidFill>
                  <a:schemeClr val="bg1"/>
                </a:solidFill>
                <a:latin typeface="Segoe UI Variable Small Semibol" pitchFamily="2" charset="0"/>
              </a:rPr>
              <a:t>3NF:Since there is no transitive dependency </a:t>
            </a:r>
            <a:r>
              <a:rPr lang="en-GB" dirty="0">
                <a:solidFill>
                  <a:schemeClr val="bg1"/>
                </a:solidFill>
                <a:latin typeface="Segoe UI Variable Small Semibol" pitchFamily="2" charset="0"/>
              </a:rPr>
              <a:t>, it is in 3NF</a:t>
            </a:r>
          </a:p>
          <a:p>
            <a:pPr marL="285750" indent="-285750">
              <a:buFont typeface="Arial" panose="020B0604020202020204" pitchFamily="34" charset="0"/>
              <a:buChar char="•"/>
            </a:pPr>
            <a:endParaRPr lang="en-GB" dirty="0">
              <a:solidFill>
                <a:schemeClr val="bg1"/>
              </a:solidFill>
              <a:latin typeface="Segoe UI Variable Small Semibol" pitchFamily="2" charset="0"/>
            </a:endParaRPr>
          </a:p>
          <a:p>
            <a:pPr marL="285750" indent="-285750">
              <a:buFont typeface="Arial" panose="020B0604020202020204" pitchFamily="34" charset="0"/>
              <a:buChar char="•"/>
            </a:pPr>
            <a:r>
              <a:rPr lang="en-GB" sz="1800" dirty="0">
                <a:solidFill>
                  <a:schemeClr val="bg1"/>
                </a:solidFill>
                <a:latin typeface="Segoe UI Variable Small Semibol" pitchFamily="2" charset="0"/>
              </a:rPr>
              <a:t>BCNF: Since there is no non-prime attribute defining a pri</a:t>
            </a:r>
            <a:r>
              <a:rPr lang="en-GB" dirty="0">
                <a:solidFill>
                  <a:schemeClr val="bg1"/>
                </a:solidFill>
                <a:latin typeface="Segoe UI Variable Small Semibol" pitchFamily="2" charset="0"/>
              </a:rPr>
              <a:t>me attribute , it is in BCNF</a:t>
            </a:r>
            <a:endParaRPr lang="en-GB" sz="1800" dirty="0">
              <a:solidFill>
                <a:schemeClr val="bg1"/>
              </a:solidFill>
              <a:latin typeface="Segoe UI Variable Small Semibol" pitchFamily="2" charset="0"/>
            </a:endParaRP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cxnSp>
        <p:nvCxnSpPr>
          <p:cNvPr id="3" name="Straight Connector 2">
            <a:extLst>
              <a:ext uri="{FF2B5EF4-FFF2-40B4-BE49-F238E27FC236}">
                <a16:creationId xmlns:a16="http://schemas.microsoft.com/office/drawing/2014/main" id="{28E7DDB9-C838-9CAF-C728-2400A2EDE60D}"/>
              </a:ext>
            </a:extLst>
          </p:cNvPr>
          <p:cNvCxnSpPr>
            <a:cxnSpLocks/>
          </p:cNvCxnSpPr>
          <p:nvPr/>
        </p:nvCxnSpPr>
        <p:spPr>
          <a:xfrm>
            <a:off x="7184566" y="2309659"/>
            <a:ext cx="1554081" cy="0"/>
          </a:xfrm>
          <a:prstGeom prst="line">
            <a:avLst/>
          </a:prstGeom>
          <a:ln w="508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8C6B9FE-37E5-D63D-39BF-716CE361843C}"/>
              </a:ext>
            </a:extLst>
          </p:cNvPr>
          <p:cNvCxnSpPr/>
          <p:nvPr/>
        </p:nvCxnSpPr>
        <p:spPr>
          <a:xfrm>
            <a:off x="3840828" y="2149062"/>
            <a:ext cx="371475" cy="0"/>
          </a:xfrm>
          <a:prstGeom prst="straightConnector1">
            <a:avLst/>
          </a:prstGeom>
          <a:ln w="6350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31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A0D6DC6-1476-D560-8CDC-69E367C247EA}"/>
              </a:ext>
            </a:extLst>
          </p:cNvPr>
          <p:cNvSpPr txBox="1">
            <a:spLocks/>
          </p:cNvSpPr>
          <p:nvPr/>
        </p:nvSpPr>
        <p:spPr>
          <a:xfrm>
            <a:off x="664988" y="1900720"/>
            <a:ext cx="6311165" cy="10376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i="0" kern="1200" spc="-50" baseline="0">
                <a:solidFill>
                  <a:schemeClr val="bg1"/>
                </a:solidFill>
                <a:latin typeface="+mj-lt"/>
                <a:ea typeface="+mj-ea"/>
                <a:cs typeface="+mj-cs"/>
              </a:defRPr>
            </a:lvl1pPr>
          </a:lstStyle>
          <a:p>
            <a:r>
              <a:rPr lang="en-GB" sz="6000" dirty="0">
                <a:solidFill>
                  <a:schemeClr val="tx1"/>
                </a:solidFill>
                <a:latin typeface="Montserrat ExtraBold" pitchFamily="2" charset="0"/>
              </a:rPr>
              <a:t>Final Tables</a:t>
            </a:r>
            <a:endParaRPr lang="en-US" sz="6000" dirty="0">
              <a:solidFill>
                <a:schemeClr val="tx1"/>
              </a:solidFill>
            </a:endParaRPr>
          </a:p>
        </p:txBody>
      </p:sp>
    </p:spTree>
    <p:extLst>
      <p:ext uri="{BB962C8B-B14F-4D97-AF65-F5344CB8AC3E}">
        <p14:creationId xmlns:p14="http://schemas.microsoft.com/office/powerpoint/2010/main" val="3742022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EA3E8-4588-B774-1C40-562828F86BE3}"/>
              </a:ext>
            </a:extLst>
          </p:cNvPr>
          <p:cNvSpPr>
            <a:spLocks noGrp="1"/>
          </p:cNvSpPr>
          <p:nvPr>
            <p:ph idx="1"/>
          </p:nvPr>
        </p:nvSpPr>
        <p:spPr>
          <a:xfrm>
            <a:off x="601362" y="1145059"/>
            <a:ext cx="10619058" cy="4868563"/>
          </a:xfrm>
        </p:spPr>
        <p:txBody>
          <a:bodyPr>
            <a:normAutofit/>
          </a:bodyPr>
          <a:lstStyle/>
          <a:p>
            <a:r>
              <a:rPr lang="en-GB" dirty="0" err="1">
                <a:latin typeface="Segoe UI Variable Small Semibol" pitchFamily="2" charset="0"/>
              </a:rPr>
              <a:t>p</a:t>
            </a:r>
            <a:r>
              <a:rPr lang="en-GB" sz="2000" dirty="0" err="1">
                <a:solidFill>
                  <a:schemeClr val="bg1"/>
                </a:solidFill>
                <a:latin typeface="Segoe UI Variable Small Semibol" pitchFamily="2" charset="0"/>
              </a:rPr>
              <a:t>erson_details</a:t>
            </a:r>
            <a:r>
              <a:rPr lang="en-GB" sz="2000" dirty="0">
                <a:solidFill>
                  <a:schemeClr val="bg1"/>
                </a:solidFill>
                <a:latin typeface="Segoe UI Variable Small Semibol" pitchFamily="2" charset="0"/>
              </a:rPr>
              <a:t> (</a:t>
            </a:r>
            <a:r>
              <a:rPr lang="en-GB" sz="2000" u="sng" dirty="0" err="1">
                <a:solidFill>
                  <a:schemeClr val="bg1"/>
                </a:solidFill>
                <a:latin typeface="Segoe UI Variable Small Semibol" pitchFamily="2" charset="0"/>
              </a:rPr>
              <a:t>aadhar_uid</a:t>
            </a:r>
            <a:r>
              <a:rPr lang="en-GB" sz="2000" u="sng" dirty="0">
                <a:solidFill>
                  <a:schemeClr val="bg1"/>
                </a:solidFill>
                <a:latin typeface="Segoe UI Variable Small Semibol" pitchFamily="2" charset="0"/>
              </a:rPr>
              <a:t> </a:t>
            </a:r>
            <a:r>
              <a:rPr lang="en-GB" sz="2000" dirty="0">
                <a:solidFill>
                  <a:schemeClr val="bg1"/>
                </a:solidFill>
                <a:latin typeface="Segoe UI Variable Small Semibol" pitchFamily="2" charset="0"/>
              </a:rPr>
              <a:t>, </a:t>
            </a:r>
            <a:r>
              <a:rPr lang="en-GB" sz="2000" dirty="0" err="1">
                <a:solidFill>
                  <a:schemeClr val="bg1"/>
                </a:solidFill>
                <a:latin typeface="Segoe UI Variable Small Semibol" pitchFamily="2" charset="0"/>
              </a:rPr>
              <a:t>person_name</a:t>
            </a:r>
            <a:r>
              <a:rPr lang="en-GB" sz="2000" dirty="0">
                <a:solidFill>
                  <a:schemeClr val="bg1"/>
                </a:solidFill>
                <a:latin typeface="Segoe UI Variable Small Semibol" pitchFamily="2" charset="0"/>
              </a:rPr>
              <a:t> , </a:t>
            </a:r>
            <a:r>
              <a:rPr lang="en-GB" sz="2000" dirty="0" err="1">
                <a:solidFill>
                  <a:schemeClr val="bg1"/>
                </a:solidFill>
                <a:latin typeface="Segoe UI Variable Small Semibol" pitchFamily="2" charset="0"/>
              </a:rPr>
              <a:t>p_</a:t>
            </a:r>
            <a:r>
              <a:rPr lang="en-GB" dirty="0" err="1">
                <a:solidFill>
                  <a:schemeClr val="bg1"/>
                </a:solidFill>
                <a:latin typeface="Segoe UI Variable Small Semibol" pitchFamily="2" charset="0"/>
              </a:rPr>
              <a:t>city</a:t>
            </a:r>
            <a:r>
              <a:rPr lang="en-GB" dirty="0">
                <a:solidFill>
                  <a:schemeClr val="bg1"/>
                </a:solidFill>
                <a:latin typeface="Segoe UI Variable Small Semibol" pitchFamily="2" charset="0"/>
              </a:rPr>
              <a:t>, age)</a:t>
            </a:r>
          </a:p>
          <a:p>
            <a:r>
              <a:rPr lang="en-GB" dirty="0" err="1">
                <a:latin typeface="Segoe UI Variable Small Semibol" pitchFamily="2" charset="0"/>
              </a:rPr>
              <a:t>p</a:t>
            </a:r>
            <a:r>
              <a:rPr lang="en-GB" sz="2000" dirty="0" err="1">
                <a:solidFill>
                  <a:schemeClr val="bg1"/>
                </a:solidFill>
                <a:latin typeface="Segoe UI Variable Small Semibol" pitchFamily="2" charset="0"/>
              </a:rPr>
              <a:t>erson_</a:t>
            </a:r>
            <a:r>
              <a:rPr lang="en-GB" dirty="0" err="1">
                <a:latin typeface="Segoe UI Variable Small Semibol" pitchFamily="2" charset="0"/>
              </a:rPr>
              <a:t>phno</a:t>
            </a:r>
            <a:r>
              <a:rPr lang="en-GB" sz="2000" dirty="0">
                <a:solidFill>
                  <a:schemeClr val="bg1"/>
                </a:solidFill>
                <a:latin typeface="Segoe UI Variable Small Semibol" pitchFamily="2" charset="0"/>
              </a:rPr>
              <a:t> </a:t>
            </a:r>
            <a:r>
              <a:rPr lang="en-GB" dirty="0">
                <a:solidFill>
                  <a:schemeClr val="bg1"/>
                </a:solidFill>
                <a:latin typeface="Segoe UI Variable Small Semibol" pitchFamily="2" charset="0"/>
              </a:rPr>
              <a:t>(</a:t>
            </a:r>
            <a:r>
              <a:rPr lang="en-GB" u="sng" dirty="0" err="1">
                <a:solidFill>
                  <a:schemeClr val="bg1"/>
                </a:solidFill>
                <a:latin typeface="Segoe UI Variable Small Semibol" pitchFamily="2" charset="0"/>
              </a:rPr>
              <a:t>aadhar</a:t>
            </a:r>
            <a:r>
              <a:rPr lang="en-GB" u="sng" dirty="0" err="1">
                <a:latin typeface="Segoe UI Variable Small Semibol" pitchFamily="2" charset="0"/>
              </a:rPr>
              <a:t>_</a:t>
            </a:r>
            <a:r>
              <a:rPr lang="en-GB" u="sng" dirty="0" err="1">
                <a:solidFill>
                  <a:schemeClr val="bg1"/>
                </a:solidFill>
                <a:latin typeface="Segoe UI Variable Small Semibol" pitchFamily="2" charset="0"/>
              </a:rPr>
              <a:t>uid</a:t>
            </a:r>
            <a:r>
              <a:rPr lang="en-GB" dirty="0">
                <a:solidFill>
                  <a:schemeClr val="bg1"/>
                </a:solidFill>
                <a:latin typeface="Segoe UI Variable Small Semibol" pitchFamily="2" charset="0"/>
              </a:rPr>
              <a:t>, </a:t>
            </a:r>
            <a:r>
              <a:rPr lang="en-GB" u="sng" dirty="0">
                <a:solidFill>
                  <a:schemeClr val="bg1"/>
                </a:solidFill>
                <a:latin typeface="Segoe UI Variable Small Semibol" pitchFamily="2" charset="0"/>
              </a:rPr>
              <a:t>mobile</a:t>
            </a:r>
            <a:r>
              <a:rPr lang="en-GB" dirty="0">
                <a:solidFill>
                  <a:schemeClr val="bg1"/>
                </a:solidFill>
                <a:latin typeface="Segoe UI Variable Small Semibol" pitchFamily="2" charset="0"/>
              </a:rPr>
              <a:t>)</a:t>
            </a:r>
          </a:p>
          <a:p>
            <a:pPr marL="457200" indent="-457200">
              <a:buFont typeface="+mj-lt"/>
              <a:buAutoNum type="arabicPeriod"/>
            </a:pPr>
            <a:endParaRPr lang="en-GB" dirty="0">
              <a:solidFill>
                <a:schemeClr val="bg1"/>
              </a:solidFill>
              <a:latin typeface="Segoe UI Variable Small Semibol" pitchFamily="2" charset="0"/>
            </a:endParaRPr>
          </a:p>
          <a:p>
            <a:r>
              <a:rPr lang="en-GB" dirty="0" err="1">
                <a:latin typeface="Segoe UI Variable Small Semibol" pitchFamily="2" charset="0"/>
              </a:rPr>
              <a:t>v</a:t>
            </a:r>
            <a:r>
              <a:rPr lang="en-GB" sz="2000" dirty="0" err="1">
                <a:solidFill>
                  <a:schemeClr val="bg1"/>
                </a:solidFill>
                <a:latin typeface="Segoe UI Variable Small Semibol" pitchFamily="2" charset="0"/>
              </a:rPr>
              <a:t>accinator_details</a:t>
            </a:r>
            <a:r>
              <a:rPr lang="en-GB" sz="2000" dirty="0">
                <a:solidFill>
                  <a:schemeClr val="bg1"/>
                </a:solidFill>
                <a:latin typeface="Segoe UI Variable Small Semibol" pitchFamily="2" charset="0"/>
              </a:rPr>
              <a:t> (</a:t>
            </a:r>
            <a:r>
              <a:rPr lang="en-GB" sz="2000" u="sng" dirty="0" err="1">
                <a:solidFill>
                  <a:schemeClr val="bg1"/>
                </a:solidFill>
                <a:latin typeface="Segoe UI Variable Small Semibol" pitchFamily="2" charset="0"/>
              </a:rPr>
              <a:t>vaccinator_id</a:t>
            </a:r>
            <a:r>
              <a:rPr lang="en-GB" sz="2000" dirty="0">
                <a:solidFill>
                  <a:schemeClr val="bg1"/>
                </a:solidFill>
                <a:latin typeface="Segoe UI Variable Small Semibol" pitchFamily="2" charset="0"/>
              </a:rPr>
              <a:t>, </a:t>
            </a:r>
            <a:r>
              <a:rPr lang="en-GB" sz="2000" dirty="0" err="1">
                <a:solidFill>
                  <a:schemeClr val="bg1"/>
                </a:solidFill>
                <a:latin typeface="Segoe UI Variable Small Semibol" pitchFamily="2" charset="0"/>
              </a:rPr>
              <a:t>vaccinator_name</a:t>
            </a:r>
            <a:r>
              <a:rPr lang="en-GB" sz="2000" dirty="0">
                <a:solidFill>
                  <a:schemeClr val="bg1"/>
                </a:solidFill>
                <a:latin typeface="Segoe UI Variable Small Semibol" pitchFamily="2" charset="0"/>
              </a:rPr>
              <a:t> , </a:t>
            </a:r>
            <a:r>
              <a:rPr lang="en-GB" sz="2000" dirty="0" err="1">
                <a:solidFill>
                  <a:schemeClr val="bg1"/>
                </a:solidFill>
                <a:latin typeface="Segoe UI Variable Small Semibol" pitchFamily="2" charset="0"/>
              </a:rPr>
              <a:t>v_</a:t>
            </a:r>
            <a:r>
              <a:rPr lang="en-GB" dirty="0" err="1">
                <a:solidFill>
                  <a:schemeClr val="bg1"/>
                </a:solidFill>
                <a:latin typeface="Segoe UI Variable Small Semibol" pitchFamily="2" charset="0"/>
              </a:rPr>
              <a:t>city</a:t>
            </a:r>
            <a:r>
              <a:rPr lang="en-GB" dirty="0">
                <a:solidFill>
                  <a:schemeClr val="bg1"/>
                </a:solidFill>
                <a:latin typeface="Segoe UI Variable Small Semibol" pitchFamily="2" charset="0"/>
              </a:rPr>
              <a:t>, salary)</a:t>
            </a:r>
          </a:p>
          <a:p>
            <a:r>
              <a:rPr lang="en-GB" dirty="0" err="1">
                <a:latin typeface="Segoe UI Variable Small Semibol" pitchFamily="2" charset="0"/>
              </a:rPr>
              <a:t>v</a:t>
            </a:r>
            <a:r>
              <a:rPr lang="en-GB" sz="2000" dirty="0" err="1">
                <a:solidFill>
                  <a:schemeClr val="bg1"/>
                </a:solidFill>
                <a:latin typeface="Segoe UI Variable Small Semibol" pitchFamily="2" charset="0"/>
              </a:rPr>
              <a:t>accinator_phno</a:t>
            </a:r>
            <a:r>
              <a:rPr lang="en-GB" sz="2000" dirty="0">
                <a:solidFill>
                  <a:schemeClr val="bg1"/>
                </a:solidFill>
                <a:latin typeface="Segoe UI Variable Small Semibol" pitchFamily="2" charset="0"/>
              </a:rPr>
              <a:t> </a:t>
            </a:r>
            <a:r>
              <a:rPr lang="en-GB" dirty="0">
                <a:solidFill>
                  <a:schemeClr val="bg1"/>
                </a:solidFill>
                <a:latin typeface="Segoe UI Variable Small Semibol" pitchFamily="2" charset="0"/>
              </a:rPr>
              <a:t>(</a:t>
            </a:r>
            <a:r>
              <a:rPr lang="en-GB" sz="2000" u="sng" dirty="0" err="1">
                <a:solidFill>
                  <a:schemeClr val="bg1"/>
                </a:solidFill>
                <a:latin typeface="Segoe UI Variable Small Semibol" pitchFamily="2" charset="0"/>
              </a:rPr>
              <a:t>vaccinator_id</a:t>
            </a:r>
            <a:r>
              <a:rPr lang="en-GB" dirty="0">
                <a:solidFill>
                  <a:schemeClr val="bg1"/>
                </a:solidFill>
                <a:latin typeface="Segoe UI Variable Small Semibol" pitchFamily="2" charset="0"/>
              </a:rPr>
              <a:t>, </a:t>
            </a:r>
            <a:r>
              <a:rPr lang="en-GB" u="sng" dirty="0" err="1">
                <a:solidFill>
                  <a:schemeClr val="bg1"/>
                </a:solidFill>
                <a:latin typeface="Segoe UI Variable Small Semibol" pitchFamily="2" charset="0"/>
              </a:rPr>
              <a:t>vaccinator_no</a:t>
            </a:r>
            <a:r>
              <a:rPr lang="en-GB" dirty="0">
                <a:solidFill>
                  <a:schemeClr val="bg1"/>
                </a:solidFill>
                <a:latin typeface="Segoe UI Variable Small Semibol" pitchFamily="2" charset="0"/>
              </a:rPr>
              <a:t>)</a:t>
            </a:r>
          </a:p>
          <a:p>
            <a:pPr marL="457200" indent="-457200">
              <a:buFont typeface="+mj-lt"/>
              <a:buAutoNum type="arabicPeriod"/>
            </a:pPr>
            <a:endParaRPr lang="en-GB" dirty="0">
              <a:solidFill>
                <a:schemeClr val="bg1"/>
              </a:solidFill>
              <a:latin typeface="Segoe UI Variable Small Semibol" pitchFamily="2" charset="0"/>
            </a:endParaRPr>
          </a:p>
          <a:p>
            <a:r>
              <a:rPr lang="en-GB" dirty="0" err="1">
                <a:latin typeface="Segoe UI Variable Small Semibol" pitchFamily="2" charset="0"/>
              </a:rPr>
              <a:t>v</a:t>
            </a:r>
            <a:r>
              <a:rPr lang="en-GB" dirty="0" err="1">
                <a:solidFill>
                  <a:schemeClr val="bg1"/>
                </a:solidFill>
                <a:latin typeface="Segoe UI Variable Small Semibol" pitchFamily="2" charset="0"/>
              </a:rPr>
              <a:t>accine_details</a:t>
            </a:r>
            <a:r>
              <a:rPr lang="en-GB" dirty="0">
                <a:solidFill>
                  <a:schemeClr val="bg1"/>
                </a:solidFill>
                <a:latin typeface="Segoe UI Variable Small Semibol" pitchFamily="2" charset="0"/>
              </a:rPr>
              <a:t> (</a:t>
            </a:r>
            <a:r>
              <a:rPr lang="en-GB" u="sng" dirty="0" err="1">
                <a:solidFill>
                  <a:schemeClr val="bg1"/>
                </a:solidFill>
                <a:latin typeface="Segoe UI Variable Small Semibol" pitchFamily="2" charset="0"/>
              </a:rPr>
              <a:t>vaccine_name</a:t>
            </a:r>
            <a:r>
              <a:rPr lang="en-GB" dirty="0">
                <a:solidFill>
                  <a:schemeClr val="bg1"/>
                </a:solidFill>
                <a:latin typeface="Segoe UI Variable Small Semibol" pitchFamily="2" charset="0"/>
              </a:rPr>
              <a:t>,  disease,  cost, </a:t>
            </a:r>
            <a:r>
              <a:rPr lang="en-GB" dirty="0" err="1">
                <a:solidFill>
                  <a:schemeClr val="bg1"/>
                </a:solidFill>
                <a:latin typeface="Segoe UI Variable Small Semibol" pitchFamily="2" charset="0"/>
              </a:rPr>
              <a:t>administration_type</a:t>
            </a:r>
            <a:r>
              <a:rPr lang="en-GB" dirty="0">
                <a:solidFill>
                  <a:schemeClr val="bg1"/>
                </a:solidFill>
                <a:latin typeface="Segoe UI Variable Small Semibol" pitchFamily="2" charset="0"/>
              </a:rPr>
              <a:t>, doses, quantity, </a:t>
            </a:r>
            <a:r>
              <a:rPr lang="en-IN" dirty="0" err="1">
                <a:solidFill>
                  <a:schemeClr val="bg1"/>
                </a:solidFill>
                <a:latin typeface="Segoe UI Variable Small Semibol" pitchFamily="2" charset="0"/>
              </a:rPr>
              <a:t>company_name</a:t>
            </a:r>
            <a:r>
              <a:rPr lang="en-IN" dirty="0">
                <a:solidFill>
                  <a:schemeClr val="bg1"/>
                </a:solidFill>
                <a:latin typeface="Segoe UI Variable Small Semibol" pitchFamily="2" charset="0"/>
              </a:rPr>
              <a:t>, </a:t>
            </a:r>
            <a:r>
              <a:rPr lang="en-IN" dirty="0" err="1">
                <a:solidFill>
                  <a:schemeClr val="bg1"/>
                </a:solidFill>
                <a:latin typeface="Segoe UI Variable Small Semibol" pitchFamily="2" charset="0"/>
              </a:rPr>
              <a:t>parent_company</a:t>
            </a:r>
            <a:r>
              <a:rPr lang="en-IN" dirty="0">
                <a:solidFill>
                  <a:schemeClr val="bg1"/>
                </a:solidFill>
                <a:latin typeface="Segoe UI Variable Small Semibol" pitchFamily="2" charset="0"/>
              </a:rPr>
              <a:t>)</a:t>
            </a:r>
          </a:p>
          <a:p>
            <a:r>
              <a:rPr lang="en-IN" dirty="0" err="1">
                <a:solidFill>
                  <a:schemeClr val="bg1"/>
                </a:solidFill>
                <a:latin typeface="Segoe UI Variable Small Semibol" pitchFamily="2" charset="0"/>
              </a:rPr>
              <a:t>disease_details</a:t>
            </a:r>
            <a:r>
              <a:rPr lang="en-IN" dirty="0">
                <a:solidFill>
                  <a:schemeClr val="bg1"/>
                </a:solidFill>
                <a:latin typeface="Segoe UI Variable Small Semibol" pitchFamily="2" charset="0"/>
              </a:rPr>
              <a:t> (</a:t>
            </a:r>
            <a:r>
              <a:rPr lang="en-IN" u="sng" dirty="0">
                <a:solidFill>
                  <a:schemeClr val="bg1"/>
                </a:solidFill>
                <a:latin typeface="Segoe UI Variable Small Semibol" pitchFamily="2" charset="0"/>
              </a:rPr>
              <a:t>disease</a:t>
            </a:r>
            <a:r>
              <a:rPr lang="en-IN" dirty="0">
                <a:solidFill>
                  <a:schemeClr val="bg1"/>
                </a:solidFill>
                <a:latin typeface="Segoe UI Variable Small Semibol" pitchFamily="2" charset="0"/>
              </a:rPr>
              <a:t>, </a:t>
            </a:r>
            <a:r>
              <a:rPr lang="en-IN" dirty="0" err="1">
                <a:solidFill>
                  <a:schemeClr val="bg1"/>
                </a:solidFill>
                <a:latin typeface="Segoe UI Variable Small Semibol" pitchFamily="2" charset="0"/>
              </a:rPr>
              <a:t>vaccine_type</a:t>
            </a:r>
            <a:r>
              <a:rPr lang="en-IN" dirty="0">
                <a:solidFill>
                  <a:schemeClr val="bg1"/>
                </a:solidFill>
                <a:latin typeface="Segoe UI Variable Small Semibol" pitchFamily="2" charset="0"/>
              </a:rPr>
              <a:t>)</a:t>
            </a:r>
          </a:p>
          <a:p>
            <a:pPr marL="0" indent="0">
              <a:buNone/>
            </a:pPr>
            <a:endParaRPr lang="en-GB" sz="2000" dirty="0">
              <a:solidFill>
                <a:schemeClr val="bg1"/>
              </a:solidFill>
              <a:latin typeface="Segoe UI Variable Small Semibol" pitchFamily="2" charset="0"/>
            </a:endParaRPr>
          </a:p>
          <a:p>
            <a:endParaRPr lang="en-GB" dirty="0">
              <a:solidFill>
                <a:schemeClr val="bg1"/>
              </a:solidFill>
              <a:latin typeface="Segoe UI Variable Small Semibol" pitchFamily="2" charset="0"/>
            </a:endParaRPr>
          </a:p>
          <a:p>
            <a:endParaRPr lang="en-IN" dirty="0">
              <a:solidFill>
                <a:schemeClr val="bg1"/>
              </a:solidFill>
              <a:latin typeface="Segoe UI Variable Small Semibol" pitchFamily="2" charset="0"/>
            </a:endParaRPr>
          </a:p>
          <a:p>
            <a:endParaRPr lang="en-IN" dirty="0">
              <a:solidFill>
                <a:schemeClr val="bg1"/>
              </a:solidFill>
              <a:latin typeface="Segoe UI Variable Small Semibol" pitchFamily="2" charset="0"/>
            </a:endParaRPr>
          </a:p>
          <a:p>
            <a:endParaRPr lang="en-IN" dirty="0">
              <a:solidFill>
                <a:schemeClr val="bg1"/>
              </a:solidFill>
              <a:latin typeface="Segoe UI Variable Small Semibol" pitchFamily="2" charset="0"/>
            </a:endParaRPr>
          </a:p>
          <a:p>
            <a:endParaRPr lang="en-GB" dirty="0">
              <a:solidFill>
                <a:schemeClr val="bg1"/>
              </a:solidFill>
              <a:latin typeface="Segoe UI Variable Small Semibol" pitchFamily="2" charset="0"/>
            </a:endParaRPr>
          </a:p>
          <a:p>
            <a:endParaRPr lang="en-GB" sz="2000" dirty="0">
              <a:solidFill>
                <a:schemeClr val="bg1"/>
              </a:solidFill>
              <a:latin typeface="Segoe UI Variable Small Semibol" pitchFamily="2" charset="0"/>
            </a:endParaRPr>
          </a:p>
          <a:p>
            <a:endParaRPr lang="en-GB" dirty="0">
              <a:solidFill>
                <a:schemeClr val="bg1"/>
              </a:solidFill>
              <a:latin typeface="Segoe UI Variable Small Semibol" pitchFamily="2" charset="0"/>
            </a:endParaRPr>
          </a:p>
          <a:p>
            <a:endParaRPr lang="en-GB" sz="2000" dirty="0">
              <a:solidFill>
                <a:schemeClr val="bg1"/>
              </a:solidFill>
              <a:latin typeface="Segoe UI Variable Small Semibol" pitchFamily="2" charset="0"/>
            </a:endParaRPr>
          </a:p>
          <a:p>
            <a:endParaRPr lang="en-IN" dirty="0"/>
          </a:p>
        </p:txBody>
      </p:sp>
      <p:cxnSp>
        <p:nvCxnSpPr>
          <p:cNvPr id="3" name="Straight Connector 2">
            <a:extLst>
              <a:ext uri="{FF2B5EF4-FFF2-40B4-BE49-F238E27FC236}">
                <a16:creationId xmlns:a16="http://schemas.microsoft.com/office/drawing/2014/main" id="{7642EE9D-6F1E-FD08-4966-963A53CF6343}"/>
              </a:ext>
            </a:extLst>
          </p:cNvPr>
          <p:cNvCxnSpPr>
            <a:cxnSpLocks/>
          </p:cNvCxnSpPr>
          <p:nvPr/>
        </p:nvCxnSpPr>
        <p:spPr>
          <a:xfrm>
            <a:off x="950179" y="4729009"/>
            <a:ext cx="4012346" cy="0"/>
          </a:xfrm>
          <a:prstGeom prst="line">
            <a:avLst/>
          </a:prstGeom>
          <a:ln w="50800">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959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BEA3E8-4588-B774-1C40-562828F86BE3}"/>
              </a:ext>
            </a:extLst>
          </p:cNvPr>
          <p:cNvSpPr>
            <a:spLocks noGrp="1"/>
          </p:cNvSpPr>
          <p:nvPr>
            <p:ph idx="1"/>
          </p:nvPr>
        </p:nvSpPr>
        <p:spPr>
          <a:xfrm>
            <a:off x="713383" y="1197087"/>
            <a:ext cx="10452848" cy="5139330"/>
          </a:xfrm>
        </p:spPr>
        <p:txBody>
          <a:bodyPr/>
          <a:lstStyle/>
          <a:p>
            <a:r>
              <a:rPr lang="en-GB" dirty="0" err="1">
                <a:solidFill>
                  <a:schemeClr val="bg1"/>
                </a:solidFill>
                <a:latin typeface="Segoe UI Variable Small Semibol" pitchFamily="2" charset="0"/>
              </a:rPr>
              <a:t>patent_details</a:t>
            </a:r>
            <a:r>
              <a:rPr lang="en-GB" dirty="0">
                <a:solidFill>
                  <a:schemeClr val="bg1"/>
                </a:solidFill>
                <a:latin typeface="Segoe UI Variable Small Semibol" pitchFamily="2" charset="0"/>
              </a:rPr>
              <a:t> ( </a:t>
            </a:r>
            <a:r>
              <a:rPr lang="en-GB" u="sng" dirty="0" err="1">
                <a:solidFill>
                  <a:schemeClr val="bg1"/>
                </a:solidFill>
                <a:latin typeface="Segoe UI Variable Small Semibol" pitchFamily="2" charset="0"/>
              </a:rPr>
              <a:t>parent_company</a:t>
            </a:r>
            <a:r>
              <a:rPr lang="en-GB" dirty="0">
                <a:solidFill>
                  <a:schemeClr val="bg1"/>
                </a:solidFill>
                <a:latin typeface="Segoe UI Variable Small Semibol" pitchFamily="2" charset="0"/>
              </a:rPr>
              <a:t>, patents)</a:t>
            </a:r>
            <a:endParaRPr lang="en-GB" sz="1400" dirty="0">
              <a:latin typeface="Segoe UI Variable Small Semibol" pitchFamily="2" charset="0"/>
            </a:endParaRPr>
          </a:p>
          <a:p>
            <a:r>
              <a:rPr lang="en-GB" dirty="0" err="1">
                <a:solidFill>
                  <a:schemeClr val="bg1"/>
                </a:solidFill>
                <a:latin typeface="Segoe UI Variable Small Semibol" pitchFamily="2" charset="0"/>
              </a:rPr>
              <a:t>company_details</a:t>
            </a:r>
            <a:r>
              <a:rPr lang="en-GB" dirty="0">
                <a:solidFill>
                  <a:schemeClr val="bg1"/>
                </a:solidFill>
                <a:latin typeface="Segoe UI Variable Small Semibol" pitchFamily="2" charset="0"/>
              </a:rPr>
              <a:t> (</a:t>
            </a:r>
            <a:r>
              <a:rPr lang="en-GB" u="sng" dirty="0" err="1">
                <a:solidFill>
                  <a:schemeClr val="bg1"/>
                </a:solidFill>
                <a:latin typeface="Segoe UI Variable Small Semibol" pitchFamily="2" charset="0"/>
              </a:rPr>
              <a:t>company_name</a:t>
            </a:r>
            <a:r>
              <a:rPr lang="en-GB" dirty="0">
                <a:solidFill>
                  <a:schemeClr val="bg1"/>
                </a:solidFill>
                <a:latin typeface="Segoe UI Variable Small Semibol" pitchFamily="2" charset="0"/>
              </a:rPr>
              <a:t>, </a:t>
            </a:r>
            <a:r>
              <a:rPr lang="en-GB" u="sng" dirty="0" err="1">
                <a:solidFill>
                  <a:schemeClr val="bg1"/>
                </a:solidFill>
                <a:latin typeface="Segoe UI Variable Small Semibol" pitchFamily="2" charset="0"/>
              </a:rPr>
              <a:t>parent_company</a:t>
            </a:r>
            <a:r>
              <a:rPr lang="en-GB" dirty="0">
                <a:solidFill>
                  <a:schemeClr val="bg1"/>
                </a:solidFill>
                <a:latin typeface="Segoe UI Variable Small Semibol" pitchFamily="2" charset="0"/>
              </a:rPr>
              <a:t>)</a:t>
            </a:r>
          </a:p>
          <a:p>
            <a:r>
              <a:rPr lang="en-IN" dirty="0" err="1">
                <a:latin typeface="Segoe UI" panose="020B0502040204020203" pitchFamily="34" charset="0"/>
                <a:cs typeface="Segoe UI" panose="020B0502040204020203" pitchFamily="34" charset="0"/>
              </a:rPr>
              <a:t>storage_unit</a:t>
            </a:r>
            <a:r>
              <a:rPr lang="en-IN" dirty="0">
                <a:latin typeface="Segoe UI" panose="020B0502040204020203" pitchFamily="34" charset="0"/>
                <a:cs typeface="Segoe UI" panose="020B0502040204020203" pitchFamily="34" charset="0"/>
              </a:rPr>
              <a:t> ( </a:t>
            </a:r>
            <a:r>
              <a:rPr lang="en-IN" u="sng" dirty="0" err="1">
                <a:latin typeface="Segoe UI" panose="020B0502040204020203" pitchFamily="34" charset="0"/>
                <a:cs typeface="Segoe UI" panose="020B0502040204020203" pitchFamily="34" charset="0"/>
              </a:rPr>
              <a:t>storage_id</a:t>
            </a:r>
            <a:r>
              <a:rPr lang="en-IN" dirty="0">
                <a:latin typeface="Segoe UI" panose="020B0502040204020203" pitchFamily="34" charset="0"/>
                <a:cs typeface="Segoe UI" panose="020B0502040204020203" pitchFamily="34" charset="0"/>
              </a:rPr>
              <a:t>, capacity, </a:t>
            </a:r>
            <a:r>
              <a:rPr lang="en-IN" dirty="0" err="1">
                <a:latin typeface="Segoe UI" panose="020B0502040204020203" pitchFamily="34" charset="0"/>
                <a:cs typeface="Segoe UI" panose="020B0502040204020203" pitchFamily="34" charset="0"/>
              </a:rPr>
              <a:t>s_city</a:t>
            </a:r>
            <a:r>
              <a:rPr lang="en-IN" dirty="0">
                <a:latin typeface="Segoe UI" panose="020B0502040204020203" pitchFamily="34" charset="0"/>
                <a:cs typeface="Segoe UI" panose="020B0502040204020203" pitchFamily="34" charset="0"/>
              </a:rPr>
              <a:t>)</a:t>
            </a:r>
          </a:p>
          <a:p>
            <a:r>
              <a:rPr lang="en-IN" dirty="0">
                <a:latin typeface="Segoe UI" panose="020B0502040204020203" pitchFamily="34" charset="0"/>
                <a:cs typeface="Segoe UI" panose="020B0502040204020203" pitchFamily="34" charset="0"/>
              </a:rPr>
              <a:t>centre ( </a:t>
            </a:r>
            <a:r>
              <a:rPr lang="en-IN" u="sng" dirty="0" err="1">
                <a:latin typeface="Segoe UI" panose="020B0502040204020203" pitchFamily="34" charset="0"/>
                <a:cs typeface="Segoe UI" panose="020B0502040204020203" pitchFamily="34" charset="0"/>
              </a:rPr>
              <a:t>centre_id</a:t>
            </a:r>
            <a:r>
              <a:rPr lang="en-IN" dirty="0">
                <a:latin typeface="Segoe UI" panose="020B0502040204020203" pitchFamily="34" charset="0"/>
                <a:cs typeface="Segoe UI" panose="020B0502040204020203" pitchFamily="34" charset="0"/>
              </a:rPr>
              <a:t>, </a:t>
            </a:r>
            <a:r>
              <a:rPr lang="en-IN" dirty="0" err="1">
                <a:latin typeface="Segoe UI" panose="020B0502040204020203" pitchFamily="34" charset="0"/>
                <a:cs typeface="Segoe UI" panose="020B0502040204020203" pitchFamily="34" charset="0"/>
              </a:rPr>
              <a:t>centre_name</a:t>
            </a:r>
            <a:r>
              <a:rPr lang="en-IN" dirty="0">
                <a:latin typeface="Segoe UI" panose="020B0502040204020203" pitchFamily="34" charset="0"/>
                <a:cs typeface="Segoe UI" panose="020B0502040204020203" pitchFamily="34" charset="0"/>
              </a:rPr>
              <a:t>, pin, </a:t>
            </a:r>
            <a:r>
              <a:rPr lang="en-IN" dirty="0" err="1">
                <a:latin typeface="Segoe UI" panose="020B0502040204020203" pitchFamily="34" charset="0"/>
                <a:cs typeface="Segoe UI" panose="020B0502040204020203" pitchFamily="34" charset="0"/>
              </a:rPr>
              <a:t>storage_id</a:t>
            </a:r>
            <a:r>
              <a:rPr lang="en-IN" dirty="0">
                <a:latin typeface="Segoe UI" panose="020B0502040204020203" pitchFamily="34" charset="0"/>
                <a:cs typeface="Segoe UI" panose="020B0502040204020203" pitchFamily="34" charset="0"/>
              </a:rPr>
              <a:t>)</a:t>
            </a:r>
          </a:p>
          <a:p>
            <a:r>
              <a:rPr lang="en-IN" dirty="0">
                <a:latin typeface="Segoe UI" panose="020B0502040204020203" pitchFamily="34" charset="0"/>
                <a:cs typeface="Segoe UI" panose="020B0502040204020203" pitchFamily="34" charset="0"/>
              </a:rPr>
              <a:t>doctor( </a:t>
            </a:r>
            <a:r>
              <a:rPr lang="en-IN" u="sng" dirty="0">
                <a:latin typeface="Segoe UI" panose="020B0502040204020203" pitchFamily="34" charset="0"/>
                <a:cs typeface="Segoe UI" panose="020B0502040204020203" pitchFamily="34" charset="0"/>
              </a:rPr>
              <a:t>department</a:t>
            </a:r>
            <a:r>
              <a:rPr lang="en-IN" dirty="0">
                <a:latin typeface="Segoe UI" panose="020B0502040204020203" pitchFamily="34" charset="0"/>
                <a:cs typeface="Segoe UI" panose="020B0502040204020203" pitchFamily="34" charset="0"/>
              </a:rPr>
              <a:t> , </a:t>
            </a:r>
            <a:r>
              <a:rPr lang="en-IN" u="sng" dirty="0" err="1">
                <a:latin typeface="Segoe UI" panose="020B0502040204020203" pitchFamily="34" charset="0"/>
                <a:cs typeface="Segoe UI" panose="020B0502040204020203" pitchFamily="34" charset="0"/>
              </a:rPr>
              <a:t>Vaccinator_id</a:t>
            </a:r>
            <a:r>
              <a:rPr lang="en-IN" dirty="0">
                <a:latin typeface="Segoe UI" panose="020B0502040204020203" pitchFamily="34" charset="0"/>
                <a:cs typeface="Segoe UI" panose="020B0502040204020203" pitchFamily="34" charset="0"/>
              </a:rPr>
              <a:t>)</a:t>
            </a:r>
          </a:p>
          <a:p>
            <a:r>
              <a:rPr lang="en-GB" dirty="0">
                <a:latin typeface="Segoe UI" panose="020B0502040204020203" pitchFamily="34" charset="0"/>
                <a:cs typeface="Segoe UI" panose="020B0502040204020203" pitchFamily="34" charset="0"/>
              </a:rPr>
              <a:t>t</a:t>
            </a:r>
            <a:r>
              <a:rPr lang="en-GB" sz="2000" dirty="0">
                <a:latin typeface="Segoe UI" panose="020B0502040204020203" pitchFamily="34" charset="0"/>
                <a:cs typeface="Segoe UI" panose="020B0502040204020203" pitchFamily="34" charset="0"/>
              </a:rPr>
              <a:t>akes ( </a:t>
            </a:r>
            <a:r>
              <a:rPr lang="en-GB" sz="2000" u="sng" dirty="0" err="1">
                <a:latin typeface="Segoe UI" panose="020B0502040204020203" pitchFamily="34" charset="0"/>
                <a:cs typeface="Segoe UI" panose="020B0502040204020203" pitchFamily="34" charset="0"/>
              </a:rPr>
              <a:t>aadhar_uid</a:t>
            </a:r>
            <a:r>
              <a:rPr lang="en-GB" sz="2000" u="sng" dirty="0">
                <a:latin typeface="Segoe UI" panose="020B0502040204020203" pitchFamily="34" charset="0"/>
                <a:cs typeface="Segoe UI" panose="020B0502040204020203" pitchFamily="34" charset="0"/>
              </a:rPr>
              <a:t> </a:t>
            </a:r>
            <a:r>
              <a:rPr lang="en-GB" sz="2000" dirty="0">
                <a:latin typeface="Segoe UI" panose="020B0502040204020203" pitchFamily="34" charset="0"/>
                <a:cs typeface="Segoe UI" panose="020B0502040204020203" pitchFamily="34" charset="0"/>
              </a:rPr>
              <a:t>, </a:t>
            </a:r>
            <a:r>
              <a:rPr lang="en-GB" sz="2000" u="sng" dirty="0" err="1">
                <a:latin typeface="Segoe UI" panose="020B0502040204020203" pitchFamily="34" charset="0"/>
                <a:cs typeface="Segoe UI" panose="020B0502040204020203" pitchFamily="34" charset="0"/>
              </a:rPr>
              <a:t>vaccine_name</a:t>
            </a:r>
            <a:r>
              <a:rPr lang="en-GB" sz="2000" dirty="0">
                <a:latin typeface="Segoe UI" panose="020B0502040204020203" pitchFamily="34" charset="0"/>
                <a:cs typeface="Segoe UI" panose="020B0502040204020203" pitchFamily="34" charset="0"/>
              </a:rPr>
              <a:t>, </a:t>
            </a:r>
            <a:r>
              <a:rPr lang="en-GB" sz="2000" u="sng" dirty="0">
                <a:latin typeface="Segoe UI" panose="020B0502040204020203" pitchFamily="34" charset="0"/>
                <a:cs typeface="Segoe UI" panose="020B0502040204020203" pitchFamily="34" charset="0"/>
              </a:rPr>
              <a:t>date</a:t>
            </a:r>
            <a:r>
              <a:rPr lang="en-GB" sz="2000" dirty="0">
                <a:latin typeface="Segoe UI" panose="020B0502040204020203" pitchFamily="34" charset="0"/>
                <a:cs typeface="Segoe UI" panose="020B0502040204020203" pitchFamily="34" charset="0"/>
              </a:rPr>
              <a:t>)</a:t>
            </a:r>
          </a:p>
          <a:p>
            <a:r>
              <a:rPr lang="en-GB" dirty="0">
                <a:latin typeface="Segoe UI" panose="020B0502040204020203" pitchFamily="34" charset="0"/>
                <a:cs typeface="Segoe UI" panose="020B0502040204020203" pitchFamily="34" charset="0"/>
              </a:rPr>
              <a:t>v</a:t>
            </a:r>
            <a:r>
              <a:rPr lang="en-GB" sz="2000" dirty="0">
                <a:latin typeface="Segoe UI" panose="020B0502040204020203" pitchFamily="34" charset="0"/>
                <a:cs typeface="Segoe UI" panose="020B0502040204020203" pitchFamily="34" charset="0"/>
              </a:rPr>
              <a:t>accinates ( </a:t>
            </a:r>
            <a:r>
              <a:rPr lang="en-GB" sz="2000" u="sng" dirty="0" err="1">
                <a:latin typeface="Segoe UI" panose="020B0502040204020203" pitchFamily="34" charset="0"/>
                <a:cs typeface="Segoe UI" panose="020B0502040204020203" pitchFamily="34" charset="0"/>
              </a:rPr>
              <a:t>vaccinator_id</a:t>
            </a:r>
            <a:r>
              <a:rPr lang="en-GB" sz="2000" dirty="0">
                <a:latin typeface="Segoe UI" panose="020B0502040204020203" pitchFamily="34" charset="0"/>
                <a:cs typeface="Segoe UI" panose="020B0502040204020203" pitchFamily="34" charset="0"/>
              </a:rPr>
              <a:t>, </a:t>
            </a:r>
            <a:r>
              <a:rPr lang="en-GB" sz="2000" u="sng" dirty="0" err="1">
                <a:latin typeface="Segoe UI" panose="020B0502040204020203" pitchFamily="34" charset="0"/>
                <a:cs typeface="Segoe UI" panose="020B0502040204020203" pitchFamily="34" charset="0"/>
              </a:rPr>
              <a:t>aadhar</a:t>
            </a:r>
            <a:r>
              <a:rPr lang="en-GB" sz="2000" u="sng" dirty="0">
                <a:latin typeface="Segoe UI" panose="020B0502040204020203" pitchFamily="34" charset="0"/>
                <a:cs typeface="Segoe UI" panose="020B0502040204020203" pitchFamily="34" charset="0"/>
              </a:rPr>
              <a:t> </a:t>
            </a:r>
            <a:r>
              <a:rPr lang="en-GB" sz="2000" u="sng" dirty="0" err="1">
                <a:latin typeface="Segoe UI" panose="020B0502040204020203" pitchFamily="34" charset="0"/>
                <a:cs typeface="Segoe UI" panose="020B0502040204020203" pitchFamily="34" charset="0"/>
              </a:rPr>
              <a:t>uid</a:t>
            </a:r>
            <a:r>
              <a:rPr lang="en-GB" sz="2000" dirty="0">
                <a:latin typeface="Segoe UI" panose="020B0502040204020203" pitchFamily="34" charset="0"/>
                <a:cs typeface="Segoe UI" panose="020B0502040204020203" pitchFamily="34" charset="0"/>
              </a:rPr>
              <a:t>)</a:t>
            </a:r>
          </a:p>
          <a:p>
            <a:r>
              <a:rPr lang="en-GB" dirty="0">
                <a:latin typeface="Segoe UI" panose="020B0502040204020203" pitchFamily="34" charset="0"/>
                <a:cs typeface="Segoe UI" panose="020B0502040204020203" pitchFamily="34" charset="0"/>
              </a:rPr>
              <a:t>g</a:t>
            </a:r>
            <a:r>
              <a:rPr lang="en-GB" sz="2000" dirty="0">
                <a:latin typeface="Segoe UI" panose="020B0502040204020203" pitchFamily="34" charset="0"/>
                <a:cs typeface="Segoe UI" panose="020B0502040204020203" pitchFamily="34" charset="0"/>
              </a:rPr>
              <a:t>oes ( </a:t>
            </a:r>
            <a:r>
              <a:rPr lang="en-GB" sz="2000" u="sng" dirty="0" err="1">
                <a:latin typeface="Segoe UI" panose="020B0502040204020203" pitchFamily="34" charset="0"/>
                <a:cs typeface="Segoe UI" panose="020B0502040204020203" pitchFamily="34" charset="0"/>
              </a:rPr>
              <a:t>centre_id</a:t>
            </a:r>
            <a:r>
              <a:rPr lang="en-GB" sz="2000" dirty="0">
                <a:latin typeface="Segoe UI" panose="020B0502040204020203" pitchFamily="34" charset="0"/>
                <a:cs typeface="Segoe UI" panose="020B0502040204020203" pitchFamily="34" charset="0"/>
              </a:rPr>
              <a:t>, </a:t>
            </a:r>
            <a:r>
              <a:rPr lang="en-GB" sz="2000" u="sng" dirty="0" err="1">
                <a:latin typeface="Segoe UI" panose="020B0502040204020203" pitchFamily="34" charset="0"/>
                <a:cs typeface="Segoe UI" panose="020B0502040204020203" pitchFamily="34" charset="0"/>
              </a:rPr>
              <a:t>aadhar_uid,date</a:t>
            </a:r>
            <a:r>
              <a:rPr lang="en-GB" sz="2000" dirty="0">
                <a:latin typeface="Segoe UI" panose="020B0502040204020203" pitchFamily="34" charset="0"/>
                <a:cs typeface="Segoe UI" panose="020B0502040204020203" pitchFamily="34" charset="0"/>
              </a:rPr>
              <a:t>)</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B505D99C-84FC-B839-8022-719714733C59}"/>
                  </a:ext>
                </a:extLst>
              </p14:cNvPr>
              <p14:cNvContentPartPr/>
              <p14:nvPr/>
            </p14:nvContentPartPr>
            <p14:xfrm>
              <a:off x="12124774" y="4103786"/>
              <a:ext cx="360" cy="360"/>
            </p14:xfrm>
          </p:contentPart>
        </mc:Choice>
        <mc:Fallback xmlns="">
          <p:pic>
            <p:nvPicPr>
              <p:cNvPr id="8" name="Ink 7">
                <a:extLst>
                  <a:ext uri="{FF2B5EF4-FFF2-40B4-BE49-F238E27FC236}">
                    <a16:creationId xmlns:a16="http://schemas.microsoft.com/office/drawing/2014/main" id="{B505D99C-84FC-B839-8022-719714733C59}"/>
                  </a:ext>
                </a:extLst>
              </p:cNvPr>
              <p:cNvPicPr/>
              <p:nvPr/>
            </p:nvPicPr>
            <p:blipFill>
              <a:blip r:embed="rId3"/>
              <a:stretch>
                <a:fillRect/>
              </a:stretch>
            </p:blipFill>
            <p:spPr>
              <a:xfrm>
                <a:off x="12107134" y="408578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F899D2E0-DB73-0EA4-88FF-D0B300C90554}"/>
                  </a:ext>
                </a:extLst>
              </p14:cNvPr>
              <p14:cNvContentPartPr/>
              <p14:nvPr/>
            </p14:nvContentPartPr>
            <p14:xfrm>
              <a:off x="12474334" y="1055666"/>
              <a:ext cx="360" cy="360"/>
            </p14:xfrm>
          </p:contentPart>
        </mc:Choice>
        <mc:Fallback xmlns="">
          <p:pic>
            <p:nvPicPr>
              <p:cNvPr id="9" name="Ink 8">
                <a:extLst>
                  <a:ext uri="{FF2B5EF4-FFF2-40B4-BE49-F238E27FC236}">
                    <a16:creationId xmlns:a16="http://schemas.microsoft.com/office/drawing/2014/main" id="{F899D2E0-DB73-0EA4-88FF-D0B300C90554}"/>
                  </a:ext>
                </a:extLst>
              </p:cNvPr>
              <p:cNvPicPr/>
              <p:nvPr/>
            </p:nvPicPr>
            <p:blipFill>
              <a:blip r:embed="rId3"/>
              <a:stretch>
                <a:fillRect/>
              </a:stretch>
            </p:blipFill>
            <p:spPr>
              <a:xfrm>
                <a:off x="12456334" y="103766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4" name="Ink 23">
                <a:extLst>
                  <a:ext uri="{FF2B5EF4-FFF2-40B4-BE49-F238E27FC236}">
                    <a16:creationId xmlns:a16="http://schemas.microsoft.com/office/drawing/2014/main" id="{CF4A274C-3A43-3C73-5D4E-EB965567ABFF}"/>
                  </a:ext>
                </a:extLst>
              </p14:cNvPr>
              <p14:cNvContentPartPr/>
              <p14:nvPr/>
            </p14:nvContentPartPr>
            <p14:xfrm>
              <a:off x="12340774" y="4522826"/>
              <a:ext cx="360" cy="360"/>
            </p14:xfrm>
          </p:contentPart>
        </mc:Choice>
        <mc:Fallback xmlns="">
          <p:pic>
            <p:nvPicPr>
              <p:cNvPr id="24" name="Ink 23">
                <a:extLst>
                  <a:ext uri="{FF2B5EF4-FFF2-40B4-BE49-F238E27FC236}">
                    <a16:creationId xmlns:a16="http://schemas.microsoft.com/office/drawing/2014/main" id="{CF4A274C-3A43-3C73-5D4E-EB965567ABFF}"/>
                  </a:ext>
                </a:extLst>
              </p:cNvPr>
              <p:cNvPicPr/>
              <p:nvPr/>
            </p:nvPicPr>
            <p:blipFill>
              <a:blip r:embed="rId3"/>
              <a:stretch>
                <a:fillRect/>
              </a:stretch>
            </p:blipFill>
            <p:spPr>
              <a:xfrm>
                <a:off x="12322774" y="4505186"/>
                <a:ext cx="36000" cy="36000"/>
              </a:xfrm>
              <a:prstGeom prst="rect">
                <a:avLst/>
              </a:prstGeom>
            </p:spPr>
          </p:pic>
        </mc:Fallback>
      </mc:AlternateContent>
      <p:cxnSp>
        <p:nvCxnSpPr>
          <p:cNvPr id="13" name="Straight Connector 12">
            <a:extLst>
              <a:ext uri="{FF2B5EF4-FFF2-40B4-BE49-F238E27FC236}">
                <a16:creationId xmlns:a16="http://schemas.microsoft.com/office/drawing/2014/main" id="{E8B76AEE-88C2-4954-76F7-ECC21FCBF741}"/>
              </a:ext>
            </a:extLst>
          </p:cNvPr>
          <p:cNvCxnSpPr>
            <a:cxnSpLocks/>
          </p:cNvCxnSpPr>
          <p:nvPr/>
        </p:nvCxnSpPr>
        <p:spPr>
          <a:xfrm>
            <a:off x="5141091" y="3027536"/>
            <a:ext cx="1264510" cy="0"/>
          </a:xfrm>
          <a:prstGeom prst="line">
            <a:avLst/>
          </a:prstGeom>
          <a:ln w="50800">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711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F48C968-7A83-B4AC-92D5-7FFF2A60F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5975" y="398675"/>
            <a:ext cx="3919830" cy="6060649"/>
          </a:xfrm>
        </p:spPr>
      </p:pic>
      <p:sp>
        <p:nvSpPr>
          <p:cNvPr id="7" name="Title 2">
            <a:extLst>
              <a:ext uri="{FF2B5EF4-FFF2-40B4-BE49-F238E27FC236}">
                <a16:creationId xmlns:a16="http://schemas.microsoft.com/office/drawing/2014/main" id="{1094522B-72D9-C6B2-82F8-E982045CC457}"/>
              </a:ext>
            </a:extLst>
          </p:cNvPr>
          <p:cNvSpPr txBox="1">
            <a:spLocks/>
          </p:cNvSpPr>
          <p:nvPr/>
        </p:nvSpPr>
        <p:spPr>
          <a:xfrm>
            <a:off x="301083" y="843744"/>
            <a:ext cx="3647477" cy="363968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i="0" kern="1200" spc="-50" baseline="0">
                <a:solidFill>
                  <a:schemeClr val="tx1">
                    <a:lumMod val="85000"/>
                    <a:lumOff val="15000"/>
                  </a:schemeClr>
                </a:solidFill>
                <a:latin typeface="+mj-lt"/>
                <a:ea typeface="+mj-ea"/>
                <a:cs typeface="+mj-cs"/>
              </a:defRPr>
            </a:lvl1pPr>
          </a:lstStyle>
          <a:p>
            <a:r>
              <a:rPr lang="en-IN" sz="5400" dirty="0">
                <a:solidFill>
                  <a:schemeClr val="bg1"/>
                </a:solidFill>
              </a:rPr>
              <a:t>Data entry  	into </a:t>
            </a:r>
            <a:br>
              <a:rPr lang="en-IN" sz="5400" dirty="0">
                <a:solidFill>
                  <a:schemeClr val="bg1"/>
                </a:solidFill>
              </a:rPr>
            </a:br>
            <a:r>
              <a:rPr lang="en-IN" sz="5400" dirty="0">
                <a:solidFill>
                  <a:schemeClr val="bg1"/>
                </a:solidFill>
              </a:rPr>
              <a:t>Final tables</a:t>
            </a:r>
            <a:br>
              <a:rPr lang="en-IN" dirty="0"/>
            </a:br>
            <a:endParaRPr lang="en-IN" dirty="0"/>
          </a:p>
        </p:txBody>
      </p:sp>
    </p:spTree>
    <p:extLst>
      <p:ext uri="{BB962C8B-B14F-4D97-AF65-F5344CB8AC3E}">
        <p14:creationId xmlns:p14="http://schemas.microsoft.com/office/powerpoint/2010/main" val="2568272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4C107-6766-4897-9D3D-3574DD3D91C2}"/>
              </a:ext>
            </a:extLst>
          </p:cNvPr>
          <p:cNvSpPr>
            <a:spLocks noGrp="1"/>
          </p:cNvSpPr>
          <p:nvPr>
            <p:ph type="title"/>
          </p:nvPr>
        </p:nvSpPr>
        <p:spPr>
          <a:xfrm>
            <a:off x="5160740" y="343392"/>
            <a:ext cx="3512634" cy="910492"/>
          </a:xfrm>
        </p:spPr>
        <p:txBody>
          <a:bodyPr>
            <a:normAutofit/>
          </a:bodyPr>
          <a:lstStyle/>
          <a:p>
            <a:r>
              <a:rPr lang="en-IN" sz="3600" dirty="0"/>
              <a:t>1.</a:t>
            </a:r>
            <a:r>
              <a:rPr lang="en-IN" sz="2800" dirty="0"/>
              <a:t>PERSON</a:t>
            </a:r>
            <a:endParaRPr lang="en-IN" sz="3600" dirty="0"/>
          </a:p>
        </p:txBody>
      </p:sp>
      <p:pic>
        <p:nvPicPr>
          <p:cNvPr id="6" name="Picture 5">
            <a:extLst>
              <a:ext uri="{FF2B5EF4-FFF2-40B4-BE49-F238E27FC236}">
                <a16:creationId xmlns:a16="http://schemas.microsoft.com/office/drawing/2014/main" id="{66C3F45C-C741-3B3B-DF83-AB49D0C17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9723" y="1333473"/>
            <a:ext cx="6234386" cy="4509147"/>
          </a:xfrm>
          <a:prstGeom prst="rect">
            <a:avLst/>
          </a:prstGeom>
        </p:spPr>
      </p:pic>
      <p:sp>
        <p:nvSpPr>
          <p:cNvPr id="7" name="TextBox 6">
            <a:extLst>
              <a:ext uri="{FF2B5EF4-FFF2-40B4-BE49-F238E27FC236}">
                <a16:creationId xmlns:a16="http://schemas.microsoft.com/office/drawing/2014/main" id="{10BCAF67-A483-5FD8-EBA1-A470612D7082}"/>
              </a:ext>
            </a:extLst>
          </p:cNvPr>
          <p:cNvSpPr txBox="1"/>
          <p:nvPr/>
        </p:nvSpPr>
        <p:spPr>
          <a:xfrm flipH="1">
            <a:off x="1127921" y="1342709"/>
            <a:ext cx="2243351" cy="461665"/>
          </a:xfrm>
          <a:prstGeom prst="rect">
            <a:avLst/>
          </a:prstGeom>
          <a:solidFill>
            <a:schemeClr val="accent1">
              <a:lumMod val="20000"/>
              <a:lumOff val="80000"/>
            </a:schemeClr>
          </a:solidFill>
        </p:spPr>
        <p:txBody>
          <a:bodyPr wrap="square" rtlCol="0">
            <a:spAutoFit/>
          </a:bodyPr>
          <a:lstStyle/>
          <a:p>
            <a:r>
              <a:rPr lang="en-IN" sz="2400" b="1" dirty="0"/>
              <a:t> </a:t>
            </a:r>
            <a:r>
              <a:rPr lang="en-IN" sz="2400" b="1" dirty="0" err="1"/>
              <a:t>person_details</a:t>
            </a:r>
            <a:endParaRPr lang="en-IN" b="1" dirty="0"/>
          </a:p>
        </p:txBody>
      </p:sp>
    </p:spTree>
    <p:extLst>
      <p:ext uri="{BB962C8B-B14F-4D97-AF65-F5344CB8AC3E}">
        <p14:creationId xmlns:p14="http://schemas.microsoft.com/office/powerpoint/2010/main" val="561303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B9A6A8-706B-F11C-B69F-79BFB9607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683" y="1277511"/>
            <a:ext cx="4324026" cy="4742519"/>
          </a:xfrm>
          <a:prstGeom prst="rect">
            <a:avLst/>
          </a:prstGeom>
        </p:spPr>
      </p:pic>
      <p:sp>
        <p:nvSpPr>
          <p:cNvPr id="4" name="TextBox 3">
            <a:extLst>
              <a:ext uri="{FF2B5EF4-FFF2-40B4-BE49-F238E27FC236}">
                <a16:creationId xmlns:a16="http://schemas.microsoft.com/office/drawing/2014/main" id="{65F9A95F-FB21-AF41-7C05-4039AC77D069}"/>
              </a:ext>
            </a:extLst>
          </p:cNvPr>
          <p:cNvSpPr txBox="1"/>
          <p:nvPr/>
        </p:nvSpPr>
        <p:spPr>
          <a:xfrm flipH="1">
            <a:off x="1353369" y="1304568"/>
            <a:ext cx="2054848" cy="461665"/>
          </a:xfrm>
          <a:prstGeom prst="rect">
            <a:avLst/>
          </a:prstGeom>
          <a:solidFill>
            <a:schemeClr val="accent1">
              <a:lumMod val="20000"/>
              <a:lumOff val="80000"/>
            </a:schemeClr>
          </a:solidFill>
        </p:spPr>
        <p:txBody>
          <a:bodyPr wrap="square" rtlCol="0">
            <a:spAutoFit/>
          </a:bodyPr>
          <a:lstStyle/>
          <a:p>
            <a:r>
              <a:rPr lang="en-IN" sz="2400" b="1" dirty="0"/>
              <a:t> </a:t>
            </a:r>
            <a:r>
              <a:rPr lang="en-IN" sz="2400" b="1" dirty="0" err="1"/>
              <a:t>person_phno</a:t>
            </a:r>
            <a:endParaRPr lang="en-IN" b="1" dirty="0"/>
          </a:p>
        </p:txBody>
      </p:sp>
    </p:spTree>
    <p:extLst>
      <p:ext uri="{BB962C8B-B14F-4D97-AF65-F5344CB8AC3E}">
        <p14:creationId xmlns:p14="http://schemas.microsoft.com/office/powerpoint/2010/main" val="424713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0A58-256F-74B2-3D90-14DE84EF49F5}"/>
              </a:ext>
            </a:extLst>
          </p:cNvPr>
          <p:cNvSpPr>
            <a:spLocks noGrp="1"/>
          </p:cNvSpPr>
          <p:nvPr>
            <p:ph type="title"/>
          </p:nvPr>
        </p:nvSpPr>
        <p:spPr>
          <a:xfrm>
            <a:off x="4368257" y="496565"/>
            <a:ext cx="3085489" cy="667216"/>
          </a:xfrm>
        </p:spPr>
        <p:txBody>
          <a:bodyPr>
            <a:normAutofit/>
          </a:bodyPr>
          <a:lstStyle/>
          <a:p>
            <a:r>
              <a:rPr lang="en-IN" sz="3600" dirty="0"/>
              <a:t>2.</a:t>
            </a:r>
            <a:r>
              <a:rPr lang="en-IN" sz="2800" dirty="0"/>
              <a:t>VACCINATOR</a:t>
            </a:r>
            <a:endParaRPr lang="en-IN" sz="3600" dirty="0"/>
          </a:p>
        </p:txBody>
      </p:sp>
      <p:pic>
        <p:nvPicPr>
          <p:cNvPr id="4" name="Picture 3">
            <a:extLst>
              <a:ext uri="{FF2B5EF4-FFF2-40B4-BE49-F238E27FC236}">
                <a16:creationId xmlns:a16="http://schemas.microsoft.com/office/drawing/2014/main" id="{D341E299-6DB2-CA8F-E8B2-694496703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9597" y="1453708"/>
            <a:ext cx="6488258" cy="4201805"/>
          </a:xfrm>
          <a:prstGeom prst="rect">
            <a:avLst/>
          </a:prstGeom>
        </p:spPr>
      </p:pic>
      <p:sp>
        <p:nvSpPr>
          <p:cNvPr id="7" name="TextBox 6">
            <a:extLst>
              <a:ext uri="{FF2B5EF4-FFF2-40B4-BE49-F238E27FC236}">
                <a16:creationId xmlns:a16="http://schemas.microsoft.com/office/drawing/2014/main" id="{F69D1D9B-F804-7948-EB96-A6796689CDA7}"/>
              </a:ext>
            </a:extLst>
          </p:cNvPr>
          <p:cNvSpPr txBox="1"/>
          <p:nvPr/>
        </p:nvSpPr>
        <p:spPr>
          <a:xfrm flipH="1">
            <a:off x="1090974" y="1489507"/>
            <a:ext cx="2612806" cy="461665"/>
          </a:xfrm>
          <a:prstGeom prst="rect">
            <a:avLst/>
          </a:prstGeom>
          <a:solidFill>
            <a:schemeClr val="accent1">
              <a:lumMod val="20000"/>
              <a:lumOff val="80000"/>
            </a:schemeClr>
          </a:solidFill>
        </p:spPr>
        <p:txBody>
          <a:bodyPr wrap="square" rtlCol="0">
            <a:spAutoFit/>
          </a:bodyPr>
          <a:lstStyle/>
          <a:p>
            <a:r>
              <a:rPr lang="en-IN" sz="2400" b="1" dirty="0"/>
              <a:t> </a:t>
            </a:r>
            <a:r>
              <a:rPr lang="en-IN" sz="2400" b="1" dirty="0" err="1"/>
              <a:t>vaccinator_details</a:t>
            </a:r>
            <a:endParaRPr lang="en-IN" b="1" dirty="0"/>
          </a:p>
        </p:txBody>
      </p:sp>
    </p:spTree>
    <p:extLst>
      <p:ext uri="{BB962C8B-B14F-4D97-AF65-F5344CB8AC3E}">
        <p14:creationId xmlns:p14="http://schemas.microsoft.com/office/powerpoint/2010/main" val="754368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65CD8C-1377-9515-94EF-863A5ECCD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0491" y="1253413"/>
            <a:ext cx="4566626" cy="4417714"/>
          </a:xfrm>
          <a:prstGeom prst="rect">
            <a:avLst/>
          </a:prstGeom>
        </p:spPr>
      </p:pic>
      <p:sp>
        <p:nvSpPr>
          <p:cNvPr id="4" name="TextBox 3">
            <a:extLst>
              <a:ext uri="{FF2B5EF4-FFF2-40B4-BE49-F238E27FC236}">
                <a16:creationId xmlns:a16="http://schemas.microsoft.com/office/drawing/2014/main" id="{50F1B995-656B-8EFD-501D-FA1D864F5E5F}"/>
              </a:ext>
            </a:extLst>
          </p:cNvPr>
          <p:cNvSpPr txBox="1"/>
          <p:nvPr/>
        </p:nvSpPr>
        <p:spPr>
          <a:xfrm flipH="1">
            <a:off x="1192574" y="1253413"/>
            <a:ext cx="2603570" cy="461665"/>
          </a:xfrm>
          <a:prstGeom prst="rect">
            <a:avLst/>
          </a:prstGeom>
          <a:solidFill>
            <a:schemeClr val="accent1">
              <a:lumMod val="20000"/>
              <a:lumOff val="80000"/>
            </a:schemeClr>
          </a:solidFill>
        </p:spPr>
        <p:txBody>
          <a:bodyPr wrap="square" rtlCol="0">
            <a:spAutoFit/>
          </a:bodyPr>
          <a:lstStyle/>
          <a:p>
            <a:r>
              <a:rPr lang="en-IN" sz="2400" b="1" dirty="0"/>
              <a:t> </a:t>
            </a:r>
            <a:r>
              <a:rPr lang="en-IN" sz="2400" b="1" dirty="0" err="1"/>
              <a:t>vaccinator_phno</a:t>
            </a:r>
            <a:endParaRPr lang="en-IN" b="1" dirty="0"/>
          </a:p>
        </p:txBody>
      </p:sp>
    </p:spTree>
    <p:extLst>
      <p:ext uri="{BB962C8B-B14F-4D97-AF65-F5344CB8AC3E}">
        <p14:creationId xmlns:p14="http://schemas.microsoft.com/office/powerpoint/2010/main" val="2692493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1DA2-D423-818F-96A5-73CF96302AA7}"/>
              </a:ext>
            </a:extLst>
          </p:cNvPr>
          <p:cNvSpPr>
            <a:spLocks noGrp="1"/>
          </p:cNvSpPr>
          <p:nvPr>
            <p:ph type="title"/>
          </p:nvPr>
        </p:nvSpPr>
        <p:spPr>
          <a:xfrm>
            <a:off x="5038164" y="404203"/>
            <a:ext cx="2115671" cy="910492"/>
          </a:xfrm>
        </p:spPr>
        <p:txBody>
          <a:bodyPr>
            <a:normAutofit/>
          </a:bodyPr>
          <a:lstStyle/>
          <a:p>
            <a:r>
              <a:rPr lang="en-IN" sz="3600" dirty="0"/>
              <a:t>3.</a:t>
            </a:r>
            <a:r>
              <a:rPr lang="en-IN" sz="2800" dirty="0"/>
              <a:t>VACCINE</a:t>
            </a:r>
            <a:endParaRPr lang="en-IN" sz="3600" dirty="0"/>
          </a:p>
        </p:txBody>
      </p:sp>
      <p:sp>
        <p:nvSpPr>
          <p:cNvPr id="4" name="TextBox 3">
            <a:extLst>
              <a:ext uri="{FF2B5EF4-FFF2-40B4-BE49-F238E27FC236}">
                <a16:creationId xmlns:a16="http://schemas.microsoft.com/office/drawing/2014/main" id="{A0CA195C-671F-D7BF-5C5D-1100C8D144A7}"/>
              </a:ext>
            </a:extLst>
          </p:cNvPr>
          <p:cNvSpPr txBox="1"/>
          <p:nvPr/>
        </p:nvSpPr>
        <p:spPr>
          <a:xfrm flipH="1">
            <a:off x="795412" y="1231872"/>
            <a:ext cx="2243351" cy="461665"/>
          </a:xfrm>
          <a:prstGeom prst="rect">
            <a:avLst/>
          </a:prstGeom>
          <a:solidFill>
            <a:schemeClr val="accent1">
              <a:lumMod val="20000"/>
              <a:lumOff val="80000"/>
            </a:schemeClr>
          </a:solidFill>
        </p:spPr>
        <p:txBody>
          <a:bodyPr wrap="square" rtlCol="0">
            <a:spAutoFit/>
          </a:bodyPr>
          <a:lstStyle/>
          <a:p>
            <a:r>
              <a:rPr lang="en-IN" sz="2400" b="1" dirty="0"/>
              <a:t> </a:t>
            </a:r>
            <a:r>
              <a:rPr lang="en-IN" sz="2400" b="1" dirty="0" err="1"/>
              <a:t>vaccine_details</a:t>
            </a:r>
            <a:endParaRPr lang="en-IN" b="1" dirty="0"/>
          </a:p>
        </p:txBody>
      </p:sp>
      <p:pic>
        <p:nvPicPr>
          <p:cNvPr id="6" name="Picture 5">
            <a:extLst>
              <a:ext uri="{FF2B5EF4-FFF2-40B4-BE49-F238E27FC236}">
                <a16:creationId xmlns:a16="http://schemas.microsoft.com/office/drawing/2014/main" id="{707AB144-5356-01AA-E606-2E17B06F1133}"/>
              </a:ext>
            </a:extLst>
          </p:cNvPr>
          <p:cNvPicPr>
            <a:picLocks noChangeAspect="1"/>
          </p:cNvPicPr>
          <p:nvPr/>
        </p:nvPicPr>
        <p:blipFill rotWithShape="1">
          <a:blip r:embed="rId2">
            <a:extLst>
              <a:ext uri="{28A0092B-C50C-407E-A947-70E740481C1C}">
                <a14:useLocalDpi xmlns:a14="http://schemas.microsoft.com/office/drawing/2010/main" val="0"/>
              </a:ext>
            </a:extLst>
          </a:blip>
          <a:srcRect r="2607" b="7080"/>
          <a:stretch/>
        </p:blipFill>
        <p:spPr>
          <a:xfrm>
            <a:off x="535710" y="1939635"/>
            <a:ext cx="11102108" cy="3934691"/>
          </a:xfrm>
          <a:prstGeom prst="rect">
            <a:avLst/>
          </a:prstGeom>
        </p:spPr>
      </p:pic>
    </p:spTree>
    <p:extLst>
      <p:ext uri="{BB962C8B-B14F-4D97-AF65-F5344CB8AC3E}">
        <p14:creationId xmlns:p14="http://schemas.microsoft.com/office/powerpoint/2010/main" val="4078560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6DAAE-C08D-46E3-A8CE-2D266D3974F7}"/>
              </a:ext>
            </a:extLst>
          </p:cNvPr>
          <p:cNvSpPr>
            <a:spLocks noGrp="1"/>
          </p:cNvSpPr>
          <p:nvPr>
            <p:ph idx="1"/>
          </p:nvPr>
        </p:nvSpPr>
        <p:spPr/>
        <p:txBody>
          <a:bodyPr>
            <a:normAutofit/>
          </a:bodyPr>
          <a:lstStyle/>
          <a:p>
            <a:r>
              <a:rPr lang="en-GB" sz="2000" dirty="0">
                <a:latin typeface="Montserrat SemiBold" pitchFamily="2" charset="0"/>
              </a:rPr>
              <a:t>Your vaccination record (sometimes called your immunization record) provides a history of all the vaccines you received as a child and adult. This record may be required for certain jobs, travel abroad, or school registration.</a:t>
            </a:r>
          </a:p>
          <a:p>
            <a:r>
              <a:rPr lang="en-GB" dirty="0">
                <a:latin typeface="Montserrat SemiBold" pitchFamily="2" charset="0"/>
              </a:rPr>
              <a:t>Individual-level vaccination data are critical for the timely evaluation of vaccine coverage, effectiveness and safety at the population level</a:t>
            </a:r>
            <a:endParaRPr lang="en-GB" sz="2000" dirty="0">
              <a:latin typeface="Montserrat SemiBold" pitchFamily="2" charset="0"/>
            </a:endParaRPr>
          </a:p>
          <a:p>
            <a:pPr marL="0" indent="0">
              <a:buNone/>
            </a:pPr>
            <a:endParaRPr lang="en-US" sz="2000" dirty="0"/>
          </a:p>
        </p:txBody>
      </p:sp>
      <p:sp>
        <p:nvSpPr>
          <p:cNvPr id="2" name="Title 1">
            <a:extLst>
              <a:ext uri="{FF2B5EF4-FFF2-40B4-BE49-F238E27FC236}">
                <a16:creationId xmlns:a16="http://schemas.microsoft.com/office/drawing/2014/main" id="{F2A115AC-F6DD-4765-9553-9296098AFACF}"/>
              </a:ext>
            </a:extLst>
          </p:cNvPr>
          <p:cNvSpPr>
            <a:spLocks noGrp="1"/>
          </p:cNvSpPr>
          <p:nvPr>
            <p:ph type="title"/>
          </p:nvPr>
        </p:nvSpPr>
        <p:spPr/>
        <p:txBody>
          <a:bodyPr anchor="ctr">
            <a:normAutofit/>
          </a:bodyPr>
          <a:lstStyle/>
          <a:p>
            <a:r>
              <a:rPr lang="en-GB" sz="3200" dirty="0">
                <a:solidFill>
                  <a:srgbClr val="FFC000"/>
                </a:solidFill>
                <a:latin typeface="Montserrat ExtraBold" pitchFamily="2" charset="0"/>
              </a:rPr>
              <a:t>A Gist into the topic</a:t>
            </a:r>
            <a:endParaRPr lang="en-US" sz="3200" dirty="0">
              <a:solidFill>
                <a:srgbClr val="FFC000"/>
              </a:solidFill>
            </a:endParaRPr>
          </a:p>
        </p:txBody>
      </p:sp>
      <p:pic>
        <p:nvPicPr>
          <p:cNvPr id="5" name="Picture 4">
            <a:extLst>
              <a:ext uri="{FF2B5EF4-FFF2-40B4-BE49-F238E27FC236}">
                <a16:creationId xmlns:a16="http://schemas.microsoft.com/office/drawing/2014/main" id="{885EF996-B106-F4AA-4753-D933E4EBA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56" y="4127157"/>
            <a:ext cx="9641072" cy="1794540"/>
          </a:xfrm>
          <a:prstGeom prst="rect">
            <a:avLst/>
          </a:prstGeom>
        </p:spPr>
      </p:pic>
    </p:spTree>
    <p:extLst>
      <p:ext uri="{BB962C8B-B14F-4D97-AF65-F5344CB8AC3E}">
        <p14:creationId xmlns:p14="http://schemas.microsoft.com/office/powerpoint/2010/main" val="492756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B5A502-F5D0-C777-58EF-270B81FA9521}"/>
              </a:ext>
            </a:extLst>
          </p:cNvPr>
          <p:cNvSpPr txBox="1"/>
          <p:nvPr/>
        </p:nvSpPr>
        <p:spPr>
          <a:xfrm flipH="1">
            <a:off x="1127921" y="1342709"/>
            <a:ext cx="2243351" cy="461665"/>
          </a:xfrm>
          <a:prstGeom prst="rect">
            <a:avLst/>
          </a:prstGeom>
          <a:solidFill>
            <a:schemeClr val="accent1">
              <a:lumMod val="20000"/>
              <a:lumOff val="80000"/>
            </a:schemeClr>
          </a:solidFill>
        </p:spPr>
        <p:txBody>
          <a:bodyPr wrap="square" rtlCol="0">
            <a:spAutoFit/>
          </a:bodyPr>
          <a:lstStyle/>
          <a:p>
            <a:r>
              <a:rPr lang="en-IN" sz="2400" b="1" dirty="0"/>
              <a:t> </a:t>
            </a:r>
            <a:r>
              <a:rPr lang="en-IN" sz="2400" b="1" dirty="0" err="1"/>
              <a:t>disease_details</a:t>
            </a:r>
            <a:endParaRPr lang="en-IN" b="1" dirty="0"/>
          </a:p>
        </p:txBody>
      </p:sp>
      <p:pic>
        <p:nvPicPr>
          <p:cNvPr id="7" name="Picture 6">
            <a:extLst>
              <a:ext uri="{FF2B5EF4-FFF2-40B4-BE49-F238E27FC236}">
                <a16:creationId xmlns:a16="http://schemas.microsoft.com/office/drawing/2014/main" id="{9C29AC5F-9BCF-794C-1BD3-07588019F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503" y="1342709"/>
            <a:ext cx="4961515" cy="4389245"/>
          </a:xfrm>
          <a:prstGeom prst="rect">
            <a:avLst/>
          </a:prstGeom>
        </p:spPr>
      </p:pic>
    </p:spTree>
    <p:extLst>
      <p:ext uri="{BB962C8B-B14F-4D97-AF65-F5344CB8AC3E}">
        <p14:creationId xmlns:p14="http://schemas.microsoft.com/office/powerpoint/2010/main" val="4190902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C600-8F1C-5D08-81B2-364B9F9AB0DF}"/>
              </a:ext>
            </a:extLst>
          </p:cNvPr>
          <p:cNvSpPr>
            <a:spLocks noGrp="1"/>
          </p:cNvSpPr>
          <p:nvPr>
            <p:ph type="title"/>
          </p:nvPr>
        </p:nvSpPr>
        <p:spPr>
          <a:xfrm>
            <a:off x="4317728" y="432217"/>
            <a:ext cx="3556544" cy="910492"/>
          </a:xfrm>
        </p:spPr>
        <p:txBody>
          <a:bodyPr/>
          <a:lstStyle/>
          <a:p>
            <a:r>
              <a:rPr lang="en-IN" sz="3600" dirty="0"/>
              <a:t>3.</a:t>
            </a:r>
            <a:r>
              <a:rPr lang="en-IN" sz="2800" dirty="0"/>
              <a:t>MANUFACTURER</a:t>
            </a:r>
            <a:endParaRPr lang="en-IN"/>
          </a:p>
        </p:txBody>
      </p:sp>
      <p:sp>
        <p:nvSpPr>
          <p:cNvPr id="3" name="TextBox 2">
            <a:extLst>
              <a:ext uri="{FF2B5EF4-FFF2-40B4-BE49-F238E27FC236}">
                <a16:creationId xmlns:a16="http://schemas.microsoft.com/office/drawing/2014/main" id="{0C09B6E3-3079-D3BB-47B5-6D8044716030}"/>
              </a:ext>
            </a:extLst>
          </p:cNvPr>
          <p:cNvSpPr txBox="1"/>
          <p:nvPr/>
        </p:nvSpPr>
        <p:spPr>
          <a:xfrm flipH="1">
            <a:off x="1118685" y="1573541"/>
            <a:ext cx="2243351" cy="461665"/>
          </a:xfrm>
          <a:prstGeom prst="rect">
            <a:avLst/>
          </a:prstGeom>
          <a:solidFill>
            <a:schemeClr val="accent1">
              <a:lumMod val="20000"/>
              <a:lumOff val="80000"/>
            </a:schemeClr>
          </a:solidFill>
        </p:spPr>
        <p:txBody>
          <a:bodyPr wrap="square" rtlCol="0">
            <a:spAutoFit/>
          </a:bodyPr>
          <a:lstStyle/>
          <a:p>
            <a:r>
              <a:rPr lang="en-IN" sz="2400" b="1" dirty="0"/>
              <a:t> </a:t>
            </a:r>
            <a:r>
              <a:rPr lang="en-IN" sz="2400" b="1" dirty="0" err="1"/>
              <a:t>patent_details</a:t>
            </a:r>
            <a:endParaRPr lang="en-IN" b="1" dirty="0"/>
          </a:p>
        </p:txBody>
      </p:sp>
      <p:pic>
        <p:nvPicPr>
          <p:cNvPr id="7" name="Picture 6">
            <a:extLst>
              <a:ext uri="{FF2B5EF4-FFF2-40B4-BE49-F238E27FC236}">
                <a16:creationId xmlns:a16="http://schemas.microsoft.com/office/drawing/2014/main" id="{29B0E336-874E-D290-2421-CB712E335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6257" y="1573541"/>
            <a:ext cx="4669270" cy="3983389"/>
          </a:xfrm>
          <a:prstGeom prst="rect">
            <a:avLst/>
          </a:prstGeom>
        </p:spPr>
      </p:pic>
    </p:spTree>
    <p:extLst>
      <p:ext uri="{BB962C8B-B14F-4D97-AF65-F5344CB8AC3E}">
        <p14:creationId xmlns:p14="http://schemas.microsoft.com/office/powerpoint/2010/main" val="3967572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ECBACD-6D53-29BB-7332-7B8CDBF5D971}"/>
              </a:ext>
            </a:extLst>
          </p:cNvPr>
          <p:cNvSpPr txBox="1"/>
          <p:nvPr/>
        </p:nvSpPr>
        <p:spPr>
          <a:xfrm flipH="1">
            <a:off x="1127920" y="1342709"/>
            <a:ext cx="2455788" cy="461665"/>
          </a:xfrm>
          <a:prstGeom prst="rect">
            <a:avLst/>
          </a:prstGeom>
          <a:solidFill>
            <a:schemeClr val="accent1">
              <a:lumMod val="20000"/>
              <a:lumOff val="80000"/>
            </a:schemeClr>
          </a:solidFill>
        </p:spPr>
        <p:txBody>
          <a:bodyPr wrap="square" rtlCol="0">
            <a:spAutoFit/>
          </a:bodyPr>
          <a:lstStyle/>
          <a:p>
            <a:r>
              <a:rPr lang="en-IN" sz="2400" b="1" dirty="0"/>
              <a:t> </a:t>
            </a:r>
            <a:r>
              <a:rPr lang="en-IN" sz="2400" b="1" dirty="0" err="1"/>
              <a:t>company_details</a:t>
            </a:r>
            <a:endParaRPr lang="en-IN" b="1" dirty="0"/>
          </a:p>
        </p:txBody>
      </p:sp>
      <p:pic>
        <p:nvPicPr>
          <p:cNvPr id="6" name="Picture 5">
            <a:extLst>
              <a:ext uri="{FF2B5EF4-FFF2-40B4-BE49-F238E27FC236}">
                <a16:creationId xmlns:a16="http://schemas.microsoft.com/office/drawing/2014/main" id="{C5764E74-DC7C-AD0F-A365-E3B106FC4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886" y="2074333"/>
            <a:ext cx="7685903" cy="3580802"/>
          </a:xfrm>
          <a:prstGeom prst="rect">
            <a:avLst/>
          </a:prstGeom>
        </p:spPr>
      </p:pic>
    </p:spTree>
    <p:extLst>
      <p:ext uri="{BB962C8B-B14F-4D97-AF65-F5344CB8AC3E}">
        <p14:creationId xmlns:p14="http://schemas.microsoft.com/office/powerpoint/2010/main" val="4267021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B280-732B-D363-32AA-B0D7E63043BF}"/>
              </a:ext>
            </a:extLst>
          </p:cNvPr>
          <p:cNvSpPr>
            <a:spLocks noGrp="1"/>
          </p:cNvSpPr>
          <p:nvPr>
            <p:ph type="title"/>
          </p:nvPr>
        </p:nvSpPr>
        <p:spPr>
          <a:xfrm>
            <a:off x="4437801" y="542747"/>
            <a:ext cx="3316398" cy="910492"/>
          </a:xfrm>
        </p:spPr>
        <p:txBody>
          <a:bodyPr>
            <a:normAutofit/>
          </a:bodyPr>
          <a:lstStyle/>
          <a:p>
            <a:r>
              <a:rPr lang="en-IN" sz="3600" dirty="0"/>
              <a:t>4. </a:t>
            </a:r>
            <a:r>
              <a:rPr lang="en-IN" sz="2800" dirty="0"/>
              <a:t>STORAGE UNIT</a:t>
            </a:r>
            <a:endParaRPr lang="en-IN" sz="3600" dirty="0"/>
          </a:p>
        </p:txBody>
      </p:sp>
      <p:pic>
        <p:nvPicPr>
          <p:cNvPr id="5" name="Picture 4">
            <a:extLst>
              <a:ext uri="{FF2B5EF4-FFF2-40B4-BE49-F238E27FC236}">
                <a16:creationId xmlns:a16="http://schemas.microsoft.com/office/drawing/2014/main" id="{47ED34C4-4254-8769-98B9-3FCD33576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1785" y="1371311"/>
            <a:ext cx="4628429" cy="4770247"/>
          </a:xfrm>
          <a:prstGeom prst="rect">
            <a:avLst/>
          </a:prstGeom>
        </p:spPr>
      </p:pic>
    </p:spTree>
    <p:extLst>
      <p:ext uri="{BB962C8B-B14F-4D97-AF65-F5344CB8AC3E}">
        <p14:creationId xmlns:p14="http://schemas.microsoft.com/office/powerpoint/2010/main" val="1456858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E5FEC-10BD-C5EF-9E4A-FF585F5BC58C}"/>
              </a:ext>
            </a:extLst>
          </p:cNvPr>
          <p:cNvSpPr>
            <a:spLocks noGrp="1"/>
          </p:cNvSpPr>
          <p:nvPr>
            <p:ph type="title"/>
          </p:nvPr>
        </p:nvSpPr>
        <p:spPr>
          <a:xfrm>
            <a:off x="5079728" y="441147"/>
            <a:ext cx="2032544" cy="910492"/>
          </a:xfrm>
        </p:spPr>
        <p:txBody>
          <a:bodyPr>
            <a:normAutofit/>
          </a:bodyPr>
          <a:lstStyle/>
          <a:p>
            <a:r>
              <a:rPr lang="en-IN" sz="3600" dirty="0"/>
              <a:t>5. </a:t>
            </a:r>
            <a:r>
              <a:rPr lang="en-IN" sz="2800" dirty="0"/>
              <a:t>CENTRE</a:t>
            </a:r>
            <a:endParaRPr lang="en-IN" sz="3600" dirty="0"/>
          </a:p>
        </p:txBody>
      </p:sp>
      <p:pic>
        <p:nvPicPr>
          <p:cNvPr id="5" name="Picture 4">
            <a:extLst>
              <a:ext uri="{FF2B5EF4-FFF2-40B4-BE49-F238E27FC236}">
                <a16:creationId xmlns:a16="http://schemas.microsoft.com/office/drawing/2014/main" id="{A1CBDF29-D677-00C6-6923-2095ACF58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950" y="1624734"/>
            <a:ext cx="6680099" cy="4138757"/>
          </a:xfrm>
          <a:prstGeom prst="rect">
            <a:avLst/>
          </a:prstGeom>
        </p:spPr>
      </p:pic>
    </p:spTree>
    <p:extLst>
      <p:ext uri="{BB962C8B-B14F-4D97-AF65-F5344CB8AC3E}">
        <p14:creationId xmlns:p14="http://schemas.microsoft.com/office/powerpoint/2010/main" val="2765069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6C25-3259-379A-FF42-40EEA7D40902}"/>
              </a:ext>
            </a:extLst>
          </p:cNvPr>
          <p:cNvSpPr>
            <a:spLocks noGrp="1"/>
          </p:cNvSpPr>
          <p:nvPr>
            <p:ph type="title"/>
          </p:nvPr>
        </p:nvSpPr>
        <p:spPr>
          <a:xfrm>
            <a:off x="5005837" y="478093"/>
            <a:ext cx="2180326" cy="910492"/>
          </a:xfrm>
        </p:spPr>
        <p:txBody>
          <a:bodyPr/>
          <a:lstStyle/>
          <a:p>
            <a:r>
              <a:rPr lang="en-IN" sz="3600" dirty="0"/>
              <a:t>6. </a:t>
            </a:r>
            <a:r>
              <a:rPr lang="en-IN" sz="2800" dirty="0"/>
              <a:t>DOCTOR</a:t>
            </a:r>
            <a:endParaRPr lang="en-IN" dirty="0"/>
          </a:p>
        </p:txBody>
      </p:sp>
      <p:pic>
        <p:nvPicPr>
          <p:cNvPr id="4" name="Picture 3">
            <a:extLst>
              <a:ext uri="{FF2B5EF4-FFF2-40B4-BE49-F238E27FC236}">
                <a16:creationId xmlns:a16="http://schemas.microsoft.com/office/drawing/2014/main" id="{14AAB7B2-612A-8B88-21A7-E377C4B16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216" y="1619375"/>
            <a:ext cx="5573568" cy="3411408"/>
          </a:xfrm>
          <a:prstGeom prst="rect">
            <a:avLst/>
          </a:prstGeom>
        </p:spPr>
      </p:pic>
    </p:spTree>
    <p:extLst>
      <p:ext uri="{BB962C8B-B14F-4D97-AF65-F5344CB8AC3E}">
        <p14:creationId xmlns:p14="http://schemas.microsoft.com/office/powerpoint/2010/main" val="3577614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D448-993D-7AD7-5F28-FD3AFC1742E0}"/>
              </a:ext>
            </a:extLst>
          </p:cNvPr>
          <p:cNvSpPr>
            <a:spLocks noGrp="1"/>
          </p:cNvSpPr>
          <p:nvPr>
            <p:ph type="title"/>
          </p:nvPr>
        </p:nvSpPr>
        <p:spPr>
          <a:xfrm>
            <a:off x="4221018" y="561219"/>
            <a:ext cx="3749963" cy="910492"/>
          </a:xfrm>
        </p:spPr>
        <p:txBody>
          <a:bodyPr>
            <a:normAutofit/>
          </a:bodyPr>
          <a:lstStyle/>
          <a:p>
            <a:r>
              <a:rPr lang="en-IN" sz="2800" dirty="0"/>
              <a:t> person </a:t>
            </a:r>
            <a:r>
              <a:rPr lang="en-IN" sz="3600" dirty="0"/>
              <a:t>TAKES </a:t>
            </a:r>
            <a:r>
              <a:rPr lang="en-IN" sz="2800" dirty="0"/>
              <a:t>vaccine</a:t>
            </a:r>
            <a:endParaRPr lang="en-IN" sz="3600" dirty="0"/>
          </a:p>
        </p:txBody>
      </p:sp>
      <p:pic>
        <p:nvPicPr>
          <p:cNvPr id="4" name="Picture 3">
            <a:extLst>
              <a:ext uri="{FF2B5EF4-FFF2-40B4-BE49-F238E27FC236}">
                <a16:creationId xmlns:a16="http://schemas.microsoft.com/office/drawing/2014/main" id="{E4D14A98-A5E4-5F61-4318-E365A3AB44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144" y="1471711"/>
            <a:ext cx="5417128" cy="4716637"/>
          </a:xfrm>
          <a:prstGeom prst="rect">
            <a:avLst/>
          </a:prstGeom>
        </p:spPr>
      </p:pic>
    </p:spTree>
    <p:extLst>
      <p:ext uri="{BB962C8B-B14F-4D97-AF65-F5344CB8AC3E}">
        <p14:creationId xmlns:p14="http://schemas.microsoft.com/office/powerpoint/2010/main" val="3620366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85D6-3A9E-76DB-D0A8-920FF239ADE9}"/>
              </a:ext>
            </a:extLst>
          </p:cNvPr>
          <p:cNvSpPr>
            <a:spLocks noGrp="1"/>
          </p:cNvSpPr>
          <p:nvPr>
            <p:ph type="title"/>
          </p:nvPr>
        </p:nvSpPr>
        <p:spPr>
          <a:xfrm>
            <a:off x="3269401" y="690529"/>
            <a:ext cx="5653198" cy="910492"/>
          </a:xfrm>
        </p:spPr>
        <p:txBody>
          <a:bodyPr>
            <a:normAutofit/>
          </a:bodyPr>
          <a:lstStyle/>
          <a:p>
            <a:r>
              <a:rPr lang="en-IN" sz="2800" dirty="0"/>
              <a:t>Vaccinator </a:t>
            </a:r>
            <a:r>
              <a:rPr lang="en-IN" sz="3600" dirty="0"/>
              <a:t>VACCINATES </a:t>
            </a:r>
            <a:r>
              <a:rPr lang="en-IN" sz="2800" dirty="0"/>
              <a:t>person</a:t>
            </a:r>
            <a:endParaRPr lang="en-IN" sz="3600" dirty="0"/>
          </a:p>
        </p:txBody>
      </p:sp>
      <p:pic>
        <p:nvPicPr>
          <p:cNvPr id="4" name="Picture 3">
            <a:extLst>
              <a:ext uri="{FF2B5EF4-FFF2-40B4-BE49-F238E27FC236}">
                <a16:creationId xmlns:a16="http://schemas.microsoft.com/office/drawing/2014/main" id="{96FF9F4F-C221-54F4-34E6-9D7F330C7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854" y="1615214"/>
            <a:ext cx="4544291" cy="4552257"/>
          </a:xfrm>
          <a:prstGeom prst="rect">
            <a:avLst/>
          </a:prstGeom>
        </p:spPr>
      </p:pic>
    </p:spTree>
    <p:extLst>
      <p:ext uri="{BB962C8B-B14F-4D97-AF65-F5344CB8AC3E}">
        <p14:creationId xmlns:p14="http://schemas.microsoft.com/office/powerpoint/2010/main" val="2710180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3DE5-0DB6-4B33-A2D4-74E34BA675B1}"/>
              </a:ext>
            </a:extLst>
          </p:cNvPr>
          <p:cNvSpPr>
            <a:spLocks noGrp="1"/>
          </p:cNvSpPr>
          <p:nvPr>
            <p:ph type="title"/>
          </p:nvPr>
        </p:nvSpPr>
        <p:spPr>
          <a:xfrm>
            <a:off x="4368528" y="478093"/>
            <a:ext cx="3454944" cy="910492"/>
          </a:xfrm>
        </p:spPr>
        <p:txBody>
          <a:bodyPr>
            <a:normAutofit/>
          </a:bodyPr>
          <a:lstStyle/>
          <a:p>
            <a:r>
              <a:rPr lang="en-IN" sz="2800" dirty="0"/>
              <a:t> person </a:t>
            </a:r>
            <a:r>
              <a:rPr lang="en-IN" sz="3600" dirty="0"/>
              <a:t>GOES </a:t>
            </a:r>
            <a:r>
              <a:rPr lang="en-IN" sz="2800" dirty="0"/>
              <a:t>centre</a:t>
            </a:r>
            <a:endParaRPr lang="en-IN" sz="3600" dirty="0"/>
          </a:p>
        </p:txBody>
      </p:sp>
      <p:pic>
        <p:nvPicPr>
          <p:cNvPr id="5" name="Picture 4">
            <a:extLst>
              <a:ext uri="{FF2B5EF4-FFF2-40B4-BE49-F238E27FC236}">
                <a16:creationId xmlns:a16="http://schemas.microsoft.com/office/drawing/2014/main" id="{A357FD73-550F-F54B-1293-440C45477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3460" y="1722672"/>
            <a:ext cx="5025080" cy="4101352"/>
          </a:xfrm>
          <a:prstGeom prst="rect">
            <a:avLst/>
          </a:prstGeom>
        </p:spPr>
      </p:pic>
    </p:spTree>
    <p:extLst>
      <p:ext uri="{BB962C8B-B14F-4D97-AF65-F5344CB8AC3E}">
        <p14:creationId xmlns:p14="http://schemas.microsoft.com/office/powerpoint/2010/main" val="1090276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51C228-B9D7-6F4B-9504-969693D47FD5}"/>
              </a:ext>
            </a:extLst>
          </p:cNvPr>
          <p:cNvSpPr>
            <a:spLocks noGrp="1"/>
          </p:cNvSpPr>
          <p:nvPr>
            <p:ph type="title"/>
          </p:nvPr>
        </p:nvSpPr>
        <p:spPr>
          <a:xfrm>
            <a:off x="832837" y="1910994"/>
            <a:ext cx="5757892" cy="1074598"/>
          </a:xfrm>
        </p:spPr>
        <p:txBody>
          <a:bodyPr>
            <a:normAutofit/>
          </a:bodyPr>
          <a:lstStyle/>
          <a:p>
            <a:r>
              <a:rPr lang="en-GB" sz="4800" dirty="0">
                <a:solidFill>
                  <a:schemeClr val="tx1"/>
                </a:solidFill>
                <a:latin typeface="Montserrat ExtraBold" pitchFamily="2" charset="0"/>
              </a:rPr>
              <a:t>Queries In </a:t>
            </a:r>
            <a:r>
              <a:rPr lang="en-GB" dirty="0">
                <a:solidFill>
                  <a:schemeClr val="tx1"/>
                </a:solidFill>
                <a:latin typeface="Montserrat ExtraBold" pitchFamily="2" charset="0"/>
              </a:rPr>
              <a:t>SQL</a:t>
            </a:r>
            <a:endParaRPr lang="en-US" dirty="0">
              <a:solidFill>
                <a:schemeClr val="tx1"/>
              </a:solidFill>
            </a:endParaRPr>
          </a:p>
        </p:txBody>
      </p:sp>
    </p:spTree>
    <p:extLst>
      <p:ext uri="{BB962C8B-B14F-4D97-AF65-F5344CB8AC3E}">
        <p14:creationId xmlns:p14="http://schemas.microsoft.com/office/powerpoint/2010/main" val="128398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0D7CF1-AA30-C08F-0430-A9075DCB043D}"/>
              </a:ext>
            </a:extLst>
          </p:cNvPr>
          <p:cNvSpPr>
            <a:spLocks noGrp="1"/>
          </p:cNvSpPr>
          <p:nvPr>
            <p:ph type="title"/>
          </p:nvPr>
        </p:nvSpPr>
        <p:spPr>
          <a:xfrm>
            <a:off x="414779" y="311086"/>
            <a:ext cx="4092497" cy="959005"/>
          </a:xfrm>
        </p:spPr>
        <p:txBody>
          <a:bodyPr>
            <a:normAutofit/>
          </a:bodyPr>
          <a:lstStyle/>
          <a:p>
            <a:r>
              <a:rPr lang="en-GB" sz="4000" dirty="0">
                <a:latin typeface="Montserrat ExtraBold" pitchFamily="2" charset="0"/>
              </a:rPr>
              <a:t>ER Diagram</a:t>
            </a:r>
            <a:endParaRPr lang="en-IN" sz="4000" dirty="0"/>
          </a:p>
        </p:txBody>
      </p:sp>
      <p:pic>
        <p:nvPicPr>
          <p:cNvPr id="4" name="Picture 3">
            <a:extLst>
              <a:ext uri="{FF2B5EF4-FFF2-40B4-BE49-F238E27FC236}">
                <a16:creationId xmlns:a16="http://schemas.microsoft.com/office/drawing/2014/main" id="{D152096A-CAAC-EF36-1001-FB7C26F23F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780" y="1052193"/>
            <a:ext cx="11362442" cy="5562022"/>
          </a:xfrm>
          <a:prstGeom prst="rect">
            <a:avLst/>
          </a:prstGeom>
        </p:spPr>
      </p:pic>
    </p:spTree>
    <p:extLst>
      <p:ext uri="{BB962C8B-B14F-4D97-AF65-F5344CB8AC3E}">
        <p14:creationId xmlns:p14="http://schemas.microsoft.com/office/powerpoint/2010/main" val="3339719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CA87ED1-49B0-39B4-3F0F-B56C0D5B6E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311" y="2594919"/>
            <a:ext cx="11044427" cy="2570203"/>
          </a:xfrm>
        </p:spPr>
      </p:pic>
      <p:sp>
        <p:nvSpPr>
          <p:cNvPr id="3" name="Title 2">
            <a:extLst>
              <a:ext uri="{FF2B5EF4-FFF2-40B4-BE49-F238E27FC236}">
                <a16:creationId xmlns:a16="http://schemas.microsoft.com/office/drawing/2014/main" id="{8136FA4C-CBC1-AF8C-AE36-E621FC121F87}"/>
              </a:ext>
            </a:extLst>
          </p:cNvPr>
          <p:cNvSpPr>
            <a:spLocks noGrp="1"/>
          </p:cNvSpPr>
          <p:nvPr>
            <p:ph type="title"/>
          </p:nvPr>
        </p:nvSpPr>
        <p:spPr/>
        <p:txBody>
          <a:bodyPr/>
          <a:lstStyle/>
          <a:p>
            <a:r>
              <a:rPr lang="en-IN" dirty="0"/>
              <a:t>1.Find all the vaccines with two doses.</a:t>
            </a:r>
          </a:p>
        </p:txBody>
      </p:sp>
    </p:spTree>
    <p:extLst>
      <p:ext uri="{BB962C8B-B14F-4D97-AF65-F5344CB8AC3E}">
        <p14:creationId xmlns:p14="http://schemas.microsoft.com/office/powerpoint/2010/main" val="1296657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27FD8E8-AA69-DD59-4086-F59C87152A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004" y="2702011"/>
            <a:ext cx="11013990" cy="2636107"/>
          </a:xfrm>
        </p:spPr>
      </p:pic>
      <p:sp>
        <p:nvSpPr>
          <p:cNvPr id="3" name="Title 2">
            <a:extLst>
              <a:ext uri="{FF2B5EF4-FFF2-40B4-BE49-F238E27FC236}">
                <a16:creationId xmlns:a16="http://schemas.microsoft.com/office/drawing/2014/main" id="{F5AB6C7C-57DA-D6E0-866B-A998C0EC0FBC}"/>
              </a:ext>
            </a:extLst>
          </p:cNvPr>
          <p:cNvSpPr>
            <a:spLocks noGrp="1"/>
          </p:cNvSpPr>
          <p:nvPr>
            <p:ph type="title"/>
          </p:nvPr>
        </p:nvSpPr>
        <p:spPr>
          <a:xfrm>
            <a:off x="869575" y="1091438"/>
            <a:ext cx="10452849" cy="910492"/>
          </a:xfrm>
        </p:spPr>
        <p:txBody>
          <a:bodyPr>
            <a:normAutofit fontScale="90000"/>
          </a:bodyPr>
          <a:lstStyle/>
          <a:p>
            <a:r>
              <a:rPr lang="en-IN" dirty="0"/>
              <a:t>2.Output the details of persons who took more than one dose of any vaccine</a:t>
            </a:r>
          </a:p>
        </p:txBody>
      </p:sp>
    </p:spTree>
    <p:extLst>
      <p:ext uri="{BB962C8B-B14F-4D97-AF65-F5344CB8AC3E}">
        <p14:creationId xmlns:p14="http://schemas.microsoft.com/office/powerpoint/2010/main" val="30578130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A17CE7-A92C-5FC8-10C7-2438101924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7117" y="2463114"/>
            <a:ext cx="9137766" cy="3133449"/>
          </a:xfrm>
        </p:spPr>
      </p:pic>
      <p:sp>
        <p:nvSpPr>
          <p:cNvPr id="3" name="Title 2">
            <a:extLst>
              <a:ext uri="{FF2B5EF4-FFF2-40B4-BE49-F238E27FC236}">
                <a16:creationId xmlns:a16="http://schemas.microsoft.com/office/drawing/2014/main" id="{57F82DD9-3E8C-DDCF-3FDE-E9528AB5CCDC}"/>
              </a:ext>
            </a:extLst>
          </p:cNvPr>
          <p:cNvSpPr>
            <a:spLocks noGrp="1"/>
          </p:cNvSpPr>
          <p:nvPr>
            <p:ph type="title"/>
          </p:nvPr>
        </p:nvSpPr>
        <p:spPr/>
        <p:txBody>
          <a:bodyPr/>
          <a:lstStyle/>
          <a:p>
            <a:r>
              <a:rPr lang="en-IN" dirty="0"/>
              <a:t>3.Find the average cost of all vaccine types</a:t>
            </a:r>
          </a:p>
        </p:txBody>
      </p:sp>
    </p:spTree>
    <p:extLst>
      <p:ext uri="{BB962C8B-B14F-4D97-AF65-F5344CB8AC3E}">
        <p14:creationId xmlns:p14="http://schemas.microsoft.com/office/powerpoint/2010/main" val="14956723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9603B9-E11C-4E21-54A7-C5F66738E3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7211" y="2575467"/>
            <a:ext cx="7199871" cy="2951947"/>
          </a:xfrm>
        </p:spPr>
      </p:pic>
      <p:sp>
        <p:nvSpPr>
          <p:cNvPr id="3" name="Title 2">
            <a:extLst>
              <a:ext uri="{FF2B5EF4-FFF2-40B4-BE49-F238E27FC236}">
                <a16:creationId xmlns:a16="http://schemas.microsoft.com/office/drawing/2014/main" id="{B466457C-B6EC-3A5C-2F08-0860CE35C471}"/>
              </a:ext>
            </a:extLst>
          </p:cNvPr>
          <p:cNvSpPr>
            <a:spLocks noGrp="1"/>
          </p:cNvSpPr>
          <p:nvPr>
            <p:ph type="title"/>
          </p:nvPr>
        </p:nvSpPr>
        <p:spPr>
          <a:xfrm>
            <a:off x="932329" y="1058486"/>
            <a:ext cx="10452849" cy="910492"/>
          </a:xfrm>
        </p:spPr>
        <p:txBody>
          <a:bodyPr>
            <a:normAutofit fontScale="90000"/>
          </a:bodyPr>
          <a:lstStyle/>
          <a:p>
            <a:r>
              <a:rPr lang="en-IN" dirty="0"/>
              <a:t>4.Find number of persons vaccinated in the centre with centre id 20001 on 29-08-2022</a:t>
            </a:r>
          </a:p>
        </p:txBody>
      </p:sp>
    </p:spTree>
    <p:extLst>
      <p:ext uri="{BB962C8B-B14F-4D97-AF65-F5344CB8AC3E}">
        <p14:creationId xmlns:p14="http://schemas.microsoft.com/office/powerpoint/2010/main" val="1343724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C0C464-A49B-63B0-C538-CD18F4AD94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379" y="2331309"/>
            <a:ext cx="9916399" cy="3476367"/>
          </a:xfrm>
        </p:spPr>
      </p:pic>
      <p:sp>
        <p:nvSpPr>
          <p:cNvPr id="3" name="Title 2">
            <a:extLst>
              <a:ext uri="{FF2B5EF4-FFF2-40B4-BE49-F238E27FC236}">
                <a16:creationId xmlns:a16="http://schemas.microsoft.com/office/drawing/2014/main" id="{8BAC9328-FF07-EC00-CF92-1B2334F80799}"/>
              </a:ext>
            </a:extLst>
          </p:cNvPr>
          <p:cNvSpPr>
            <a:spLocks noGrp="1"/>
          </p:cNvSpPr>
          <p:nvPr>
            <p:ph type="title"/>
          </p:nvPr>
        </p:nvSpPr>
        <p:spPr>
          <a:xfrm>
            <a:off x="675503" y="724930"/>
            <a:ext cx="10660735" cy="1211097"/>
          </a:xfrm>
        </p:spPr>
        <p:txBody>
          <a:bodyPr>
            <a:normAutofit/>
          </a:bodyPr>
          <a:lstStyle/>
          <a:p>
            <a:r>
              <a:rPr lang="en-IN" sz="4000" dirty="0"/>
              <a:t>5.Find all vaccination centres which are connected to storage units with capacity greater than 175</a:t>
            </a:r>
          </a:p>
        </p:txBody>
      </p:sp>
    </p:spTree>
    <p:extLst>
      <p:ext uri="{BB962C8B-B14F-4D97-AF65-F5344CB8AC3E}">
        <p14:creationId xmlns:p14="http://schemas.microsoft.com/office/powerpoint/2010/main" val="1223409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51C228-B9D7-6F4B-9504-969693D47FD5}"/>
              </a:ext>
            </a:extLst>
          </p:cNvPr>
          <p:cNvSpPr>
            <a:spLocks noGrp="1"/>
          </p:cNvSpPr>
          <p:nvPr>
            <p:ph type="title"/>
          </p:nvPr>
        </p:nvSpPr>
        <p:spPr>
          <a:xfrm>
            <a:off x="183996" y="885149"/>
            <a:ext cx="6833254" cy="2195501"/>
          </a:xfrm>
        </p:spPr>
        <p:txBody>
          <a:bodyPr>
            <a:normAutofit/>
          </a:bodyPr>
          <a:lstStyle/>
          <a:p>
            <a:r>
              <a:rPr lang="en-GB" sz="4800" dirty="0">
                <a:solidFill>
                  <a:schemeClr val="tx1"/>
                </a:solidFill>
                <a:latin typeface="Montserrat ExtraBold" pitchFamily="2" charset="0"/>
              </a:rPr>
              <a:t>Queries In Relational Algebra</a:t>
            </a:r>
            <a:endParaRPr lang="en-US" dirty="0">
              <a:solidFill>
                <a:schemeClr val="tx1"/>
              </a:solidFill>
            </a:endParaRPr>
          </a:p>
        </p:txBody>
      </p:sp>
    </p:spTree>
    <p:extLst>
      <p:ext uri="{BB962C8B-B14F-4D97-AF65-F5344CB8AC3E}">
        <p14:creationId xmlns:p14="http://schemas.microsoft.com/office/powerpoint/2010/main" val="21210354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DB55-459C-EFB3-73F8-34CFD28AF6F3}"/>
              </a:ext>
            </a:extLst>
          </p:cNvPr>
          <p:cNvSpPr>
            <a:spLocks noGrp="1"/>
          </p:cNvSpPr>
          <p:nvPr>
            <p:ph type="title"/>
          </p:nvPr>
        </p:nvSpPr>
        <p:spPr/>
        <p:txBody>
          <a:bodyPr>
            <a:noAutofit/>
          </a:bodyPr>
          <a:lstStyle/>
          <a:p>
            <a:r>
              <a:rPr lang="en-IN" sz="4000" dirty="0"/>
              <a:t>1.Find the vaccinator name, id, salary who live in </a:t>
            </a:r>
            <a:r>
              <a:rPr lang="en-IN" sz="4000" dirty="0" err="1"/>
              <a:t>bangalore</a:t>
            </a:r>
            <a:endParaRPr lang="en-IN" sz="4000" dirty="0"/>
          </a:p>
        </p:txBody>
      </p:sp>
      <p:pic>
        <p:nvPicPr>
          <p:cNvPr id="6" name="Picture 5">
            <a:extLst>
              <a:ext uri="{FF2B5EF4-FFF2-40B4-BE49-F238E27FC236}">
                <a16:creationId xmlns:a16="http://schemas.microsoft.com/office/drawing/2014/main" id="{6DBEAE02-F789-4CAA-763D-EAE481F05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329" y="2381293"/>
            <a:ext cx="6517341" cy="2672487"/>
          </a:xfrm>
          <a:prstGeom prst="rect">
            <a:avLst/>
          </a:prstGeom>
        </p:spPr>
      </p:pic>
      <p:pic>
        <p:nvPicPr>
          <p:cNvPr id="8" name="Picture 7">
            <a:extLst>
              <a:ext uri="{FF2B5EF4-FFF2-40B4-BE49-F238E27FC236}">
                <a16:creationId xmlns:a16="http://schemas.microsoft.com/office/drawing/2014/main" id="{768FFF6A-A668-F05B-2BCE-9F831601C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5203" y="2381293"/>
            <a:ext cx="3609975" cy="2790825"/>
          </a:xfrm>
          <a:prstGeom prst="rect">
            <a:avLst/>
          </a:prstGeom>
        </p:spPr>
      </p:pic>
    </p:spTree>
    <p:extLst>
      <p:ext uri="{BB962C8B-B14F-4D97-AF65-F5344CB8AC3E}">
        <p14:creationId xmlns:p14="http://schemas.microsoft.com/office/powerpoint/2010/main" val="2210246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7CAB-94D3-8CA1-B057-B1DA48AFCAC3}"/>
              </a:ext>
            </a:extLst>
          </p:cNvPr>
          <p:cNvSpPr>
            <a:spLocks noGrp="1"/>
          </p:cNvSpPr>
          <p:nvPr>
            <p:ph type="title"/>
          </p:nvPr>
        </p:nvSpPr>
        <p:spPr/>
        <p:txBody>
          <a:bodyPr>
            <a:normAutofit fontScale="90000"/>
          </a:bodyPr>
          <a:lstStyle/>
          <a:p>
            <a:r>
              <a:rPr lang="en-IN" sz="4000" dirty="0"/>
              <a:t>2.Find all the vaccines whose cost is greater than 100 and less than 700</a:t>
            </a:r>
          </a:p>
        </p:txBody>
      </p:sp>
      <p:pic>
        <p:nvPicPr>
          <p:cNvPr id="4" name="Picture 3">
            <a:extLst>
              <a:ext uri="{FF2B5EF4-FFF2-40B4-BE49-F238E27FC236}">
                <a16:creationId xmlns:a16="http://schemas.microsoft.com/office/drawing/2014/main" id="{39ED21B2-33C7-E89B-28C3-D1C124CF2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329" y="2085974"/>
            <a:ext cx="6822142" cy="3530741"/>
          </a:xfrm>
          <a:prstGeom prst="rect">
            <a:avLst/>
          </a:prstGeom>
        </p:spPr>
      </p:pic>
      <p:pic>
        <p:nvPicPr>
          <p:cNvPr id="6" name="Picture 5">
            <a:extLst>
              <a:ext uri="{FF2B5EF4-FFF2-40B4-BE49-F238E27FC236}">
                <a16:creationId xmlns:a16="http://schemas.microsoft.com/office/drawing/2014/main" id="{D112E55C-DF3A-FBE1-3B30-F2F5F313C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0478" y="2508319"/>
            <a:ext cx="3314700" cy="2686050"/>
          </a:xfrm>
          <a:prstGeom prst="rect">
            <a:avLst/>
          </a:prstGeom>
        </p:spPr>
      </p:pic>
    </p:spTree>
    <p:extLst>
      <p:ext uri="{BB962C8B-B14F-4D97-AF65-F5344CB8AC3E}">
        <p14:creationId xmlns:p14="http://schemas.microsoft.com/office/powerpoint/2010/main" val="37470988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F559-7E15-DCAD-075A-2D1EA6A638EB}"/>
              </a:ext>
            </a:extLst>
          </p:cNvPr>
          <p:cNvSpPr>
            <a:spLocks noGrp="1"/>
          </p:cNvSpPr>
          <p:nvPr>
            <p:ph type="title"/>
          </p:nvPr>
        </p:nvSpPr>
        <p:spPr/>
        <p:txBody>
          <a:bodyPr>
            <a:normAutofit/>
          </a:bodyPr>
          <a:lstStyle/>
          <a:p>
            <a:r>
              <a:rPr lang="en-IN" sz="4000" dirty="0"/>
              <a:t>3.Find the vaccinator details who are doctors</a:t>
            </a:r>
          </a:p>
        </p:txBody>
      </p:sp>
      <p:pic>
        <p:nvPicPr>
          <p:cNvPr id="4" name="Picture 3">
            <a:extLst>
              <a:ext uri="{FF2B5EF4-FFF2-40B4-BE49-F238E27FC236}">
                <a16:creationId xmlns:a16="http://schemas.microsoft.com/office/drawing/2014/main" id="{BB5E26B6-16D8-4D1E-3A12-B3104CF0E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697" y="2216555"/>
            <a:ext cx="5041934" cy="2765505"/>
          </a:xfrm>
          <a:prstGeom prst="rect">
            <a:avLst/>
          </a:prstGeom>
        </p:spPr>
      </p:pic>
      <p:pic>
        <p:nvPicPr>
          <p:cNvPr id="6" name="Picture 5">
            <a:extLst>
              <a:ext uri="{FF2B5EF4-FFF2-40B4-BE49-F238E27FC236}">
                <a16:creationId xmlns:a16="http://schemas.microsoft.com/office/drawing/2014/main" id="{FFE34464-02D1-9E85-AFFD-C53C29EB2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65" y="1893357"/>
            <a:ext cx="7154676" cy="3346668"/>
          </a:xfrm>
          <a:prstGeom prst="rect">
            <a:avLst/>
          </a:prstGeom>
        </p:spPr>
      </p:pic>
    </p:spTree>
    <p:extLst>
      <p:ext uri="{BB962C8B-B14F-4D97-AF65-F5344CB8AC3E}">
        <p14:creationId xmlns:p14="http://schemas.microsoft.com/office/powerpoint/2010/main" val="30157115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F7E9-BEC9-8425-FE45-885A19E69586}"/>
              </a:ext>
            </a:extLst>
          </p:cNvPr>
          <p:cNvSpPr>
            <a:spLocks noGrp="1"/>
          </p:cNvSpPr>
          <p:nvPr>
            <p:ph type="title"/>
          </p:nvPr>
        </p:nvSpPr>
        <p:spPr/>
        <p:txBody>
          <a:bodyPr>
            <a:normAutofit fontScale="90000"/>
          </a:bodyPr>
          <a:lstStyle/>
          <a:p>
            <a:r>
              <a:rPr lang="en-IN" sz="4000" dirty="0"/>
              <a:t>4.Find the vaccinator details who vaccinates OPV vaccine</a:t>
            </a:r>
          </a:p>
        </p:txBody>
      </p:sp>
      <p:pic>
        <p:nvPicPr>
          <p:cNvPr id="9" name="Picture 8">
            <a:extLst>
              <a:ext uri="{FF2B5EF4-FFF2-40B4-BE49-F238E27FC236}">
                <a16:creationId xmlns:a16="http://schemas.microsoft.com/office/drawing/2014/main" id="{5855CFC7-5C4A-8DD8-D35C-5936036E9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329" y="2234499"/>
            <a:ext cx="6476720" cy="2389001"/>
          </a:xfrm>
          <a:prstGeom prst="rect">
            <a:avLst/>
          </a:prstGeom>
        </p:spPr>
      </p:pic>
      <p:pic>
        <p:nvPicPr>
          <p:cNvPr id="11" name="Picture 10">
            <a:extLst>
              <a:ext uri="{FF2B5EF4-FFF2-40B4-BE49-F238E27FC236}">
                <a16:creationId xmlns:a16="http://schemas.microsoft.com/office/drawing/2014/main" id="{9FAAF7A9-CCCA-101E-E9F9-2EFFE28F9F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049" y="2044566"/>
            <a:ext cx="4361486" cy="3423905"/>
          </a:xfrm>
          <a:prstGeom prst="rect">
            <a:avLst/>
          </a:prstGeom>
        </p:spPr>
      </p:pic>
    </p:spTree>
    <p:extLst>
      <p:ext uri="{BB962C8B-B14F-4D97-AF65-F5344CB8AC3E}">
        <p14:creationId xmlns:p14="http://schemas.microsoft.com/office/powerpoint/2010/main" val="251880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99D2-DD82-0200-43FA-A6DA6C7C7FDE}"/>
              </a:ext>
            </a:extLst>
          </p:cNvPr>
          <p:cNvSpPr>
            <a:spLocks noGrp="1"/>
          </p:cNvSpPr>
          <p:nvPr>
            <p:ph type="title"/>
          </p:nvPr>
        </p:nvSpPr>
        <p:spPr>
          <a:xfrm>
            <a:off x="501490" y="1927820"/>
            <a:ext cx="4393415" cy="3002359"/>
          </a:xfrm>
        </p:spPr>
        <p:txBody>
          <a:bodyPr/>
          <a:lstStyle/>
          <a:p>
            <a:r>
              <a:rPr lang="en-GB" sz="4800">
                <a:latin typeface="Montserrat ExtraBold" pitchFamily="2" charset="0"/>
              </a:rPr>
              <a:t>Assumptions</a:t>
            </a:r>
            <a:endParaRPr lang="en-IN"/>
          </a:p>
        </p:txBody>
      </p:sp>
      <p:sp>
        <p:nvSpPr>
          <p:cNvPr id="3" name="TextBox 2">
            <a:extLst>
              <a:ext uri="{FF2B5EF4-FFF2-40B4-BE49-F238E27FC236}">
                <a16:creationId xmlns:a16="http://schemas.microsoft.com/office/drawing/2014/main" id="{ADCB66D7-63FF-3061-7A82-B17C2683ABF2}"/>
              </a:ext>
            </a:extLst>
          </p:cNvPr>
          <p:cNvSpPr txBox="1"/>
          <p:nvPr/>
        </p:nvSpPr>
        <p:spPr>
          <a:xfrm>
            <a:off x="6167058" y="2167115"/>
            <a:ext cx="5291774" cy="3385542"/>
          </a:xfrm>
          <a:prstGeom prst="rect">
            <a:avLst/>
          </a:prstGeom>
          <a:noFill/>
        </p:spPr>
        <p:txBody>
          <a:bodyPr wrap="square" rtlCol="0">
            <a:spAutoFit/>
          </a:bodyPr>
          <a:lstStyle/>
          <a:p>
            <a:pPr marL="285750" indent="-285750">
              <a:buFont typeface="Arial" panose="020B0604020202020204" pitchFamily="34" charset="0"/>
              <a:buChar char="•"/>
            </a:pPr>
            <a:r>
              <a:rPr lang="en-GB" sz="2800" dirty="0">
                <a:latin typeface="Montserrat SemiBold" pitchFamily="2" charset="0"/>
              </a:rPr>
              <a:t>Every person has to get vaccinated and everyone has an </a:t>
            </a:r>
            <a:r>
              <a:rPr lang="en-GB" sz="2800" dirty="0" err="1">
                <a:latin typeface="Montserrat SemiBold" pitchFamily="2" charset="0"/>
              </a:rPr>
              <a:t>aadhar</a:t>
            </a:r>
            <a:r>
              <a:rPr lang="en-GB" sz="2800" dirty="0">
                <a:latin typeface="Montserrat SemiBold" pitchFamily="2" charset="0"/>
              </a:rPr>
              <a:t>.</a:t>
            </a:r>
          </a:p>
          <a:p>
            <a:pPr marL="285750" indent="-285750">
              <a:buFont typeface="Arial" panose="020B0604020202020204" pitchFamily="34" charset="0"/>
              <a:buChar char="•"/>
            </a:pPr>
            <a:r>
              <a:rPr lang="en-IN" sz="2800" dirty="0">
                <a:latin typeface="Montserrat SemiBold" pitchFamily="2" charset="0"/>
              </a:rPr>
              <a:t>Multiple companies may have same name under different parent companies.</a:t>
            </a:r>
          </a:p>
          <a:p>
            <a:endParaRPr lang="en-IN" dirty="0"/>
          </a:p>
        </p:txBody>
      </p:sp>
    </p:spTree>
    <p:extLst>
      <p:ext uri="{BB962C8B-B14F-4D97-AF65-F5344CB8AC3E}">
        <p14:creationId xmlns:p14="http://schemas.microsoft.com/office/powerpoint/2010/main" val="20560205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058F0-E2A8-EDE6-1CA2-722A06B214E6}"/>
              </a:ext>
            </a:extLst>
          </p:cNvPr>
          <p:cNvSpPr>
            <a:spLocks noGrp="1"/>
          </p:cNvSpPr>
          <p:nvPr>
            <p:ph type="title"/>
          </p:nvPr>
        </p:nvSpPr>
        <p:spPr/>
        <p:txBody>
          <a:bodyPr>
            <a:normAutofit fontScale="90000"/>
          </a:bodyPr>
          <a:lstStyle/>
          <a:p>
            <a:r>
              <a:rPr lang="en-IN" sz="4000" dirty="0"/>
              <a:t>5.Find the storage unit whose storage capacity is greater than 200</a:t>
            </a:r>
          </a:p>
        </p:txBody>
      </p:sp>
      <p:pic>
        <p:nvPicPr>
          <p:cNvPr id="6" name="Picture 5">
            <a:extLst>
              <a:ext uri="{FF2B5EF4-FFF2-40B4-BE49-F238E27FC236}">
                <a16:creationId xmlns:a16="http://schemas.microsoft.com/office/drawing/2014/main" id="{3A33F349-A765-97E3-1E56-0BF23FCF1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7439" y="2165956"/>
            <a:ext cx="4039408" cy="2526085"/>
          </a:xfrm>
          <a:prstGeom prst="rect">
            <a:avLst/>
          </a:prstGeom>
        </p:spPr>
      </p:pic>
      <p:pic>
        <p:nvPicPr>
          <p:cNvPr id="5" name="Picture 4">
            <a:extLst>
              <a:ext uri="{FF2B5EF4-FFF2-40B4-BE49-F238E27FC236}">
                <a16:creationId xmlns:a16="http://schemas.microsoft.com/office/drawing/2014/main" id="{D701E708-B9ED-8157-3D8B-55EAE09E6891}"/>
              </a:ext>
            </a:extLst>
          </p:cNvPr>
          <p:cNvPicPr>
            <a:picLocks noChangeAspect="1"/>
          </p:cNvPicPr>
          <p:nvPr/>
        </p:nvPicPr>
        <p:blipFill>
          <a:blip r:embed="rId3"/>
          <a:stretch>
            <a:fillRect/>
          </a:stretch>
        </p:blipFill>
        <p:spPr>
          <a:xfrm>
            <a:off x="932329" y="2265871"/>
            <a:ext cx="6195992" cy="2915283"/>
          </a:xfrm>
          <a:prstGeom prst="rect">
            <a:avLst/>
          </a:prstGeom>
        </p:spPr>
      </p:pic>
    </p:spTree>
    <p:extLst>
      <p:ext uri="{BB962C8B-B14F-4D97-AF65-F5344CB8AC3E}">
        <p14:creationId xmlns:p14="http://schemas.microsoft.com/office/powerpoint/2010/main" val="28392438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BE1A-A55C-4D3D-D839-CC3CCF795A7F}"/>
              </a:ext>
            </a:extLst>
          </p:cNvPr>
          <p:cNvSpPr>
            <a:spLocks noGrp="1"/>
          </p:cNvSpPr>
          <p:nvPr>
            <p:ph type="title"/>
          </p:nvPr>
        </p:nvSpPr>
        <p:spPr>
          <a:xfrm>
            <a:off x="4137866" y="2973754"/>
            <a:ext cx="5345181" cy="910492"/>
          </a:xfrm>
        </p:spPr>
        <p:txBody>
          <a:bodyPr>
            <a:normAutofit/>
          </a:bodyPr>
          <a:lstStyle/>
          <a:p>
            <a:r>
              <a:rPr lang="en-IN" sz="5400" dirty="0"/>
              <a:t>THANK YOU</a:t>
            </a:r>
          </a:p>
        </p:txBody>
      </p:sp>
    </p:spTree>
    <p:extLst>
      <p:ext uri="{BB962C8B-B14F-4D97-AF65-F5344CB8AC3E}">
        <p14:creationId xmlns:p14="http://schemas.microsoft.com/office/powerpoint/2010/main" val="1590740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3CC465-DB46-CBB4-864F-6162627F14DA}"/>
              </a:ext>
            </a:extLst>
          </p:cNvPr>
          <p:cNvSpPr>
            <a:spLocks noGrp="1"/>
          </p:cNvSpPr>
          <p:nvPr>
            <p:ph idx="1"/>
          </p:nvPr>
        </p:nvSpPr>
        <p:spPr>
          <a:xfrm>
            <a:off x="932329" y="1925053"/>
            <a:ext cx="10452848" cy="4039218"/>
          </a:xfrm>
        </p:spPr>
        <p:txBody>
          <a:bodyPr>
            <a:normAutofit fontScale="92500" lnSpcReduction="10000"/>
          </a:bodyPr>
          <a:lstStyle/>
          <a:p>
            <a:r>
              <a:rPr lang="en-GB" sz="3200" b="1" dirty="0">
                <a:latin typeface="Microsoft JhengHei" panose="020B0604030504040204" pitchFamily="34" charset="-120"/>
                <a:ea typeface="Microsoft JhengHei" panose="020B0604030504040204" pitchFamily="34" charset="-120"/>
                <a:cs typeface="Microsoft Sans Serif" panose="020B0604020202020204" pitchFamily="34" charset="0"/>
              </a:rPr>
              <a:t>Storage Unit=</a:t>
            </a:r>
          </a:p>
          <a:p>
            <a:pPr marL="0" indent="0">
              <a:buNone/>
            </a:pPr>
            <a:r>
              <a:rPr lang="en-GB" sz="3200" dirty="0">
                <a:latin typeface="Montserrat SemiBold" pitchFamily="2" charset="0"/>
              </a:rPr>
              <a:t>			(</a:t>
            </a:r>
            <a:r>
              <a:rPr lang="en-GB" sz="3200" u="sng" dirty="0" err="1">
                <a:latin typeface="Montserrat SemiBold" pitchFamily="2" charset="0"/>
              </a:rPr>
              <a:t>storage_id</a:t>
            </a:r>
            <a:r>
              <a:rPr lang="en-GB" sz="3200" dirty="0">
                <a:latin typeface="Montserrat SemiBold" pitchFamily="2" charset="0"/>
              </a:rPr>
              <a:t>, capacity, </a:t>
            </a:r>
            <a:r>
              <a:rPr lang="en-GB" sz="3200" dirty="0" err="1">
                <a:latin typeface="Montserrat SemiBold" pitchFamily="2" charset="0"/>
              </a:rPr>
              <a:t>s_city</a:t>
            </a:r>
            <a:r>
              <a:rPr lang="en-GB" sz="3200" dirty="0">
                <a:latin typeface="Montserrat SemiBold" pitchFamily="2" charset="0"/>
              </a:rPr>
              <a:t>)</a:t>
            </a:r>
          </a:p>
          <a:p>
            <a:r>
              <a:rPr lang="en-GB" sz="3200" b="1" dirty="0">
                <a:latin typeface="Microsoft JhengHei" panose="020B0604030504040204" pitchFamily="34" charset="-120"/>
                <a:ea typeface="Microsoft JhengHei" panose="020B0604030504040204" pitchFamily="34" charset="-120"/>
              </a:rPr>
              <a:t>Centre =</a:t>
            </a:r>
          </a:p>
          <a:p>
            <a:pPr marL="0" indent="0">
              <a:buNone/>
            </a:pPr>
            <a:r>
              <a:rPr lang="en-GB" sz="3200" dirty="0">
                <a:latin typeface="Montserrat SemiBold" pitchFamily="2" charset="0"/>
              </a:rPr>
              <a:t>		(</a:t>
            </a:r>
            <a:r>
              <a:rPr lang="en-GB" sz="3200" u="sng" dirty="0" err="1">
                <a:latin typeface="Montserrat SemiBold" pitchFamily="2" charset="0"/>
              </a:rPr>
              <a:t>centre_id</a:t>
            </a:r>
            <a:r>
              <a:rPr lang="en-GB" sz="3200" dirty="0">
                <a:latin typeface="Montserrat SemiBold" pitchFamily="2" charset="0"/>
              </a:rPr>
              <a:t>, </a:t>
            </a:r>
            <a:r>
              <a:rPr lang="en-GB" sz="3200" dirty="0" err="1">
                <a:latin typeface="Montserrat SemiBold" pitchFamily="2" charset="0"/>
              </a:rPr>
              <a:t>centre_name</a:t>
            </a:r>
            <a:r>
              <a:rPr lang="en-GB" sz="3200" dirty="0">
                <a:latin typeface="Montserrat SemiBold" pitchFamily="2" charset="0"/>
              </a:rPr>
              <a:t>, pin, storage_id)</a:t>
            </a:r>
          </a:p>
          <a:p>
            <a:r>
              <a:rPr lang="en-GB" sz="3200" b="1" dirty="0">
                <a:latin typeface="Microsoft JhengHei" panose="020B0604030504040204" pitchFamily="34" charset="-120"/>
                <a:ea typeface="Microsoft JhengHei" panose="020B0604030504040204" pitchFamily="34" charset="-120"/>
              </a:rPr>
              <a:t>Vaccinator =</a:t>
            </a:r>
          </a:p>
          <a:p>
            <a:pPr marL="0" indent="0">
              <a:buNone/>
            </a:pPr>
            <a:r>
              <a:rPr lang="en-GB" sz="3200" dirty="0">
                <a:latin typeface="Montserrat SemiBold" pitchFamily="2" charset="0"/>
              </a:rPr>
              <a:t>			</a:t>
            </a:r>
            <a:r>
              <a:rPr lang="en-GB" sz="3200" u="sng" dirty="0">
                <a:latin typeface="Montserrat SemiBold" pitchFamily="2" charset="0"/>
              </a:rPr>
              <a:t>(</a:t>
            </a:r>
            <a:r>
              <a:rPr lang="en-GB" sz="3200" u="sng" dirty="0" err="1">
                <a:latin typeface="Montserrat SemiBold" pitchFamily="2" charset="0"/>
              </a:rPr>
              <a:t>vaccinator_id</a:t>
            </a:r>
            <a:r>
              <a:rPr lang="en-GB" sz="3200" dirty="0">
                <a:latin typeface="Montserrat SemiBold" pitchFamily="2" charset="0"/>
              </a:rPr>
              <a:t>, </a:t>
            </a:r>
            <a:r>
              <a:rPr lang="en-GB" sz="3200" dirty="0" err="1">
                <a:latin typeface="Montserrat SemiBold" pitchFamily="2" charset="0"/>
              </a:rPr>
              <a:t>vaccinator_name</a:t>
            </a:r>
            <a:r>
              <a:rPr lang="en-GB" sz="3200" dirty="0">
                <a:latin typeface="Montserrat SemiBold" pitchFamily="2" charset="0"/>
              </a:rPr>
              <a:t>, 						</a:t>
            </a:r>
            <a:r>
              <a:rPr lang="en-GB" sz="3200" dirty="0" err="1">
                <a:latin typeface="Montserrat SemiBold" pitchFamily="2" charset="0"/>
              </a:rPr>
              <a:t>vaccinator_no</a:t>
            </a:r>
            <a:r>
              <a:rPr lang="en-GB" sz="3200" dirty="0">
                <a:latin typeface="Montserrat SemiBold" pitchFamily="2" charset="0"/>
              </a:rPr>
              <a:t>, </a:t>
            </a:r>
            <a:r>
              <a:rPr lang="en-GB" sz="3200" dirty="0" err="1">
                <a:latin typeface="Montserrat SemiBold" pitchFamily="2" charset="0"/>
              </a:rPr>
              <a:t>v_city</a:t>
            </a:r>
            <a:r>
              <a:rPr lang="en-GB" sz="3200" dirty="0">
                <a:latin typeface="Montserrat SemiBold" pitchFamily="2" charset="0"/>
              </a:rPr>
              <a:t>, salary)</a:t>
            </a:r>
          </a:p>
          <a:p>
            <a:endParaRPr lang="en-IN" dirty="0"/>
          </a:p>
        </p:txBody>
      </p:sp>
      <p:sp>
        <p:nvSpPr>
          <p:cNvPr id="3" name="Title 2">
            <a:extLst>
              <a:ext uri="{FF2B5EF4-FFF2-40B4-BE49-F238E27FC236}">
                <a16:creationId xmlns:a16="http://schemas.microsoft.com/office/drawing/2014/main" id="{52710DDE-FC1D-A703-A66E-6272794D6A2D}"/>
              </a:ext>
            </a:extLst>
          </p:cNvPr>
          <p:cNvSpPr>
            <a:spLocks noGrp="1"/>
          </p:cNvSpPr>
          <p:nvPr>
            <p:ph type="title"/>
          </p:nvPr>
        </p:nvSpPr>
        <p:spPr>
          <a:xfrm>
            <a:off x="751096" y="770162"/>
            <a:ext cx="10452849" cy="910492"/>
          </a:xfrm>
        </p:spPr>
        <p:txBody>
          <a:bodyPr>
            <a:normAutofit/>
          </a:bodyPr>
          <a:lstStyle/>
          <a:p>
            <a:r>
              <a:rPr lang="en-GB" sz="4400" dirty="0">
                <a:solidFill>
                  <a:srgbClr val="FFC000"/>
                </a:solidFill>
                <a:latin typeface="Montserrat ExtraBold" pitchFamily="2" charset="0"/>
              </a:rPr>
              <a:t>Entity Sets</a:t>
            </a:r>
            <a:endParaRPr lang="en-IN" sz="4400" dirty="0">
              <a:solidFill>
                <a:srgbClr val="FFC000"/>
              </a:solidFill>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B727099-D0C6-B0AD-F0CE-91188C022F61}"/>
                  </a:ext>
                </a:extLst>
              </p14:cNvPr>
              <p14:cNvContentPartPr/>
              <p14:nvPr/>
            </p14:nvContentPartPr>
            <p14:xfrm>
              <a:off x="12094712" y="2667786"/>
              <a:ext cx="360" cy="360"/>
            </p14:xfrm>
          </p:contentPart>
        </mc:Choice>
        <mc:Fallback xmlns="">
          <p:pic>
            <p:nvPicPr>
              <p:cNvPr id="4" name="Ink 3">
                <a:extLst>
                  <a:ext uri="{FF2B5EF4-FFF2-40B4-BE49-F238E27FC236}">
                    <a16:creationId xmlns:a16="http://schemas.microsoft.com/office/drawing/2014/main" id="{1B727099-D0C6-B0AD-F0CE-91188C022F61}"/>
                  </a:ext>
                </a:extLst>
              </p:cNvPr>
              <p:cNvPicPr/>
              <p:nvPr/>
            </p:nvPicPr>
            <p:blipFill>
              <a:blip r:embed="rId3"/>
              <a:stretch>
                <a:fillRect/>
              </a:stretch>
            </p:blipFill>
            <p:spPr>
              <a:xfrm>
                <a:off x="12076712" y="264978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5758F19B-9EFF-ACF6-E961-39E5051F1E44}"/>
                  </a:ext>
                </a:extLst>
              </p14:cNvPr>
              <p14:cNvContentPartPr/>
              <p14:nvPr/>
            </p14:nvContentPartPr>
            <p14:xfrm>
              <a:off x="12518432" y="3506946"/>
              <a:ext cx="360" cy="360"/>
            </p14:xfrm>
          </p:contentPart>
        </mc:Choice>
        <mc:Fallback xmlns="">
          <p:pic>
            <p:nvPicPr>
              <p:cNvPr id="17" name="Ink 16">
                <a:extLst>
                  <a:ext uri="{FF2B5EF4-FFF2-40B4-BE49-F238E27FC236}">
                    <a16:creationId xmlns:a16="http://schemas.microsoft.com/office/drawing/2014/main" id="{5758F19B-9EFF-ACF6-E961-39E5051F1E44}"/>
                  </a:ext>
                </a:extLst>
              </p:cNvPr>
              <p:cNvPicPr/>
              <p:nvPr/>
            </p:nvPicPr>
            <p:blipFill>
              <a:blip r:embed="rId3"/>
              <a:stretch>
                <a:fillRect/>
              </a:stretch>
            </p:blipFill>
            <p:spPr>
              <a:xfrm>
                <a:off x="12500432" y="3488946"/>
                <a:ext cx="36000" cy="36000"/>
              </a:xfrm>
              <a:prstGeom prst="rect">
                <a:avLst/>
              </a:prstGeom>
            </p:spPr>
          </p:pic>
        </mc:Fallback>
      </mc:AlternateContent>
      <p:cxnSp>
        <p:nvCxnSpPr>
          <p:cNvPr id="6" name="Straight Connector 5">
            <a:extLst>
              <a:ext uri="{FF2B5EF4-FFF2-40B4-BE49-F238E27FC236}">
                <a16:creationId xmlns:a16="http://schemas.microsoft.com/office/drawing/2014/main" id="{ED697736-4D47-DAB5-3201-5BDC6DF121E7}"/>
              </a:ext>
            </a:extLst>
          </p:cNvPr>
          <p:cNvCxnSpPr>
            <a:cxnSpLocks/>
          </p:cNvCxnSpPr>
          <p:nvPr/>
        </p:nvCxnSpPr>
        <p:spPr>
          <a:xfrm>
            <a:off x="8575709" y="4146754"/>
            <a:ext cx="1984136" cy="0"/>
          </a:xfrm>
          <a:prstGeom prst="line">
            <a:avLst/>
          </a:prstGeom>
          <a:ln w="50800">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944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445DDA-BE18-6CC9-785B-48A62873B86B}"/>
              </a:ext>
            </a:extLst>
          </p:cNvPr>
          <p:cNvSpPr>
            <a:spLocks noGrp="1"/>
          </p:cNvSpPr>
          <p:nvPr>
            <p:ph idx="1"/>
          </p:nvPr>
        </p:nvSpPr>
        <p:spPr>
          <a:xfrm>
            <a:off x="631246" y="648369"/>
            <a:ext cx="10452848" cy="5362137"/>
          </a:xfrm>
        </p:spPr>
        <p:txBody>
          <a:bodyPr>
            <a:normAutofit/>
          </a:bodyPr>
          <a:lstStyle/>
          <a:p>
            <a:endParaRPr lang="en-GB" sz="3200" b="1" dirty="0">
              <a:latin typeface="Microsoft JhengHei UI" panose="020B0604030504040204" pitchFamily="34" charset="-120"/>
              <a:ea typeface="Microsoft JhengHei UI" panose="020B0604030504040204" pitchFamily="34" charset="-120"/>
            </a:endParaRPr>
          </a:p>
          <a:p>
            <a:r>
              <a:rPr lang="en-GB" sz="3200" b="1" dirty="0">
                <a:latin typeface="Microsoft JhengHei" panose="020B0604030504040204" pitchFamily="34" charset="-120"/>
                <a:ea typeface="Microsoft JhengHei" panose="020B0604030504040204" pitchFamily="34" charset="-120"/>
              </a:rPr>
              <a:t>Vaccine =</a:t>
            </a:r>
          </a:p>
          <a:p>
            <a:pPr marL="0" indent="0">
              <a:buNone/>
            </a:pPr>
            <a:r>
              <a:rPr lang="en-GB" sz="3200" dirty="0">
                <a:latin typeface="Montserrat SemiBold" pitchFamily="2" charset="0"/>
              </a:rPr>
              <a:t>	</a:t>
            </a:r>
            <a:r>
              <a:rPr lang="en-GB" sz="3200" dirty="0">
                <a:latin typeface="Montserrat SemiBold" panose="00000700000000000000" pitchFamily="2" charset="0"/>
                <a:ea typeface="Microsoft Sans Serif" panose="020B0604020202020204" pitchFamily="34" charset="0"/>
                <a:cs typeface="Microsoft Sans Serif" panose="020B0604020202020204" pitchFamily="34" charset="0"/>
              </a:rPr>
              <a:t>(</a:t>
            </a:r>
            <a:r>
              <a:rPr lang="en-GB" sz="3000" u="sng" dirty="0" err="1">
                <a:latin typeface="Montserrat SemiBold" panose="00000700000000000000" pitchFamily="2" charset="0"/>
                <a:ea typeface="Microsoft Sans Serif" panose="020B0604020202020204" pitchFamily="34" charset="0"/>
                <a:cs typeface="Microsoft Sans Serif" panose="020B0604020202020204" pitchFamily="34" charset="0"/>
              </a:rPr>
              <a:t>vaccine_name</a:t>
            </a:r>
            <a:r>
              <a:rPr lang="en-GB" sz="3000" dirty="0">
                <a:latin typeface="Montserrat SemiBold" panose="00000700000000000000" pitchFamily="2" charset="0"/>
                <a:ea typeface="Microsoft Sans Serif" panose="020B0604020202020204" pitchFamily="34" charset="0"/>
                <a:cs typeface="Microsoft Sans Serif" panose="020B0604020202020204" pitchFamily="34" charset="0"/>
              </a:rPr>
              <a:t>, disease, dosage, quantity,  </a:t>
            </a:r>
            <a:r>
              <a:rPr lang="en-GB" sz="3000" dirty="0" err="1">
                <a:latin typeface="Montserrat SemiBold" panose="00000700000000000000" pitchFamily="2" charset="0"/>
                <a:ea typeface="Microsoft Sans Serif" panose="020B0604020202020204" pitchFamily="34" charset="0"/>
                <a:cs typeface="Microsoft Sans Serif" panose="020B0604020202020204" pitchFamily="34" charset="0"/>
              </a:rPr>
              <a:t>vaccine_type,administration_type</a:t>
            </a:r>
            <a:r>
              <a:rPr lang="en-GB" sz="3000" dirty="0">
                <a:latin typeface="Montserrat SemiBold" panose="00000700000000000000" pitchFamily="2" charset="0"/>
                <a:ea typeface="Microsoft Sans Serif" panose="020B0604020202020204" pitchFamily="34" charset="0"/>
                <a:cs typeface="Microsoft Sans Serif" panose="020B0604020202020204" pitchFamily="34" charset="0"/>
              </a:rPr>
              <a:t>, </a:t>
            </a:r>
            <a:r>
              <a:rPr lang="en-GB" sz="3000" dirty="0" err="1">
                <a:latin typeface="Montserrat SemiBold" panose="00000700000000000000" pitchFamily="2" charset="0"/>
                <a:ea typeface="Microsoft Sans Serif" panose="020B0604020202020204" pitchFamily="34" charset="0"/>
                <a:cs typeface="Microsoft Sans Serif" panose="020B0604020202020204" pitchFamily="34" charset="0"/>
              </a:rPr>
              <a:t>company_name</a:t>
            </a:r>
            <a:r>
              <a:rPr lang="en-GB" sz="3000" dirty="0">
                <a:latin typeface="Montserrat SemiBold" panose="00000700000000000000" pitchFamily="2" charset="0"/>
                <a:ea typeface="Microsoft Sans Serif" panose="020B0604020202020204" pitchFamily="34" charset="0"/>
                <a:cs typeface="Microsoft Sans Serif" panose="020B0604020202020204" pitchFamily="34" charset="0"/>
              </a:rPr>
              <a:t>, </a:t>
            </a:r>
            <a:r>
              <a:rPr lang="en-GB" sz="3000" dirty="0" err="1">
                <a:latin typeface="Montserrat SemiBold" panose="00000700000000000000" pitchFamily="2" charset="0"/>
                <a:ea typeface="Microsoft Sans Serif" panose="020B0604020202020204" pitchFamily="34" charset="0"/>
                <a:cs typeface="Microsoft Sans Serif" panose="020B0604020202020204" pitchFamily="34" charset="0"/>
              </a:rPr>
              <a:t>parent_company</a:t>
            </a:r>
            <a:r>
              <a:rPr lang="en-GB" sz="3000" dirty="0">
                <a:latin typeface="Montserrat SemiBold" panose="00000700000000000000" pitchFamily="2" charset="0"/>
                <a:ea typeface="Microsoft Sans Serif" panose="020B0604020202020204" pitchFamily="34" charset="0"/>
                <a:cs typeface="Microsoft Sans Serif" panose="020B0604020202020204" pitchFamily="34" charset="0"/>
              </a:rPr>
              <a:t>)</a:t>
            </a:r>
          </a:p>
          <a:p>
            <a:pPr marL="0" indent="0">
              <a:buNone/>
            </a:pPr>
            <a:endParaRPr lang="en-GB" sz="3000" dirty="0">
              <a:latin typeface="Montserrat SemiBold" panose="00000700000000000000" pitchFamily="2" charset="0"/>
              <a:ea typeface="Microsoft Sans Serif" panose="020B0604020202020204" pitchFamily="34" charset="0"/>
              <a:cs typeface="Microsoft Sans Serif" panose="020B0604020202020204" pitchFamily="34" charset="0"/>
            </a:endParaRPr>
          </a:p>
          <a:p>
            <a:r>
              <a:rPr lang="en-GB" sz="3200" b="1" dirty="0">
                <a:latin typeface="Microsoft JhengHei UI" panose="020B0604030504040204" pitchFamily="34" charset="-120"/>
                <a:ea typeface="Microsoft JhengHei UI" panose="020B0604030504040204" pitchFamily="34" charset="-120"/>
              </a:rPr>
              <a:t>Person =</a:t>
            </a:r>
          </a:p>
          <a:p>
            <a:pPr marL="0" indent="0">
              <a:buNone/>
            </a:pPr>
            <a:r>
              <a:rPr lang="en-GB" sz="3200" dirty="0">
                <a:latin typeface="Montserrat SemiBold" pitchFamily="2" charset="0"/>
              </a:rPr>
              <a:t>	 ( </a:t>
            </a:r>
            <a:r>
              <a:rPr lang="en-GB" sz="3200" u="sng" dirty="0" err="1">
                <a:latin typeface="Montserrat SemiBold" pitchFamily="2" charset="0"/>
              </a:rPr>
              <a:t>aadhar_uid</a:t>
            </a:r>
            <a:r>
              <a:rPr lang="en-GB" sz="3200" dirty="0">
                <a:latin typeface="Montserrat SemiBold" pitchFamily="2" charset="0"/>
              </a:rPr>
              <a:t>, name, age, mobile, </a:t>
            </a:r>
            <a:r>
              <a:rPr lang="en-GB" sz="3200" dirty="0" err="1">
                <a:latin typeface="Montserrat SemiBold" pitchFamily="2" charset="0"/>
              </a:rPr>
              <a:t>p_city</a:t>
            </a:r>
            <a:r>
              <a:rPr lang="en-GB" sz="3200" dirty="0">
                <a:latin typeface="Montserrat SemiBold" pitchFamily="2" charset="0"/>
              </a:rPr>
              <a:t> ) </a:t>
            </a:r>
          </a:p>
          <a:p>
            <a:endParaRPr lang="en-IN" dirty="0"/>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64A66A33-BC36-C505-0B15-B85FD584E4A8}"/>
                  </a:ext>
                </a:extLst>
              </p14:cNvPr>
              <p14:cNvContentPartPr/>
              <p14:nvPr/>
            </p14:nvContentPartPr>
            <p14:xfrm>
              <a:off x="13381226" y="1706154"/>
              <a:ext cx="360" cy="360"/>
            </p14:xfrm>
          </p:contentPart>
        </mc:Choice>
        <mc:Fallback xmlns="">
          <p:pic>
            <p:nvPicPr>
              <p:cNvPr id="17" name="Ink 16">
                <a:extLst>
                  <a:ext uri="{FF2B5EF4-FFF2-40B4-BE49-F238E27FC236}">
                    <a16:creationId xmlns:a16="http://schemas.microsoft.com/office/drawing/2014/main" id="{64A66A33-BC36-C505-0B15-B85FD584E4A8}"/>
                  </a:ext>
                </a:extLst>
              </p:cNvPr>
              <p:cNvPicPr/>
              <p:nvPr/>
            </p:nvPicPr>
            <p:blipFill>
              <a:blip r:embed="rId21"/>
              <a:stretch>
                <a:fillRect/>
              </a:stretch>
            </p:blipFill>
            <p:spPr>
              <a:xfrm>
                <a:off x="13363586" y="168815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3" name="Ink 62">
                <a:extLst>
                  <a:ext uri="{FF2B5EF4-FFF2-40B4-BE49-F238E27FC236}">
                    <a16:creationId xmlns:a16="http://schemas.microsoft.com/office/drawing/2014/main" id="{AA0FBF6F-349D-E356-7D39-812C7D6D792B}"/>
                  </a:ext>
                </a:extLst>
              </p14:cNvPr>
              <p14:cNvContentPartPr/>
              <p14:nvPr/>
            </p14:nvContentPartPr>
            <p14:xfrm>
              <a:off x="-1851094" y="323394"/>
              <a:ext cx="360" cy="360"/>
            </p14:xfrm>
          </p:contentPart>
        </mc:Choice>
        <mc:Fallback xmlns="">
          <p:pic>
            <p:nvPicPr>
              <p:cNvPr id="63" name="Ink 62">
                <a:extLst>
                  <a:ext uri="{FF2B5EF4-FFF2-40B4-BE49-F238E27FC236}">
                    <a16:creationId xmlns:a16="http://schemas.microsoft.com/office/drawing/2014/main" id="{AA0FBF6F-349D-E356-7D39-812C7D6D792B}"/>
                  </a:ext>
                </a:extLst>
              </p:cNvPr>
              <p:cNvPicPr/>
              <p:nvPr/>
            </p:nvPicPr>
            <p:blipFill>
              <a:blip r:embed="rId21"/>
              <a:stretch>
                <a:fillRect/>
              </a:stretch>
            </p:blipFill>
            <p:spPr>
              <a:xfrm>
                <a:off x="-1869094" y="305754"/>
                <a:ext cx="36000" cy="36000"/>
              </a:xfrm>
              <a:prstGeom prst="rect">
                <a:avLst/>
              </a:prstGeom>
            </p:spPr>
          </p:pic>
        </mc:Fallback>
      </mc:AlternateContent>
      <p:cxnSp>
        <p:nvCxnSpPr>
          <p:cNvPr id="7" name="Straight Connector 6">
            <a:extLst>
              <a:ext uri="{FF2B5EF4-FFF2-40B4-BE49-F238E27FC236}">
                <a16:creationId xmlns:a16="http://schemas.microsoft.com/office/drawing/2014/main" id="{235132A8-5EC7-E59F-47F2-B8242B7A53D9}"/>
              </a:ext>
            </a:extLst>
          </p:cNvPr>
          <p:cNvCxnSpPr/>
          <p:nvPr/>
        </p:nvCxnSpPr>
        <p:spPr>
          <a:xfrm>
            <a:off x="631246" y="3429000"/>
            <a:ext cx="3367080" cy="0"/>
          </a:xfrm>
          <a:prstGeom prst="line">
            <a:avLst/>
          </a:prstGeom>
          <a:ln w="508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0F8FEB3-AAAF-21DD-7309-8819EEA91E03}"/>
              </a:ext>
            </a:extLst>
          </p:cNvPr>
          <p:cNvCxnSpPr>
            <a:cxnSpLocks/>
          </p:cNvCxnSpPr>
          <p:nvPr/>
        </p:nvCxnSpPr>
        <p:spPr>
          <a:xfrm>
            <a:off x="7484329" y="2966884"/>
            <a:ext cx="3124677" cy="0"/>
          </a:xfrm>
          <a:prstGeom prst="line">
            <a:avLst/>
          </a:prstGeom>
          <a:ln w="50800">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620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8DCF30-9601-D7B9-50C7-F3CD021600E3}"/>
              </a:ext>
            </a:extLst>
          </p:cNvPr>
          <p:cNvSpPr>
            <a:spLocks noGrp="1"/>
          </p:cNvSpPr>
          <p:nvPr>
            <p:ph idx="1"/>
          </p:nvPr>
        </p:nvSpPr>
        <p:spPr>
          <a:xfrm>
            <a:off x="932329" y="936702"/>
            <a:ext cx="10040471" cy="5027569"/>
          </a:xfrm>
        </p:spPr>
        <p:txBody>
          <a:bodyPr/>
          <a:lstStyle/>
          <a:p>
            <a:r>
              <a:rPr lang="en-GB" sz="3200" b="1" dirty="0">
                <a:latin typeface="Microsoft JhengHei" panose="020B0604030504040204" pitchFamily="34" charset="-120"/>
                <a:ea typeface="Microsoft JhengHei" panose="020B0604030504040204" pitchFamily="34" charset="-120"/>
              </a:rPr>
              <a:t>Doctor =</a:t>
            </a:r>
          </a:p>
          <a:p>
            <a:pPr marL="0" indent="0">
              <a:buNone/>
            </a:pPr>
            <a:r>
              <a:rPr lang="en-GB" sz="3200" dirty="0">
                <a:latin typeface="Montserrat SemiBold" pitchFamily="2" charset="0"/>
              </a:rPr>
              <a:t>		 (</a:t>
            </a:r>
            <a:r>
              <a:rPr lang="en-GB" sz="3200" u="sng" dirty="0" err="1">
                <a:latin typeface="Montserrat SemiBold" pitchFamily="2" charset="0"/>
              </a:rPr>
              <a:t>vaccinator_id</a:t>
            </a:r>
            <a:r>
              <a:rPr lang="en-GB" sz="3200" dirty="0">
                <a:latin typeface="Montserrat SemiBold" pitchFamily="2" charset="0"/>
              </a:rPr>
              <a:t>, </a:t>
            </a:r>
            <a:r>
              <a:rPr lang="en-GB" sz="3200" u="sng" dirty="0">
                <a:latin typeface="Montserrat SemiBold" pitchFamily="2" charset="0"/>
              </a:rPr>
              <a:t>department</a:t>
            </a:r>
            <a:r>
              <a:rPr lang="en-GB" sz="3200" dirty="0">
                <a:latin typeface="Montserrat SemiBold" pitchFamily="2" charset="0"/>
              </a:rPr>
              <a:t>)</a:t>
            </a:r>
          </a:p>
          <a:p>
            <a:pPr marL="0" indent="0">
              <a:buNone/>
            </a:pPr>
            <a:endParaRPr lang="en-GB" sz="3200" dirty="0">
              <a:latin typeface="Montserrat SemiBold" pitchFamily="2" charset="0"/>
            </a:endParaRPr>
          </a:p>
          <a:p>
            <a:r>
              <a:rPr lang="en-GB" sz="3200" b="1" dirty="0">
                <a:latin typeface="Microsoft JhengHei" panose="020B0604030504040204" pitchFamily="34" charset="-120"/>
                <a:ea typeface="Microsoft JhengHei" panose="020B0604030504040204" pitchFamily="34" charset="-120"/>
              </a:rPr>
              <a:t>Manufacturer =</a:t>
            </a:r>
          </a:p>
          <a:p>
            <a:pPr marL="0" indent="0">
              <a:buNone/>
            </a:pPr>
            <a:r>
              <a:rPr lang="en-GB" sz="3200" dirty="0">
                <a:latin typeface="Montserrat SemiBold" pitchFamily="2" charset="0"/>
              </a:rPr>
              <a:t>	(</a:t>
            </a:r>
            <a:r>
              <a:rPr lang="en-GB" sz="3200" u="sng" dirty="0" err="1">
                <a:latin typeface="Montserrat SemiBold" pitchFamily="2" charset="0"/>
              </a:rPr>
              <a:t>company_name</a:t>
            </a:r>
            <a:r>
              <a:rPr lang="en-GB" sz="3200" dirty="0" err="1">
                <a:latin typeface="Montserrat SemiBold" pitchFamily="2" charset="0"/>
              </a:rPr>
              <a:t>,</a:t>
            </a:r>
            <a:r>
              <a:rPr lang="en-GB" sz="3200" u="sng" dirty="0" err="1">
                <a:latin typeface="Montserrat SemiBold" pitchFamily="2" charset="0"/>
              </a:rPr>
              <a:t>parent_company,</a:t>
            </a:r>
            <a:r>
              <a:rPr lang="en-GB" sz="3200" dirty="0" err="1">
                <a:latin typeface="Montserrat SemiBold" pitchFamily="2" charset="0"/>
              </a:rPr>
              <a:t>patents</a:t>
            </a:r>
            <a:r>
              <a:rPr lang="en-GB" sz="3200" dirty="0">
                <a:latin typeface="Montserrat SemiBold" pitchFamily="2" charset="0"/>
              </a:rPr>
              <a:t>)</a:t>
            </a:r>
          </a:p>
          <a:p>
            <a:pPr marL="0" indent="0">
              <a:buNone/>
            </a:pPr>
            <a:endParaRPr lang="en-GB" sz="2000" dirty="0">
              <a:latin typeface="Montserrat SemiBold" pitchFamily="2" charset="0"/>
            </a:endParaRPr>
          </a:p>
        </p:txBody>
      </p:sp>
    </p:spTree>
    <p:extLst>
      <p:ext uri="{BB962C8B-B14F-4D97-AF65-F5344CB8AC3E}">
        <p14:creationId xmlns:p14="http://schemas.microsoft.com/office/powerpoint/2010/main" val="519414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7C23A4-CAD5-3CB4-4DC4-2956858C17C4}"/>
              </a:ext>
            </a:extLst>
          </p:cNvPr>
          <p:cNvSpPr>
            <a:spLocks noGrp="1"/>
          </p:cNvSpPr>
          <p:nvPr>
            <p:ph idx="1"/>
          </p:nvPr>
        </p:nvSpPr>
        <p:spPr>
          <a:xfrm>
            <a:off x="582706" y="1462425"/>
            <a:ext cx="10452848" cy="1671068"/>
          </a:xfrm>
        </p:spPr>
        <p:txBody>
          <a:bodyPr>
            <a:normAutofit/>
          </a:bodyPr>
          <a:lstStyle/>
          <a:p>
            <a:pPr lvl="1"/>
            <a:r>
              <a:rPr lang="en-GB" sz="2800" dirty="0">
                <a:latin typeface="Montserrat SemiBold" pitchFamily="2" charset="0"/>
              </a:rPr>
              <a:t>Takes ( </a:t>
            </a:r>
            <a:r>
              <a:rPr lang="en-GB" sz="2800" u="sng" dirty="0" err="1">
                <a:latin typeface="Montserrat SemiBold" pitchFamily="2" charset="0"/>
              </a:rPr>
              <a:t>aadhar_uid</a:t>
            </a:r>
            <a:r>
              <a:rPr lang="en-GB" sz="2800" u="sng" dirty="0">
                <a:latin typeface="Montserrat SemiBold" pitchFamily="2" charset="0"/>
              </a:rPr>
              <a:t> </a:t>
            </a:r>
            <a:r>
              <a:rPr lang="en-GB" sz="2800" dirty="0">
                <a:latin typeface="Montserrat SemiBold" pitchFamily="2" charset="0"/>
              </a:rPr>
              <a:t>, </a:t>
            </a:r>
            <a:r>
              <a:rPr lang="en-GB" sz="2800" u="sng" dirty="0">
                <a:latin typeface="Montserrat SemiBold" pitchFamily="2" charset="0"/>
              </a:rPr>
              <a:t>vaccine_name</a:t>
            </a:r>
            <a:r>
              <a:rPr lang="en-GB" sz="2800" dirty="0">
                <a:latin typeface="Montserrat SemiBold" pitchFamily="2" charset="0"/>
              </a:rPr>
              <a:t>, </a:t>
            </a:r>
            <a:r>
              <a:rPr lang="en-GB" sz="2800" u="sng" dirty="0">
                <a:latin typeface="Montserrat SemiBold" pitchFamily="2" charset="0"/>
              </a:rPr>
              <a:t>date</a:t>
            </a:r>
            <a:r>
              <a:rPr lang="en-GB" sz="2800" dirty="0">
                <a:latin typeface="Montserrat SemiBold" pitchFamily="2" charset="0"/>
              </a:rPr>
              <a:t>)</a:t>
            </a:r>
          </a:p>
          <a:p>
            <a:pPr marL="0" indent="0">
              <a:buNone/>
            </a:pPr>
            <a:r>
              <a:rPr lang="en-GB" sz="2400" dirty="0">
                <a:latin typeface="Segoe UI Variable Small Semibol" pitchFamily="2" charset="0"/>
              </a:rPr>
              <a:t> </a:t>
            </a:r>
            <a:endParaRPr lang="en-GB" sz="3200" dirty="0">
              <a:latin typeface="Montserrat SemiBold" pitchFamily="2" charset="0"/>
            </a:endParaRPr>
          </a:p>
          <a:p>
            <a:endParaRPr lang="en-IN" dirty="0"/>
          </a:p>
        </p:txBody>
      </p:sp>
      <p:sp>
        <p:nvSpPr>
          <p:cNvPr id="3" name="Title 2">
            <a:extLst>
              <a:ext uri="{FF2B5EF4-FFF2-40B4-BE49-F238E27FC236}">
                <a16:creationId xmlns:a16="http://schemas.microsoft.com/office/drawing/2014/main" id="{8BB709ED-C7CE-52C0-F82B-DF0DD525D710}"/>
              </a:ext>
            </a:extLst>
          </p:cNvPr>
          <p:cNvSpPr>
            <a:spLocks noGrp="1"/>
          </p:cNvSpPr>
          <p:nvPr>
            <p:ph type="title"/>
          </p:nvPr>
        </p:nvSpPr>
        <p:spPr>
          <a:xfrm>
            <a:off x="1021537" y="471936"/>
            <a:ext cx="10452849" cy="910492"/>
          </a:xfrm>
        </p:spPr>
        <p:txBody>
          <a:bodyPr>
            <a:noAutofit/>
          </a:bodyPr>
          <a:lstStyle/>
          <a:p>
            <a:r>
              <a:rPr lang="en-GB" sz="3600" dirty="0">
                <a:solidFill>
                  <a:srgbClr val="FFC000"/>
                </a:solidFill>
                <a:latin typeface="Montserrat ExtraBold" pitchFamily="2" charset="0"/>
              </a:rPr>
              <a:t>Relationship Sets And Their Cardinalities</a:t>
            </a:r>
            <a:endParaRPr lang="en-IN" sz="3600" dirty="0">
              <a:solidFill>
                <a:srgbClr val="FFC000"/>
              </a:solidFill>
            </a:endParaRPr>
          </a:p>
        </p:txBody>
      </p:sp>
      <p:sp>
        <p:nvSpPr>
          <p:cNvPr id="4" name="TextBox 3">
            <a:extLst>
              <a:ext uri="{FF2B5EF4-FFF2-40B4-BE49-F238E27FC236}">
                <a16:creationId xmlns:a16="http://schemas.microsoft.com/office/drawing/2014/main" id="{796D8214-1F3F-8CD5-EBC7-37ABE5FFB8AB}"/>
              </a:ext>
            </a:extLst>
          </p:cNvPr>
          <p:cNvSpPr txBox="1"/>
          <p:nvPr/>
        </p:nvSpPr>
        <p:spPr>
          <a:xfrm flipH="1">
            <a:off x="1156446" y="2051824"/>
            <a:ext cx="10321876" cy="1569660"/>
          </a:xfrm>
          <a:prstGeom prst="rect">
            <a:avLst/>
          </a:prstGeom>
          <a:noFill/>
        </p:spPr>
        <p:txBody>
          <a:bodyPr wrap="square" rtlCol="0">
            <a:spAutoFit/>
          </a:bodyPr>
          <a:lstStyle/>
          <a:p>
            <a:pPr marL="0" indent="0">
              <a:buNone/>
            </a:pPr>
            <a:r>
              <a:rPr lang="en-GB" sz="2400" dirty="0">
                <a:solidFill>
                  <a:schemeClr val="bg1"/>
                </a:solidFill>
                <a:latin typeface="Yu Gothic UI Semilight" panose="020B0400000000000000" pitchFamily="34" charset="-128"/>
                <a:ea typeface="Yu Gothic UI Semilight" panose="020B0400000000000000" pitchFamily="34" charset="-128"/>
              </a:rPr>
              <a:t>is a many to many relationship between ‘person’ and ‘vaccine’. One person can take many vaccines and one vaccine can be administered to many people. As every person should get vaccinated, person should have total participation</a:t>
            </a:r>
            <a:r>
              <a:rPr lang="en-GB" sz="2400" b="1" dirty="0">
                <a:solidFill>
                  <a:schemeClr val="bg1"/>
                </a:solidFill>
                <a:latin typeface="Yu Gothic UI Semilight" panose="020B0400000000000000" pitchFamily="34" charset="-128"/>
                <a:ea typeface="Yu Gothic UI Semilight" panose="020B0400000000000000" pitchFamily="34" charset="-128"/>
              </a:rPr>
              <a:t>. </a:t>
            </a:r>
          </a:p>
        </p:txBody>
      </p:sp>
      <p:sp>
        <p:nvSpPr>
          <p:cNvPr id="5" name="Content Placeholder 1">
            <a:extLst>
              <a:ext uri="{FF2B5EF4-FFF2-40B4-BE49-F238E27FC236}">
                <a16:creationId xmlns:a16="http://schemas.microsoft.com/office/drawing/2014/main" id="{2A668CF7-398A-AF4D-9CEB-EB897FCA80C8}"/>
              </a:ext>
            </a:extLst>
          </p:cNvPr>
          <p:cNvSpPr txBox="1">
            <a:spLocks/>
          </p:cNvSpPr>
          <p:nvPr/>
        </p:nvSpPr>
        <p:spPr>
          <a:xfrm>
            <a:off x="582706" y="2887358"/>
            <a:ext cx="10452848" cy="1671068"/>
          </a:xfrm>
          <a:prstGeom prst="rect">
            <a:avLst/>
          </a:prstGeom>
        </p:spPr>
        <p:txBody>
          <a:bodyPr vert="horz" lIns="0" tIns="45720" rIns="0" bIns="45720" rtlCol="0">
            <a:normAutofit/>
          </a:bodyPr>
          <a:lstStyle>
            <a:lvl1pPr marL="342900" indent="-342900" algn="l" defTabSz="914400" rtl="0" eaLnBrk="1" latinLnBrk="0" hangingPunct="1">
              <a:lnSpc>
                <a:spcPct val="100000"/>
              </a:lnSpc>
              <a:spcBef>
                <a:spcPts val="1200"/>
              </a:spcBef>
              <a:spcAft>
                <a:spcPts val="200"/>
              </a:spcAft>
              <a:buClr>
                <a:schemeClr val="accent1"/>
              </a:buClr>
              <a:buSzPct val="100000"/>
              <a:buFont typeface="Arial" panose="020B0604020202020204" pitchFamily="34" charset="0"/>
              <a:buChar char="•"/>
              <a:defRPr sz="2000" kern="1200">
                <a:solidFill>
                  <a:schemeClr val="bg1"/>
                </a:solidFill>
                <a:latin typeface="+mn-lt"/>
                <a:ea typeface="+mn-ea"/>
                <a:cs typeface="+mn-cs"/>
              </a:defRPr>
            </a:lvl1pPr>
            <a:lvl2pPr marL="48691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800" kern="1200">
                <a:solidFill>
                  <a:schemeClr val="bg1"/>
                </a:solidFill>
                <a:latin typeface="+mn-lt"/>
                <a:ea typeface="+mn-ea"/>
                <a:cs typeface="+mn-cs"/>
              </a:defRPr>
            </a:lvl2pPr>
            <a:lvl3pPr marL="66979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bg1"/>
                </a:solidFill>
                <a:latin typeface="+mn-lt"/>
                <a:ea typeface="+mn-ea"/>
                <a:cs typeface="+mn-cs"/>
              </a:defRPr>
            </a:lvl3pPr>
            <a:lvl4pPr marL="85267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bg1"/>
                </a:solidFill>
                <a:latin typeface="+mn-lt"/>
                <a:ea typeface="+mn-ea"/>
                <a:cs typeface="+mn-cs"/>
              </a:defRPr>
            </a:lvl4pPr>
            <a:lvl5pPr marL="103555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bg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Arial" panose="020B0604020202020204" pitchFamily="34" charset="0"/>
              <a:buNone/>
            </a:pPr>
            <a:r>
              <a:rPr lang="en-GB" sz="2400" dirty="0">
                <a:latin typeface="Segoe UI Variable Small Semibol" pitchFamily="2" charset="0"/>
              </a:rPr>
              <a:t> </a:t>
            </a:r>
            <a:endParaRPr lang="en-GB" sz="3200" dirty="0">
              <a:latin typeface="Montserrat SemiBold" pitchFamily="2" charset="0"/>
            </a:endParaRPr>
          </a:p>
          <a:p>
            <a:endParaRPr lang="en-IN" dirty="0"/>
          </a:p>
          <a:p>
            <a:pPr lvl="1"/>
            <a:r>
              <a:rPr lang="en-GB" sz="2800" dirty="0">
                <a:latin typeface="Montserrat SemiBold" pitchFamily="2" charset="0"/>
              </a:rPr>
              <a:t>Transports </a:t>
            </a:r>
          </a:p>
        </p:txBody>
      </p:sp>
      <p:sp>
        <p:nvSpPr>
          <p:cNvPr id="6" name="TextBox 5">
            <a:extLst>
              <a:ext uri="{FF2B5EF4-FFF2-40B4-BE49-F238E27FC236}">
                <a16:creationId xmlns:a16="http://schemas.microsoft.com/office/drawing/2014/main" id="{BA843A21-AC57-F2E5-7EEC-F8BCB66CBBCE}"/>
              </a:ext>
            </a:extLst>
          </p:cNvPr>
          <p:cNvSpPr txBox="1"/>
          <p:nvPr/>
        </p:nvSpPr>
        <p:spPr>
          <a:xfrm>
            <a:off x="1124633" y="4413699"/>
            <a:ext cx="10132305" cy="1569660"/>
          </a:xfrm>
          <a:prstGeom prst="rect">
            <a:avLst/>
          </a:prstGeom>
          <a:noFill/>
        </p:spPr>
        <p:txBody>
          <a:bodyPr wrap="square" rtlCol="0">
            <a:spAutoFit/>
          </a:bodyPr>
          <a:lstStyle/>
          <a:p>
            <a:r>
              <a:rPr lang="en-IN" sz="2400" dirty="0">
                <a:solidFill>
                  <a:schemeClr val="bg1"/>
                </a:solidFill>
                <a:latin typeface="Yu Gothic UI Semilight" panose="020B0400000000000000" pitchFamily="34" charset="-128"/>
                <a:ea typeface="Yu Gothic UI Semilight" panose="020B0400000000000000" pitchFamily="34" charset="-128"/>
              </a:rPr>
              <a:t>Is a one to many relationship between ‘</a:t>
            </a:r>
            <a:r>
              <a:rPr lang="en-IN" sz="2400" dirty="0" err="1">
                <a:solidFill>
                  <a:schemeClr val="bg1"/>
                </a:solidFill>
                <a:latin typeface="Yu Gothic UI Semilight" panose="020B0400000000000000" pitchFamily="34" charset="-128"/>
                <a:ea typeface="Yu Gothic UI Semilight" panose="020B0400000000000000" pitchFamily="34" charset="-128"/>
              </a:rPr>
              <a:t>storage_unit</a:t>
            </a:r>
            <a:r>
              <a:rPr lang="en-IN" sz="2400" dirty="0">
                <a:solidFill>
                  <a:schemeClr val="bg1"/>
                </a:solidFill>
                <a:latin typeface="Yu Gothic UI Semilight" panose="020B0400000000000000" pitchFamily="34" charset="-128"/>
                <a:ea typeface="Yu Gothic UI Semilight" panose="020B0400000000000000" pitchFamily="34" charset="-128"/>
              </a:rPr>
              <a:t>’ and ‘centre’.</a:t>
            </a:r>
          </a:p>
          <a:p>
            <a:r>
              <a:rPr lang="en-IN" sz="2400" dirty="0">
                <a:solidFill>
                  <a:schemeClr val="bg1"/>
                </a:solidFill>
                <a:latin typeface="Yu Gothic UI Semilight" panose="020B0400000000000000" pitchFamily="34" charset="-128"/>
                <a:ea typeface="Yu Gothic UI Semilight" panose="020B0400000000000000" pitchFamily="34" charset="-128"/>
              </a:rPr>
              <a:t>One vaccination centre receives vaccines from one storage unit but one storage unit provides vaccines for many centres. Every centre should be connected to one storage unit</a:t>
            </a:r>
          </a:p>
        </p:txBody>
      </p:sp>
    </p:spTree>
    <p:extLst>
      <p:ext uri="{BB962C8B-B14F-4D97-AF65-F5344CB8AC3E}">
        <p14:creationId xmlns:p14="http://schemas.microsoft.com/office/powerpoint/2010/main" val="795091075"/>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onference" id="{B1388269-6A25-4F35-91BE-E59A597AB25F}" vid="{EA621A8F-389C-4766-B7E5-1B2B7E9ADD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conference presentation</Template>
  <TotalTime>4342</TotalTime>
  <Words>1691</Words>
  <Application>Microsoft Office PowerPoint</Application>
  <PresentationFormat>Widescreen</PresentationFormat>
  <Paragraphs>216</Paragraphs>
  <Slides>51</Slides>
  <Notes>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51</vt:i4>
      </vt:variant>
    </vt:vector>
  </HeadingPairs>
  <TitlesOfParts>
    <vt:vector size="67" baseType="lpstr">
      <vt:lpstr>Microsoft JhengHei</vt:lpstr>
      <vt:lpstr>Microsoft JhengHei UI</vt:lpstr>
      <vt:lpstr>Yu Gothic UI Semilight</vt:lpstr>
      <vt:lpstr>Arial</vt:lpstr>
      <vt:lpstr>Calibri</vt:lpstr>
      <vt:lpstr>Cambria</vt:lpstr>
      <vt:lpstr>Consolas</vt:lpstr>
      <vt:lpstr>Garamond</vt:lpstr>
      <vt:lpstr>Montserrat</vt:lpstr>
      <vt:lpstr>Montserrat ExtraBold</vt:lpstr>
      <vt:lpstr>Montserrat SemiBold</vt:lpstr>
      <vt:lpstr>Segoe UI</vt:lpstr>
      <vt:lpstr>Segoe UI Semibold</vt:lpstr>
      <vt:lpstr>Segoe UI Variable Small Semibol</vt:lpstr>
      <vt:lpstr>Wingdings</vt:lpstr>
      <vt:lpstr>RetrospectVTI</vt:lpstr>
      <vt:lpstr> VACCINATION  DATABASE MANAGEMENT  SYSTEM</vt:lpstr>
      <vt:lpstr>PowerPoint Presentation</vt:lpstr>
      <vt:lpstr>A Gist into the topic</vt:lpstr>
      <vt:lpstr>ER Diagram</vt:lpstr>
      <vt:lpstr>Assumptions</vt:lpstr>
      <vt:lpstr>Entity Sets</vt:lpstr>
      <vt:lpstr>PowerPoint Presentation</vt:lpstr>
      <vt:lpstr>PowerPoint Presentation</vt:lpstr>
      <vt:lpstr>Relationship Sets And Their Cardinalities</vt:lpstr>
      <vt:lpstr>PowerPoint Presentation</vt:lpstr>
      <vt:lpstr>PowerPoint Presentation</vt:lpstr>
      <vt:lpstr>Functional Dependencies</vt:lpstr>
      <vt:lpstr>PowerPoint Presentation</vt:lpstr>
      <vt:lpstr>PowerPoint Presentation</vt:lpstr>
      <vt:lpstr>Normalisation</vt:lpstr>
      <vt:lpstr>2.VACCINATOR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1.PERSON</vt:lpstr>
      <vt:lpstr>PowerPoint Presentation</vt:lpstr>
      <vt:lpstr>2.VACCINATOR</vt:lpstr>
      <vt:lpstr>PowerPoint Presentation</vt:lpstr>
      <vt:lpstr>3.VACCINE</vt:lpstr>
      <vt:lpstr>PowerPoint Presentation</vt:lpstr>
      <vt:lpstr>3.MANUFACTURER</vt:lpstr>
      <vt:lpstr>PowerPoint Presentation</vt:lpstr>
      <vt:lpstr>4. STORAGE UNIT</vt:lpstr>
      <vt:lpstr>5. CENTRE</vt:lpstr>
      <vt:lpstr>6. DOCTOR</vt:lpstr>
      <vt:lpstr> person TAKES vaccine</vt:lpstr>
      <vt:lpstr>Vaccinator VACCINATES person</vt:lpstr>
      <vt:lpstr> person GOES centre</vt:lpstr>
      <vt:lpstr>Queries In SQL</vt:lpstr>
      <vt:lpstr>1.Find all the vaccines with two doses.</vt:lpstr>
      <vt:lpstr>2.Output the details of persons who took more than one dose of any vaccine</vt:lpstr>
      <vt:lpstr>3.Find the average cost of all vaccine types</vt:lpstr>
      <vt:lpstr>4.Find number of persons vaccinated in the centre with centre id 20001 on 29-08-2022</vt:lpstr>
      <vt:lpstr>5.Find all vaccination centres which are connected to storage units with capacity greater than 175</vt:lpstr>
      <vt:lpstr>Queries In Relational Algebra</vt:lpstr>
      <vt:lpstr>1.Find the vaccinator name, id, salary who live in bangalore</vt:lpstr>
      <vt:lpstr>2.Find all the vaccines whose cost is greater than 100 and less than 700</vt:lpstr>
      <vt:lpstr>3.Find the vaccinator details who are doctors</vt:lpstr>
      <vt:lpstr>4.Find the vaccinator details who vaccinates OPV vaccine</vt:lpstr>
      <vt:lpstr>5.Find the storage unit whose storage capacity is greater than 200</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Conference Presentation</dc:title>
  <dc:creator>Abhigna Roy Gulla</dc:creator>
  <cp:lastModifiedBy>E S Thejas</cp:lastModifiedBy>
  <cp:revision>73</cp:revision>
  <dcterms:created xsi:type="dcterms:W3CDTF">2022-11-14T15:20:13Z</dcterms:created>
  <dcterms:modified xsi:type="dcterms:W3CDTF">2024-07-02T12:42:56Z</dcterms:modified>
</cp:coreProperties>
</file>