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8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73" r:id="rId18"/>
    <p:sldId id="280" r:id="rId19"/>
    <p:sldId id="281" r:id="rId20"/>
    <p:sldId id="282" r:id="rId21"/>
    <p:sldId id="283" r:id="rId22"/>
    <p:sldId id="284" r:id="rId23"/>
    <p:sldId id="276" r:id="rId24"/>
    <p:sldId id="277" r:id="rId25"/>
    <p:sldId id="278" r:id="rId26"/>
    <p:sldId id="287" r:id="rId27"/>
    <p:sldId id="288" r:id="rId28"/>
    <p:sldId id="289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B279-2E46-4794-989C-F2AF4A4B2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84C89-0BD5-4C21-87C2-218AAB4F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BBAA8-6A0A-4C63-A6AD-89327E27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F071-F245-4F27-BE05-00290D00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C106E-1157-4804-9F00-538805BE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5BB0-599A-40E3-B28C-D2BD84E9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5BAC8-142C-49A1-A2E4-92853EB3D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C89D-B6D3-4BDE-9C5F-8F9B4C4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1A7D1-6A37-48F2-B60F-EAA37F29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2FDA1-F772-40C0-9E19-1239320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0D5EFD-6499-46E0-BE4C-4FACF223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AC745-26E1-427F-8808-CE605069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7E594-1AA6-4A26-B4A5-F3DF98AC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674E2-E62D-43C1-82CB-0C120B9B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B6435-F406-4074-A45C-CB3CEDD7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BA2CB-DE44-45A3-96C1-6973CC9F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040DA-F887-4FA6-987B-7ACBA9AC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BAEA5-DF35-43DF-A72C-B6BE27C1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AB00-3E58-4C46-B22B-22848F2B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ECDAD-2E95-4188-A0EF-578A7EBF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EEF1-488C-4AA7-AF29-501FDC1D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EBCA4-8E68-4B8C-8502-6804D75E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B45DA-4CFA-4567-AC60-83F80832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84976-C112-4F87-AEB7-FA5EDAAF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9FCC2-A639-453F-8453-58A7ED6B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BAB1-444B-4E2D-9119-C5D765BF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4E905-CBDE-48B9-BCE5-DA2EF5C69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D7C07-5620-46D3-AB95-F2CFC74E5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4E39C-515D-4FC2-8454-0F050235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8C35E-BC2B-4955-BA9D-BC0FBB64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EF94B-AD50-470D-94B2-6C7EFCE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DBB9-6638-4DF0-BAC8-92C0A752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99C93-6B09-4957-8B3C-83492171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97EA6-9E41-4C56-BDC3-26E70D4A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12E4E-C03D-46DC-B498-C70ADCD12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1E810-2D7E-428C-8756-B0D12A1D2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4581ED-A0B5-4A75-9853-70D85130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5EA6E-356B-47BB-BC1B-DAD7F89F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22EE6-43FC-40EE-8627-7EF4EDA5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9EF4-EEB5-4FBE-AB0F-5D553E7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EF176-DB46-46C0-9F6E-C2FF2710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8F56D-6E92-437B-83D3-5099E9A5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BCB2C-B5FA-4D2F-8742-6AC517C2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463E6-AF17-4CDC-84E9-086758C4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0A3759-9577-4012-ADA8-732FE1C4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5480E-2334-4012-BC4E-14F5F779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8476-6C47-49D5-B9B3-D9839CF1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8EA2E-F360-451C-A626-EA56159A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95FE4-504A-432D-BCF6-14BC6547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A2DB1-3B98-4228-9420-4C28B6A9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95485-E8A1-4CDA-8F12-C05AF763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A91E2-BA60-4458-ACC2-272B0C7F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C94CE-D838-4234-BA44-B65B2145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0DC5B-68AF-43CE-8791-E5ACB4E2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6CCB3-544E-480B-8B79-6B898BC1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0045C-CD2C-4B0B-9A0E-68EC41A1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95B21-D5C1-4F91-85A3-CD34F1ED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F215B-6140-49AC-B607-88404B9A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EDBCB-08EC-4961-9DA8-DA84BAF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03A09-1FFC-4589-BF76-FB80079F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37DE-2838-40AF-A7AF-02F9E5C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22E9-85D6-49DB-9EAC-9EDCE96F6EB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BCCA-47E2-407C-87A2-6A25DE418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FBC63-4C7B-4631-834B-14B1A4A7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31E0-AA42-41EB-A247-5D5EA5F47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EF562B-7E43-4A28-8DF1-9884AC33D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42BEE-99E5-470F-9A04-C80C37E2244C}"/>
              </a:ext>
            </a:extLst>
          </p:cNvPr>
          <p:cNvSpPr/>
          <p:nvPr/>
        </p:nvSpPr>
        <p:spPr>
          <a:xfrm flipH="1">
            <a:off x="3147460" y="0"/>
            <a:ext cx="9044539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46967-DC9D-4DA8-81D0-096D04D5A398}"/>
              </a:ext>
            </a:extLst>
          </p:cNvPr>
          <p:cNvSpPr txBox="1"/>
          <p:nvPr/>
        </p:nvSpPr>
        <p:spPr>
          <a:xfrm>
            <a:off x="4051156" y="1166842"/>
            <a:ext cx="7710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2020-2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학기 경제정보분석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(ECO2005-02)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팀프로젝트 중간발표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소득 수준에 따라</a:t>
            </a:r>
            <a:endParaRPr lang="en-US" altLang="ko-KR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 환경은</a:t>
            </a:r>
            <a:endParaRPr lang="en-US" altLang="ko-KR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개선되거나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악화될 수 있는가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r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환경쿠즈네츠곡선에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관한 이야기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7C0C2-A62D-4AA8-8989-C67E541BDB15}"/>
              </a:ext>
            </a:extLst>
          </p:cNvPr>
          <p:cNvSpPr txBox="1"/>
          <p:nvPr/>
        </p:nvSpPr>
        <p:spPr>
          <a:xfrm>
            <a:off x="623138" y="4626250"/>
            <a:ext cx="2216315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ko-KR" sz="2800" b="1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1</a:t>
            </a:r>
            <a:r>
              <a:rPr kumimoji="1" lang="ko-KR" altLang="en-US" sz="2800" b="1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조</a:t>
            </a:r>
            <a:endParaRPr kumimoji="1" lang="en-US" altLang="ko-KR" sz="2800" b="1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20190582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윤혜진</a:t>
            </a:r>
            <a:endParaRPr kumimoji="1" lang="en-US" altLang="ko-KR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20160375 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김현수</a:t>
            </a:r>
            <a:endParaRPr kumimoji="1" lang="en-US" altLang="ko-KR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20190628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조민규</a:t>
            </a:r>
            <a:endParaRPr kumimoji="1" lang="ko-Kore-KR" altLang="en-US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EDD2B8-5F26-46A0-B003-82CDC475CDAD}"/>
              </a:ext>
            </a:extLst>
          </p:cNvPr>
          <p:cNvCxnSpPr>
            <a:cxnSpLocks/>
          </p:cNvCxnSpPr>
          <p:nvPr/>
        </p:nvCxnSpPr>
        <p:spPr>
          <a:xfrm>
            <a:off x="3147460" y="0"/>
            <a:ext cx="0" cy="69392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D072F85E-FC48-44B5-A9AC-2E8CCAD99CE9}"/>
              </a:ext>
            </a:extLst>
          </p:cNvPr>
          <p:cNvSpPr/>
          <p:nvPr/>
        </p:nvSpPr>
        <p:spPr>
          <a:xfrm flipV="1">
            <a:off x="3003951" y="7911093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ADC6C5-922E-4F69-9D87-848D4C38D237}"/>
              </a:ext>
            </a:extLst>
          </p:cNvPr>
          <p:cNvSpPr/>
          <p:nvPr/>
        </p:nvSpPr>
        <p:spPr>
          <a:xfrm flipV="1">
            <a:off x="3003952" y="8865427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8D767C7-6555-4890-8727-8491D24105EA}"/>
              </a:ext>
            </a:extLst>
          </p:cNvPr>
          <p:cNvSpPr/>
          <p:nvPr/>
        </p:nvSpPr>
        <p:spPr>
          <a:xfrm flipV="1">
            <a:off x="3020501" y="9819761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689925D-91D5-4E0F-8D67-A64307651E93}"/>
              </a:ext>
            </a:extLst>
          </p:cNvPr>
          <p:cNvSpPr/>
          <p:nvPr/>
        </p:nvSpPr>
        <p:spPr>
          <a:xfrm flipV="1">
            <a:off x="3003950" y="10774095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8748A4E-7579-4B86-95B2-D701E2419E74}"/>
              </a:ext>
            </a:extLst>
          </p:cNvPr>
          <p:cNvSpPr/>
          <p:nvPr/>
        </p:nvSpPr>
        <p:spPr>
          <a:xfrm flipV="1">
            <a:off x="3020501" y="11728429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75D5A7-6660-40CD-B903-C4D03B273EB5}"/>
              </a:ext>
            </a:extLst>
          </p:cNvPr>
          <p:cNvSpPr txBox="1"/>
          <p:nvPr/>
        </p:nvSpPr>
        <p:spPr>
          <a:xfrm>
            <a:off x="3434472" y="7733246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0F24EF-F99A-4662-9F23-95F1EDA1CB71}"/>
              </a:ext>
            </a:extLst>
          </p:cNvPr>
          <p:cNvSpPr txBox="1"/>
          <p:nvPr/>
        </p:nvSpPr>
        <p:spPr>
          <a:xfrm>
            <a:off x="3434472" y="868758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spc="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쿠즈네츠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곡선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5B1EFF-0CF3-4CEF-88E4-AA46FDCE6FBD}"/>
              </a:ext>
            </a:extLst>
          </p:cNvPr>
          <p:cNvSpPr txBox="1"/>
          <p:nvPr/>
        </p:nvSpPr>
        <p:spPr>
          <a:xfrm>
            <a:off x="3434472" y="964191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1E325F-8391-4BA9-9BC6-E5DEF9347B7D}"/>
              </a:ext>
            </a:extLst>
          </p:cNvPr>
          <p:cNvSpPr txBox="1"/>
          <p:nvPr/>
        </p:nvSpPr>
        <p:spPr>
          <a:xfrm>
            <a:off x="3434472" y="10596248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4BA538-4B62-49E5-A78F-2CFBD0B93F52}"/>
              </a:ext>
            </a:extLst>
          </p:cNvPr>
          <p:cNvSpPr txBox="1"/>
          <p:nvPr/>
        </p:nvSpPr>
        <p:spPr>
          <a:xfrm>
            <a:off x="3434472" y="1155058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앞으로의 진행 방향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355A0C-DF0F-4248-A9F9-927DAEA52D32}"/>
              </a:ext>
            </a:extLst>
          </p:cNvPr>
          <p:cNvSpPr txBox="1"/>
          <p:nvPr/>
        </p:nvSpPr>
        <p:spPr>
          <a:xfrm>
            <a:off x="223543" y="6939280"/>
            <a:ext cx="292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400" spc="300" dirty="0">
              <a:solidFill>
                <a:schemeClr val="bg1"/>
              </a:solidFill>
              <a:latin typeface="Tahoma" panose="020B0604030504040204" pitchFamily="34" charset="0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2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CA5DF-B5DE-4CD1-B7B4-C6D9D2997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528834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1D09A-FA0E-4B94-AD5C-9A369CF96716}"/>
              </a:ext>
            </a:extLst>
          </p:cNvPr>
          <p:cNvSpPr/>
          <p:nvPr/>
        </p:nvSpPr>
        <p:spPr>
          <a:xfrm>
            <a:off x="4699000" y="8318500"/>
            <a:ext cx="6781799" cy="41529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East Asia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수집의 어려움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언어의 장벽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높은 사회문화적 동질성 및 상호연관성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경제 발전 시점의 차이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3F9F8C4-FDB3-4B68-889F-3FB9033E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45" y="7404800"/>
            <a:ext cx="1893319" cy="1893319"/>
          </a:xfrm>
          <a:prstGeom prst="rect">
            <a:avLst/>
          </a:prstGeom>
          <a:noFill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8DDBD9B-A2D0-4DA5-88E4-32BC4C933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74" y="9641988"/>
            <a:ext cx="1569659" cy="15696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D92E46B-7B93-438E-8BA8-55D9FA057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37" y="11211647"/>
            <a:ext cx="2109131" cy="21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37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7E5A2-B7D1-4ED7-8C04-319B984536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13D1A-EED7-4D6B-8EBA-907D7A5B6A42}"/>
              </a:ext>
            </a:extLst>
          </p:cNvPr>
          <p:cNvSpPr/>
          <p:nvPr/>
        </p:nvSpPr>
        <p:spPr>
          <a:xfrm>
            <a:off x="4699000" y="1536700"/>
            <a:ext cx="6781799" cy="41529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East Asia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수집의 어려움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언어의 장벽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높은 사회문화적 동질성 및 상호연관성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경제 발전 시점의 차이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-156966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18367-D159-4010-A3F0-95A981E0D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45" y="623000"/>
            <a:ext cx="1893319" cy="1893319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52AD3C-260C-4546-AE9B-9B7B66918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74" y="2860188"/>
            <a:ext cx="1569659" cy="15696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2D63F-20A2-4E62-BEF4-4735749D2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37" y="4429847"/>
            <a:ext cx="2109131" cy="21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CA5DF-B5DE-4CD1-B7B4-C6D9D2997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528834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2CC3E7-7031-4A6C-8FCC-684C6012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64" y="9051153"/>
            <a:ext cx="2404800" cy="2404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2E035B-E5CA-4262-AADE-B1B6674167D1}"/>
              </a:ext>
            </a:extLst>
          </p:cNvPr>
          <p:cNvSpPr/>
          <p:nvPr/>
        </p:nvSpPr>
        <p:spPr>
          <a:xfrm>
            <a:off x="4699000" y="8267700"/>
            <a:ext cx="6781799" cy="41529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Air Pollution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대다수의 선행연구에서 채택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풍부한 자료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SO₂, CO₂ …</a:t>
            </a:r>
          </a:p>
        </p:txBody>
      </p:sp>
    </p:spTree>
    <p:extLst>
      <p:ext uri="{BB962C8B-B14F-4D97-AF65-F5344CB8AC3E}">
        <p14:creationId xmlns:p14="http://schemas.microsoft.com/office/powerpoint/2010/main" val="1770730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7E5A2-B7D1-4ED7-8C04-319B984536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-156966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604E18-643A-4F48-B1E8-7371CB64A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64" y="2320153"/>
            <a:ext cx="2404800" cy="240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C2E6F4-05DE-410D-92A7-F1AC73126934}"/>
              </a:ext>
            </a:extLst>
          </p:cNvPr>
          <p:cNvSpPr/>
          <p:nvPr/>
        </p:nvSpPr>
        <p:spPr>
          <a:xfrm>
            <a:off x="4699000" y="1536700"/>
            <a:ext cx="6781799" cy="41529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Air Pollution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대다수의 선행연구에서 채택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풍부한 자료</a:t>
            </a: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SO₂, CO₂ …</a:t>
            </a:r>
          </a:p>
        </p:txBody>
      </p:sp>
    </p:spTree>
    <p:extLst>
      <p:ext uri="{BB962C8B-B14F-4D97-AF65-F5344CB8AC3E}">
        <p14:creationId xmlns:p14="http://schemas.microsoft.com/office/powerpoint/2010/main" val="614248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CA5DF-B5DE-4CD1-B7B4-C6D9D2997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528834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0DC17F-983A-44D8-A8DE-4CC8D93E7DEB}"/>
              </a:ext>
            </a:extLst>
          </p:cNvPr>
          <p:cNvSpPr/>
          <p:nvPr/>
        </p:nvSpPr>
        <p:spPr>
          <a:xfrm>
            <a:off x="4717829" y="8901488"/>
            <a:ext cx="6781799" cy="32448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GNI(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국민총소득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65B55-C803-44C0-992F-200B12E30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29" y="9199829"/>
            <a:ext cx="2648171" cy="2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7E5A2-B7D1-4ED7-8C04-319B984536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43892-1B0B-46A0-A875-8C61F3DF07E6}"/>
              </a:ext>
            </a:extLst>
          </p:cNvPr>
          <p:cNvSpPr txBox="1"/>
          <p:nvPr/>
        </p:nvSpPr>
        <p:spPr>
          <a:xfrm>
            <a:off x="0" y="-1569660"/>
            <a:ext cx="7426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 </a:t>
            </a:r>
            <a:r>
              <a:rPr lang="en-US" altLang="ko-KR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2E6F4-05DE-410D-92A7-F1AC73126934}"/>
              </a:ext>
            </a:extLst>
          </p:cNvPr>
          <p:cNvSpPr/>
          <p:nvPr/>
        </p:nvSpPr>
        <p:spPr>
          <a:xfrm>
            <a:off x="4717829" y="2038457"/>
            <a:ext cx="6781799" cy="324485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</a:t>
            </a:r>
          </a:p>
          <a:p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GNI(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국민총소득</a:t>
            </a: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D18971-4C6C-4608-BF13-E8CE1FDA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29" y="2336798"/>
            <a:ext cx="2648171" cy="2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4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0ACA4E-592D-476E-9E85-F7A421551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256EA-B3AD-4E1F-AB20-75F58CF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0" y="2766218"/>
            <a:ext cx="26924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사항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35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CA82-C41E-4536-AAC2-E8BDD1309A32}"/>
              </a:ext>
            </a:extLst>
          </p:cNvPr>
          <p:cNvSpPr txBox="1"/>
          <p:nvPr/>
        </p:nvSpPr>
        <p:spPr>
          <a:xfrm>
            <a:off x="3519582" y="3788740"/>
            <a:ext cx="5152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endParaRPr lang="en-US" altLang="ko-KR" sz="9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28230-B3A4-416B-B83D-02C680DAF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00" y="1045845"/>
            <a:ext cx="2577795" cy="25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78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FB2885-0777-4F7E-B15A-3B6F238851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6417CC-6045-354B-B5E5-022A21F8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4" y="256478"/>
            <a:ext cx="10526751" cy="63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54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38FC78-2388-44B7-9F1D-EDAFC0AB17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95EB33C-28C7-4589-BFD0-D13A1C47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" b="62211"/>
          <a:stretch/>
        </p:blipFill>
        <p:spPr>
          <a:xfrm>
            <a:off x="832624" y="838200"/>
            <a:ext cx="10526751" cy="2209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99D16C-F0AC-424A-A1D5-387D2C4E4742}"/>
              </a:ext>
            </a:extLst>
          </p:cNvPr>
          <p:cNvSpPr/>
          <p:nvPr/>
        </p:nvSpPr>
        <p:spPr>
          <a:xfrm>
            <a:off x="832624" y="3616325"/>
            <a:ext cx="10526752" cy="265747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508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EF562B-7E43-4A28-8DF1-9884AC33D8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42BEE-99E5-470F-9A04-C80C37E2244C}"/>
              </a:ext>
            </a:extLst>
          </p:cNvPr>
          <p:cNvSpPr/>
          <p:nvPr/>
        </p:nvSpPr>
        <p:spPr>
          <a:xfrm flipH="1">
            <a:off x="3147460" y="0"/>
            <a:ext cx="9044539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5A4FB-B37D-44E6-ABA4-44E9149C8D62}"/>
              </a:ext>
            </a:extLst>
          </p:cNvPr>
          <p:cNvCxnSpPr>
            <a:cxnSpLocks/>
          </p:cNvCxnSpPr>
          <p:nvPr/>
        </p:nvCxnSpPr>
        <p:spPr>
          <a:xfrm>
            <a:off x="3147460" y="0"/>
            <a:ext cx="0" cy="69392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6DF6B24-D5E5-43FD-A4AF-59C0B43A973D}"/>
              </a:ext>
            </a:extLst>
          </p:cNvPr>
          <p:cNvSpPr/>
          <p:nvPr/>
        </p:nvSpPr>
        <p:spPr>
          <a:xfrm flipV="1">
            <a:off x="3003951" y="1433265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DE0D43A-DFAA-4301-81FE-2FD8DE822983}"/>
              </a:ext>
            </a:extLst>
          </p:cNvPr>
          <p:cNvSpPr/>
          <p:nvPr/>
        </p:nvSpPr>
        <p:spPr>
          <a:xfrm flipV="1">
            <a:off x="3003952" y="2387599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1E59D7D-8E06-422B-8B9B-32E90A7B5735}"/>
              </a:ext>
            </a:extLst>
          </p:cNvPr>
          <p:cNvSpPr/>
          <p:nvPr/>
        </p:nvSpPr>
        <p:spPr>
          <a:xfrm flipV="1">
            <a:off x="3020501" y="3341933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84FD55-88BE-42F6-BB55-F6F2041C6070}"/>
              </a:ext>
            </a:extLst>
          </p:cNvPr>
          <p:cNvSpPr/>
          <p:nvPr/>
        </p:nvSpPr>
        <p:spPr>
          <a:xfrm flipV="1">
            <a:off x="3003950" y="4296267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C679069-7DC6-4A55-AD13-540ED81ED84B}"/>
              </a:ext>
            </a:extLst>
          </p:cNvPr>
          <p:cNvSpPr/>
          <p:nvPr/>
        </p:nvSpPr>
        <p:spPr>
          <a:xfrm flipV="1">
            <a:off x="3020501" y="5250601"/>
            <a:ext cx="287013" cy="2906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EB0DF-7EFA-444D-9A6B-0E5560E84014}"/>
              </a:ext>
            </a:extLst>
          </p:cNvPr>
          <p:cNvSpPr txBox="1"/>
          <p:nvPr/>
        </p:nvSpPr>
        <p:spPr>
          <a:xfrm>
            <a:off x="3434472" y="1255418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40CF3-58CA-4C9B-A6BA-30183C2E8926}"/>
              </a:ext>
            </a:extLst>
          </p:cNvPr>
          <p:cNvSpPr txBox="1"/>
          <p:nvPr/>
        </p:nvSpPr>
        <p:spPr>
          <a:xfrm>
            <a:off x="3434472" y="2209752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spc="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쿠즈네츠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곡선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09FF8-2D43-4980-B8D7-EDD62841B599}"/>
              </a:ext>
            </a:extLst>
          </p:cNvPr>
          <p:cNvSpPr txBox="1"/>
          <p:nvPr/>
        </p:nvSpPr>
        <p:spPr>
          <a:xfrm>
            <a:off x="3434472" y="3164086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선정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F587C-CD28-4126-BB65-094C695E3A17}"/>
              </a:ext>
            </a:extLst>
          </p:cNvPr>
          <p:cNvSpPr txBox="1"/>
          <p:nvPr/>
        </p:nvSpPr>
        <p:spPr>
          <a:xfrm>
            <a:off x="3434472" y="411842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32F085-EC02-4AAE-A332-94286C33F85C}"/>
              </a:ext>
            </a:extLst>
          </p:cNvPr>
          <p:cNvSpPr txBox="1"/>
          <p:nvPr/>
        </p:nvSpPr>
        <p:spPr>
          <a:xfrm>
            <a:off x="3434472" y="5072754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앞으로의 진행 방향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8AA73A-F845-426F-A69B-13F79C497D6D}"/>
              </a:ext>
            </a:extLst>
          </p:cNvPr>
          <p:cNvSpPr txBox="1"/>
          <p:nvPr/>
        </p:nvSpPr>
        <p:spPr>
          <a:xfrm>
            <a:off x="223543" y="461452"/>
            <a:ext cx="292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400" spc="300" dirty="0">
              <a:solidFill>
                <a:schemeClr val="bg1"/>
              </a:solidFill>
              <a:latin typeface="Tahoma" panose="020B0604030504040204" pitchFamily="34" charset="0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FA9E1D-FEDD-4587-A527-53996EC58756}"/>
              </a:ext>
            </a:extLst>
          </p:cNvPr>
          <p:cNvSpPr txBox="1"/>
          <p:nvPr/>
        </p:nvSpPr>
        <p:spPr>
          <a:xfrm>
            <a:off x="4051156" y="-5263175"/>
            <a:ext cx="7710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2020-2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학기 경제정보분석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(ECO2005-02)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팀프로젝트 중간발표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소득 수준에 따라</a:t>
            </a:r>
            <a:endParaRPr lang="en-US" altLang="ko-KR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 환경은</a:t>
            </a:r>
            <a:endParaRPr lang="en-US" altLang="ko-KR" sz="6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개선되거나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r"/>
            <a:r>
              <a:rPr lang="ko-KR" altLang="en-US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악화될 수 있는가</a:t>
            </a:r>
            <a:r>
              <a:rPr lang="en-US" altLang="ko-KR" sz="6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r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환경쿠즈네츠곡선에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관한 이야기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62FB0-904F-4895-8E57-7AAB2F52B35A}"/>
              </a:ext>
            </a:extLst>
          </p:cNvPr>
          <p:cNvSpPr txBox="1"/>
          <p:nvPr/>
        </p:nvSpPr>
        <p:spPr>
          <a:xfrm>
            <a:off x="623138" y="-1803767"/>
            <a:ext cx="2216315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kumimoji="1" lang="en-US" altLang="ko-KR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20190582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윤혜진</a:t>
            </a:r>
            <a:endParaRPr kumimoji="1" lang="en-US" altLang="ko-KR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20160375 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김현수</a:t>
            </a:r>
            <a:endParaRPr kumimoji="1" lang="en-US" altLang="ko-KR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algn="r">
              <a:lnSpc>
                <a:spcPct val="130000"/>
              </a:lnSpc>
            </a:pPr>
            <a:r>
              <a:rPr kumimoji="1" lang="en-US" altLang="ko-KR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20190628</a:t>
            </a:r>
            <a:r>
              <a:rPr kumimoji="1" lang="ko-KR" altLang="en-US" sz="2000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조민규</a:t>
            </a:r>
            <a:endParaRPr kumimoji="1" lang="ko-Kore-KR" altLang="en-US" sz="2000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769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38FC78-2388-44B7-9F1D-EDAFC0AB17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99D16C-F0AC-424A-A1D5-387D2C4E4742}"/>
              </a:ext>
            </a:extLst>
          </p:cNvPr>
          <p:cNvSpPr/>
          <p:nvPr/>
        </p:nvSpPr>
        <p:spPr>
          <a:xfrm>
            <a:off x="832624" y="3616325"/>
            <a:ext cx="10526752" cy="265747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C05679E-5067-43F4-8200-BDFE8AB1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0" b="41794"/>
          <a:stretch/>
        </p:blipFill>
        <p:spPr>
          <a:xfrm>
            <a:off x="832625" y="1484313"/>
            <a:ext cx="1052675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38FC78-2388-44B7-9F1D-EDAFC0AB17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99D16C-F0AC-424A-A1D5-387D2C4E4742}"/>
              </a:ext>
            </a:extLst>
          </p:cNvPr>
          <p:cNvSpPr/>
          <p:nvPr/>
        </p:nvSpPr>
        <p:spPr>
          <a:xfrm>
            <a:off x="832624" y="3616325"/>
            <a:ext cx="10526752" cy="2657475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4F44036-8DA7-4E1A-96E1-8329971AC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7"/>
          <a:stretch/>
        </p:blipFill>
        <p:spPr>
          <a:xfrm>
            <a:off x="832624" y="533748"/>
            <a:ext cx="10526751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8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0ACA4E-592D-476E-9E85-F7A421551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256EA-B3AD-4E1F-AB20-75F58CF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0" y="2766218"/>
            <a:ext cx="26924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07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CA82-C41E-4536-AAC2-E8BDD1309A32}"/>
              </a:ext>
            </a:extLst>
          </p:cNvPr>
          <p:cNvSpPr txBox="1"/>
          <p:nvPr/>
        </p:nvSpPr>
        <p:spPr>
          <a:xfrm>
            <a:off x="1169238" y="3884655"/>
            <a:ext cx="9853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앞으로의 진행방향</a:t>
            </a:r>
            <a:endParaRPr lang="en-US" altLang="ko-KR" sz="9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389EF-2461-4F2E-A701-CB9878108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46" y="990599"/>
            <a:ext cx="2658101" cy="26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45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AC7D0B-BAC9-4B2E-BA11-59E0629B0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D4BEB-A386-4B46-B559-CB51A771B91B}"/>
              </a:ext>
            </a:extLst>
          </p:cNvPr>
          <p:cNvSpPr/>
          <p:nvPr/>
        </p:nvSpPr>
        <p:spPr>
          <a:xfrm>
            <a:off x="1209276" y="3705135"/>
            <a:ext cx="9773445" cy="1200329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대부분의 기존 분석은</a:t>
            </a: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</a:rPr>
              <a:t>…?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8FCA-2150-4DE0-ABF2-C5DE25731B76}"/>
              </a:ext>
            </a:extLst>
          </p:cNvPr>
          <p:cNvSpPr txBox="1"/>
          <p:nvPr/>
        </p:nvSpPr>
        <p:spPr>
          <a:xfrm flipH="1">
            <a:off x="5520430" y="1058257"/>
            <a:ext cx="11511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1133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EA62B2-7FD7-448F-BBFB-11CFFFA4AA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088E07-BB0D-4891-9D7F-D250AB20731D}"/>
              </a:ext>
            </a:extLst>
          </p:cNvPr>
          <p:cNvSpPr/>
          <p:nvPr/>
        </p:nvSpPr>
        <p:spPr>
          <a:xfrm>
            <a:off x="774700" y="476250"/>
            <a:ext cx="4127500" cy="55562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255C9-412D-41AE-BCEC-91390401778D}"/>
              </a:ext>
            </a:extLst>
          </p:cNvPr>
          <p:cNvSpPr/>
          <p:nvPr/>
        </p:nvSpPr>
        <p:spPr>
          <a:xfrm>
            <a:off x="6096000" y="476250"/>
            <a:ext cx="4902200" cy="17462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환경쿠즈네츠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곡선이 존재하는가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E118B-27C0-49A2-BD8C-B25359260716}"/>
              </a:ext>
            </a:extLst>
          </p:cNvPr>
          <p:cNvSpPr/>
          <p:nvPr/>
        </p:nvSpPr>
        <p:spPr>
          <a:xfrm>
            <a:off x="6096000" y="2381250"/>
            <a:ext cx="4902200" cy="17462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소득 전환점은 어떻게 되는가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36FFD2-DBB9-4EB7-A873-3B53DD2E43F5}"/>
              </a:ext>
            </a:extLst>
          </p:cNvPr>
          <p:cNvSpPr/>
          <p:nvPr/>
        </p:nvSpPr>
        <p:spPr>
          <a:xfrm>
            <a:off x="6096000" y="4286250"/>
            <a:ext cx="4902200" cy="17462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오염원이 역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자형과 같은 모양을 보이는가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ADC0F-E1CA-41D8-A426-23EA5394BA5B}"/>
              </a:ext>
            </a:extLst>
          </p:cNvPr>
          <p:cNvSpPr txBox="1"/>
          <p:nvPr/>
        </p:nvSpPr>
        <p:spPr>
          <a:xfrm>
            <a:off x="960437" y="2753133"/>
            <a:ext cx="3756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공해 수준과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인당 국민소득을 회귀분석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관계가 </a:t>
            </a:r>
            <a:r>
              <a:rPr lang="ko-KR" altLang="en-US" sz="3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존재하는지의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여부를 검증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956AD-4C8E-4E04-9C91-D211D25E5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5" y="757440"/>
            <a:ext cx="1822376" cy="182237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0F11D7C-B608-4728-9ABB-0B2166329F09}"/>
              </a:ext>
            </a:extLst>
          </p:cNvPr>
          <p:cNvSpPr/>
          <p:nvPr/>
        </p:nvSpPr>
        <p:spPr>
          <a:xfrm>
            <a:off x="5087937" y="3015558"/>
            <a:ext cx="822325" cy="477633"/>
          </a:xfrm>
          <a:prstGeom prst="rightArrow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A28473F-4247-4990-B58C-76A7CFCDD78C}"/>
              </a:ext>
            </a:extLst>
          </p:cNvPr>
          <p:cNvSpPr/>
          <p:nvPr/>
        </p:nvSpPr>
        <p:spPr>
          <a:xfrm>
            <a:off x="5087936" y="4920558"/>
            <a:ext cx="822325" cy="477633"/>
          </a:xfrm>
          <a:prstGeom prst="rightArrow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0F5461D-1B9D-42CC-8FA2-B8971AA568C9}"/>
              </a:ext>
            </a:extLst>
          </p:cNvPr>
          <p:cNvSpPr/>
          <p:nvPr/>
        </p:nvSpPr>
        <p:spPr>
          <a:xfrm>
            <a:off x="5087936" y="1110558"/>
            <a:ext cx="822325" cy="477633"/>
          </a:xfrm>
          <a:prstGeom prst="rightArrow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5D520A-5A07-4132-9FF2-C571BDB24A03}"/>
              </a:ext>
            </a:extLst>
          </p:cNvPr>
          <p:cNvSpPr/>
          <p:nvPr/>
        </p:nvSpPr>
        <p:spPr>
          <a:xfrm>
            <a:off x="0" y="6616700"/>
            <a:ext cx="12192000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김정인</a:t>
            </a:r>
            <a:r>
              <a:rPr lang="en-US" altLang="ko-KR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&amp; </a:t>
            </a:r>
            <a:r>
              <a:rPr lang="ko-KR" altLang="en-US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오경희</a:t>
            </a:r>
            <a:r>
              <a:rPr lang="en-US" altLang="ko-KR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(2005). </a:t>
            </a:r>
            <a:r>
              <a:rPr lang="ko-KR" altLang="en-US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한국의 </a:t>
            </a:r>
            <a:r>
              <a:rPr lang="ko-KR" altLang="en-US" sz="1400" b="0" i="0" dirty="0" err="1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환경쿠즈네츠</a:t>
            </a:r>
            <a:r>
              <a:rPr lang="ko-KR" altLang="en-US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곡선에 관한 고찰</a:t>
            </a:r>
            <a:r>
              <a:rPr lang="en-US" altLang="ko-KR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400" b="0" i="1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통계연구</a:t>
            </a:r>
            <a:r>
              <a:rPr lang="en-US" altLang="ko-KR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sz="1400" b="0" i="1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sz="1400" b="0" i="0" dirty="0">
                <a:solidFill>
                  <a:schemeClr val="bg1">
                    <a:alpha val="4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6-6.</a:t>
            </a:r>
            <a:endParaRPr lang="ko-KR" altLang="en-US" sz="1400" dirty="0">
              <a:solidFill>
                <a:schemeClr val="bg1">
                  <a:alpha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139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2E80C-DAB7-41A7-8B06-C92A8EF32D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189F6-9F54-42F0-A7E5-A629A60EEF6C}"/>
              </a:ext>
            </a:extLst>
          </p:cNvPr>
          <p:cNvSpPr/>
          <p:nvPr/>
        </p:nvSpPr>
        <p:spPr>
          <a:xfrm>
            <a:off x="2146300" y="3185749"/>
            <a:ext cx="7778749" cy="28944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35CCE-BF90-48F2-AD9B-4C33BEEABE70}"/>
              </a:ext>
            </a:extLst>
          </p:cNvPr>
          <p:cNvSpPr txBox="1"/>
          <p:nvPr/>
        </p:nvSpPr>
        <p:spPr>
          <a:xfrm>
            <a:off x="2266949" y="3392551"/>
            <a:ext cx="765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소득 수준과 환경 오염 간의 관계는 어떻게 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설명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’</a:t>
            </a:r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수 있는가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509C2-8B8F-4B79-AEB2-52741DBEE3AC}"/>
              </a:ext>
            </a:extLst>
          </p:cNvPr>
          <p:cNvSpPr txBox="1"/>
          <p:nvPr/>
        </p:nvSpPr>
        <p:spPr>
          <a:xfrm>
            <a:off x="1853405" y="2336561"/>
            <a:ext cx="8270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“</a:t>
            </a:r>
            <a:endParaRPr lang="ko-KR" altLang="en-US" sz="199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61EBE-9A81-48A6-8E53-C3FD1EBBB1FB}"/>
              </a:ext>
            </a:extLst>
          </p:cNvPr>
          <p:cNvSpPr txBox="1"/>
          <p:nvPr/>
        </p:nvSpPr>
        <p:spPr>
          <a:xfrm>
            <a:off x="8964611" y="5491271"/>
            <a:ext cx="8270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”</a:t>
            </a:r>
            <a:endParaRPr lang="ko-KR" altLang="en-US" sz="199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D44DA-D5BE-4F77-85EB-E8035ED4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01" y="670432"/>
            <a:ext cx="2018995" cy="20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84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AC7D0B-BAC9-4B2E-BA11-59E0629B0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D4BEB-A386-4B46-B559-CB51A771B91B}"/>
              </a:ext>
            </a:extLst>
          </p:cNvPr>
          <p:cNvSpPr/>
          <p:nvPr/>
        </p:nvSpPr>
        <p:spPr>
          <a:xfrm>
            <a:off x="2244326" y="3705135"/>
            <a:ext cx="7703345" cy="1200329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기존 연구에서는 </a:t>
            </a:r>
            <a:r>
              <a:rPr kumimoji="0" lang="en-US" altLang="ko-K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…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본고딕 Normal" panose="020B0400000000000000" pitchFamily="34" charset="-127"/>
              <a:ea typeface="본고딕 Normal" panose="020B0400000000000000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8FCA-2150-4DE0-ABF2-C5DE25731B76}"/>
              </a:ext>
            </a:extLst>
          </p:cNvPr>
          <p:cNvSpPr txBox="1"/>
          <p:nvPr/>
        </p:nvSpPr>
        <p:spPr>
          <a:xfrm flipH="1">
            <a:off x="5520430" y="1058257"/>
            <a:ext cx="11511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517557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DD4DF2D-1669-4B14-B261-5ADA12A8ED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F37EC-48F9-4CE6-B5A8-DC08C757AF9E}"/>
              </a:ext>
            </a:extLst>
          </p:cNvPr>
          <p:cNvSpPr/>
          <p:nvPr/>
        </p:nvSpPr>
        <p:spPr>
          <a:xfrm>
            <a:off x="4635500" y="225425"/>
            <a:ext cx="3543300" cy="30797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환경기술 투자 증가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오염저감 기술 확대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Andreoni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and Levinson, 1998)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94194-0ED8-4B6D-885B-F575A8044CF0}"/>
              </a:ext>
            </a:extLst>
          </p:cNvPr>
          <p:cNvSpPr/>
          <p:nvPr/>
        </p:nvSpPr>
        <p:spPr>
          <a:xfrm>
            <a:off x="8318500" y="225425"/>
            <a:ext cx="3543300" cy="30797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산업구조의 변화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환경 피해가 적은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서비스업 비중의 확대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Torras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and Boyce, 1998)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78D0B9-E2F7-4CC0-8BFD-0B1B7A92DCE8}"/>
              </a:ext>
            </a:extLst>
          </p:cNvPr>
          <p:cNvSpPr/>
          <p:nvPr/>
        </p:nvSpPr>
        <p:spPr>
          <a:xfrm>
            <a:off x="4635500" y="3403600"/>
            <a:ext cx="3543300" cy="30797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삶의 질 추구 성향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환경 개선에 대한 정책적 요구 증가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Galeotti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and Lanza, 1999)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CC917-FAFC-4A76-B314-FC6195C416FC}"/>
              </a:ext>
            </a:extLst>
          </p:cNvPr>
          <p:cNvSpPr/>
          <p:nvPr/>
        </p:nvSpPr>
        <p:spPr>
          <a:xfrm>
            <a:off x="8318500" y="3403600"/>
            <a:ext cx="3543300" cy="307975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오염에 대한 직접적 인지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생존권 확보 차원에서 환경 개선 요구가 증대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(Duroy, 2005)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436DF6-D843-4FEC-816C-0D5F3980FFDB}"/>
              </a:ext>
            </a:extLst>
          </p:cNvPr>
          <p:cNvSpPr/>
          <p:nvPr/>
        </p:nvSpPr>
        <p:spPr>
          <a:xfrm>
            <a:off x="565944" y="2235155"/>
            <a:ext cx="2552700" cy="214639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소득 수준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본고딕 Normal" panose="020B0400000000000000" pitchFamily="34" charset="-127"/>
              <a:ea typeface="본고딕 Normal" panose="020B0400000000000000" pitchFamily="34" charset="-127"/>
              <a:cs typeface="+mn-cs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3D6911B-C897-499A-8001-C3E569F80AE7}"/>
              </a:ext>
            </a:extLst>
          </p:cNvPr>
          <p:cNvSpPr/>
          <p:nvPr/>
        </p:nvSpPr>
        <p:spPr>
          <a:xfrm>
            <a:off x="3576637" y="3066358"/>
            <a:ext cx="822325" cy="477633"/>
          </a:xfrm>
          <a:prstGeom prst="rightArrow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CA2CE2-635F-4E82-8E81-1635CB0F7873}"/>
              </a:ext>
            </a:extLst>
          </p:cNvPr>
          <p:cNvSpPr/>
          <p:nvPr/>
        </p:nvSpPr>
        <p:spPr>
          <a:xfrm>
            <a:off x="0" y="6616700"/>
            <a:ext cx="12192000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강희찬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(2013). </a:t>
            </a:r>
            <a:r>
              <a:rPr lang="ko-KR" altLang="en-US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인식수준이 환경오염물질 배출량 변화에 미치는 영향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err="1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환경쿠즈네츠</a:t>
            </a:r>
            <a:r>
              <a:rPr lang="ko-KR" altLang="en-US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곡선 가설 연구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환경경제연구</a:t>
            </a:r>
            <a:r>
              <a:rPr lang="en-US" altLang="ko-KR" sz="1400" dirty="0">
                <a:solidFill>
                  <a:schemeClr val="bg1">
                    <a:alpha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22(3), 437-457.</a:t>
            </a:r>
            <a:endParaRPr lang="ko-KR" altLang="en-US" sz="1400" dirty="0">
              <a:solidFill>
                <a:schemeClr val="bg1">
                  <a:alpha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77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B5725C-9532-4BD7-BB50-12B59D7C0A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7B61E-6C85-421C-B764-8A8CCF47D75A}"/>
              </a:ext>
            </a:extLst>
          </p:cNvPr>
          <p:cNvSpPr/>
          <p:nvPr/>
        </p:nvSpPr>
        <p:spPr>
          <a:xfrm>
            <a:off x="0" y="4940301"/>
            <a:ext cx="12192000" cy="1905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한중일 환경 </a:t>
            </a:r>
            <a:r>
              <a:rPr lang="ko-KR" altLang="en-US" sz="2800" dirty="0" err="1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쿠즈네츠</a:t>
            </a:r>
            <a:r>
              <a:rPr lang="ko-KR" altLang="en-US" sz="2800" dirty="0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곡선 분석 자체를 보완</a:t>
            </a:r>
            <a:r>
              <a:rPr lang="en-US" altLang="ko-KR" sz="2800" dirty="0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(</a:t>
            </a:r>
            <a:r>
              <a:rPr lang="ko-KR" altLang="en-US" sz="2800" dirty="0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데이터</a:t>
            </a:r>
            <a:r>
              <a:rPr lang="en-US" altLang="ko-KR" sz="2800" dirty="0">
                <a:solidFill>
                  <a:prstClr val="white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…)</a:t>
            </a:r>
          </a:p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800" dirty="0">
              <a:solidFill>
                <a:prstClr val="white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</a:rPr>
              <a:t>가능하다면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</a:rPr>
              <a:t>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</a:rPr>
              <a:t>설명 변수를 추가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본고딕 Normal" panose="020B0400000000000000" pitchFamily="34" charset="-127"/>
                <a:ea typeface="본고딕 Normal" panose="020B0400000000000000" pitchFamily="34" charset="-127"/>
                <a:cs typeface="+mn-cs"/>
                <a:sym typeface="Wingdings" panose="05000000000000000000" pitchFamily="2" charset="2"/>
              </a:rPr>
              <a:t>선행연구 더 살펴볼 필요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본고딕 Normal" panose="020B0400000000000000" pitchFamily="34" charset="-127"/>
              <a:ea typeface="본고딕 Normal" panose="020B0400000000000000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ED635-B216-4AD1-A81E-642DDB9805F1}"/>
              </a:ext>
            </a:extLst>
          </p:cNvPr>
          <p:cNvSpPr txBox="1"/>
          <p:nvPr/>
        </p:nvSpPr>
        <p:spPr>
          <a:xfrm>
            <a:off x="6038850" y="3739972"/>
            <a:ext cx="615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 </a:t>
            </a:r>
            <a:r>
              <a:rPr lang="en-US" altLang="ko-KR" sz="720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25675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CA82-C41E-4536-AAC2-E8BDD1309A32}"/>
              </a:ext>
            </a:extLst>
          </p:cNvPr>
          <p:cNvSpPr txBox="1"/>
          <p:nvPr/>
        </p:nvSpPr>
        <p:spPr>
          <a:xfrm>
            <a:off x="2224086" y="3712540"/>
            <a:ext cx="774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9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DC7D0F-E5F3-4DAF-B72F-DF6797F0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26" y="1575800"/>
            <a:ext cx="1809547" cy="18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7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7EE5C-78B5-4AF8-B17E-9AAC3C66AF76}"/>
              </a:ext>
            </a:extLst>
          </p:cNvPr>
          <p:cNvSpPr/>
          <p:nvPr/>
        </p:nvSpPr>
        <p:spPr>
          <a:xfrm>
            <a:off x="2206624" y="1981791"/>
            <a:ext cx="7778749" cy="28944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&amp; A</a:t>
            </a:r>
          </a:p>
          <a:p>
            <a:pPr algn="ctr"/>
            <a:endParaRPr kumimoji="1" lang="en-US" altLang="en-US" sz="2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ore-KR" altLang="en-US" sz="2400" dirty="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궁금하신</a:t>
            </a:r>
            <a:r>
              <a:rPr kumimoji="1" lang="ko-KR" altLang="en-US" sz="240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점이나</a:t>
            </a:r>
            <a:r>
              <a:rPr kumimoji="1" lang="en-US" altLang="ko-KR" sz="2400" dirty="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400" dirty="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분석과 관련하여 질문 있으시면 </a:t>
            </a:r>
            <a:endParaRPr kumimoji="1" lang="en-US" altLang="ko-KR" sz="2400" dirty="0">
              <a:solidFill>
                <a:schemeClr val="bg1">
                  <a:alpha val="71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2400" dirty="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자유롭게 말씀해주세요</a:t>
            </a:r>
            <a:r>
              <a:rPr kumimoji="1" lang="en-US" altLang="ko-KR" sz="2400" dirty="0">
                <a:solidFill>
                  <a:schemeClr val="bg1">
                    <a:alpha val="71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675249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2E80C-DAB7-41A7-8B06-C92A8EF32D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189F6-9F54-42F0-A7E5-A629A60EEF6C}"/>
              </a:ext>
            </a:extLst>
          </p:cNvPr>
          <p:cNvSpPr/>
          <p:nvPr/>
        </p:nvSpPr>
        <p:spPr>
          <a:xfrm>
            <a:off x="2206624" y="1981791"/>
            <a:ext cx="7778749" cy="28944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6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7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C85E98-011A-4274-9BD0-76ADBFBFC4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8CAD63-E4F4-42DF-A03D-DC4B579C927E}"/>
              </a:ext>
            </a:extLst>
          </p:cNvPr>
          <p:cNvSpPr/>
          <p:nvPr/>
        </p:nvSpPr>
        <p:spPr>
          <a:xfrm>
            <a:off x="0" y="1607573"/>
            <a:ext cx="12192000" cy="364285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5D3EF-1582-40A1-8A10-0A0DB2D19E4A}"/>
              </a:ext>
            </a:extLst>
          </p:cNvPr>
          <p:cNvSpPr txBox="1"/>
          <p:nvPr/>
        </p:nvSpPr>
        <p:spPr>
          <a:xfrm>
            <a:off x="2266950" y="2551837"/>
            <a:ext cx="765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경제 발전을 위해서는</a:t>
            </a:r>
            <a:endParaRPr lang="en-US" altLang="ko-KR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환경 파괴가 필연적이다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BEBC8-19BE-450E-933B-ADA22F0793DF}"/>
              </a:ext>
            </a:extLst>
          </p:cNvPr>
          <p:cNvSpPr txBox="1"/>
          <p:nvPr/>
        </p:nvSpPr>
        <p:spPr>
          <a:xfrm>
            <a:off x="1853406" y="1607573"/>
            <a:ext cx="827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D4B23-E4E9-4FD0-AA38-85E9F9CFE03E}"/>
              </a:ext>
            </a:extLst>
          </p:cNvPr>
          <p:cNvSpPr txBox="1"/>
          <p:nvPr/>
        </p:nvSpPr>
        <p:spPr>
          <a:xfrm>
            <a:off x="8813006" y="4306163"/>
            <a:ext cx="827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”</a:t>
            </a:r>
            <a:endParaRPr lang="ko-KR" altLang="en-US" sz="138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62C17-D029-45B7-94B3-957615CC997B}"/>
              </a:ext>
            </a:extLst>
          </p:cNvPr>
          <p:cNvSpPr txBox="1"/>
          <p:nvPr/>
        </p:nvSpPr>
        <p:spPr>
          <a:xfrm>
            <a:off x="12519818" y="4050098"/>
            <a:ext cx="774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공유지의 비극</a:t>
            </a:r>
            <a:r>
              <a:rPr lang="en-US" altLang="ko-KR" sz="7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34DF5-7C97-42EE-862D-F59C83D354AA}"/>
              </a:ext>
            </a:extLst>
          </p:cNvPr>
          <p:cNvSpPr txBox="1"/>
          <p:nvPr/>
        </p:nvSpPr>
        <p:spPr>
          <a:xfrm>
            <a:off x="12605544" y="5323554"/>
            <a:ext cx="1210627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“파멸은 모든 인간이 달려가는 최종 목적지다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공유 자원은 자유롭게 이용해야 한다고 믿는 사회에서 각 개인이 자신의 최대 이익만을 추구할 때 도달하는 곳이 바로 이 파멸인 것이다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이처럼 공유 자원에서 보장되는 자유는 모두를 파멸의 길로 이끈다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pPr algn="r"/>
            <a:r>
              <a:rPr lang="en-US" altLang="ko-KR" sz="2000" b="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b="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Hardin, G (1968). “The Tragedy of the Commons”. </a:t>
            </a:r>
            <a:endParaRPr lang="en-US" altLang="ko-KR" sz="2000" i="0" dirty="0">
              <a:solidFill>
                <a:schemeClr val="bg1">
                  <a:alpha val="2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2BAEB3-568D-4862-A773-C81E213B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644" y="2030616"/>
            <a:ext cx="2869895" cy="28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12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3C85E98-011A-4274-9BD0-76ADBFBFC4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3ABF-9F40-475F-B1BC-0E2D841D378C}"/>
              </a:ext>
            </a:extLst>
          </p:cNvPr>
          <p:cNvSpPr/>
          <p:nvPr/>
        </p:nvSpPr>
        <p:spPr>
          <a:xfrm>
            <a:off x="0" y="1607573"/>
            <a:ext cx="12192000" cy="3642854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BDD9E-DEB0-49F3-82E9-7D81C856130B}"/>
              </a:ext>
            </a:extLst>
          </p:cNvPr>
          <p:cNvSpPr txBox="1"/>
          <p:nvPr/>
        </p:nvSpPr>
        <p:spPr>
          <a:xfrm>
            <a:off x="0" y="4050098"/>
            <a:ext cx="774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공유지의 비극</a:t>
            </a:r>
            <a:r>
              <a:rPr lang="en-US" altLang="ko-KR" sz="7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FDAEA-7FD5-4974-AAB0-7DCBB105C174}"/>
              </a:ext>
            </a:extLst>
          </p:cNvPr>
          <p:cNvSpPr txBox="1"/>
          <p:nvPr/>
        </p:nvSpPr>
        <p:spPr>
          <a:xfrm>
            <a:off x="85726" y="5323554"/>
            <a:ext cx="1210627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“파멸은 모든 인간이 달려가는 최종 목적지다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공유 자원은 자유롭게 이용해야 한다고 믿는 사회에서 각 개인이 자신의 최대 이익만을 추구할 때 도달하는 곳이 바로 이 파멸인 것이다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이처럼 공유 자원에서 보장되는 자유는 모두를 파멸의 길로 이끈다</a:t>
            </a:r>
            <a:r>
              <a:rPr lang="en-US" altLang="ko-KR" sz="240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pPr algn="r"/>
            <a:r>
              <a:rPr lang="en-US" altLang="ko-KR" sz="2000" b="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000" b="0" i="0" dirty="0">
                <a:solidFill>
                  <a:schemeClr val="bg1">
                    <a:alpha val="2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Hardin, G (1968). “The Tragedy of the Commons”. </a:t>
            </a:r>
            <a:endParaRPr lang="en-US" altLang="ko-KR" sz="2000" i="0" dirty="0">
              <a:solidFill>
                <a:schemeClr val="bg1">
                  <a:alpha val="2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BC9A43-0F86-4E13-A1FC-7BD64D16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6" y="2030616"/>
            <a:ext cx="2869895" cy="28698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57ED86-0DFE-469D-98BA-E4499997AA7D}"/>
              </a:ext>
            </a:extLst>
          </p:cNvPr>
          <p:cNvSpPr txBox="1"/>
          <p:nvPr/>
        </p:nvSpPr>
        <p:spPr>
          <a:xfrm>
            <a:off x="-8966200" y="2551837"/>
            <a:ext cx="765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경제 발전을 위해서는</a:t>
            </a:r>
            <a:endParaRPr lang="en-US" altLang="ko-KR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환경 파괴가 필연적이다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04B86-845F-47F9-B49F-80199EA8BB1C}"/>
              </a:ext>
            </a:extLst>
          </p:cNvPr>
          <p:cNvSpPr txBox="1"/>
          <p:nvPr/>
        </p:nvSpPr>
        <p:spPr>
          <a:xfrm>
            <a:off x="-9379744" y="1607573"/>
            <a:ext cx="827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“</a:t>
            </a:r>
            <a:endParaRPr lang="ko-KR" altLang="en-US" sz="138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65263-4E0E-41F0-8C2A-0F145D5780EE}"/>
              </a:ext>
            </a:extLst>
          </p:cNvPr>
          <p:cNvSpPr txBox="1"/>
          <p:nvPr/>
        </p:nvSpPr>
        <p:spPr>
          <a:xfrm>
            <a:off x="-2420144" y="4306163"/>
            <a:ext cx="827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”</a:t>
            </a:r>
            <a:endParaRPr lang="ko-KR" altLang="en-US" sz="138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674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2E80C-DAB7-41A7-8B06-C92A8EF32D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A189F6-9F54-42F0-A7E5-A629A60EEF6C}"/>
              </a:ext>
            </a:extLst>
          </p:cNvPr>
          <p:cNvSpPr/>
          <p:nvPr/>
        </p:nvSpPr>
        <p:spPr>
          <a:xfrm>
            <a:off x="2146300" y="2324100"/>
            <a:ext cx="7778749" cy="28944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35CCE-BF90-48F2-AD9B-4C33BEEABE70}"/>
              </a:ext>
            </a:extLst>
          </p:cNvPr>
          <p:cNvSpPr txBox="1"/>
          <p:nvPr/>
        </p:nvSpPr>
        <p:spPr>
          <a:xfrm>
            <a:off x="2266949" y="2530902"/>
            <a:ext cx="765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경제발전과 자연환경 간의 관계가 과연 이러한 막연한 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‘</a:t>
            </a:r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상식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’</a:t>
            </a:r>
            <a:r>
              <a:rPr lang="ko-KR" altLang="en-US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대로 나타날까</a:t>
            </a:r>
            <a:r>
              <a:rPr lang="en-US" altLang="ko-KR" sz="54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509C2-8B8F-4B79-AEB2-52741DBEE3AC}"/>
              </a:ext>
            </a:extLst>
          </p:cNvPr>
          <p:cNvSpPr txBox="1"/>
          <p:nvPr/>
        </p:nvSpPr>
        <p:spPr>
          <a:xfrm>
            <a:off x="1853405" y="1474912"/>
            <a:ext cx="8270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“</a:t>
            </a:r>
            <a:endParaRPr lang="ko-KR" altLang="en-US" sz="199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61EBE-9A81-48A6-8E53-C3FD1EBBB1FB}"/>
              </a:ext>
            </a:extLst>
          </p:cNvPr>
          <p:cNvSpPr txBox="1"/>
          <p:nvPr/>
        </p:nvSpPr>
        <p:spPr>
          <a:xfrm>
            <a:off x="8964611" y="4629622"/>
            <a:ext cx="8270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”</a:t>
            </a:r>
            <a:endParaRPr lang="ko-KR" altLang="en-US" sz="19900" dirty="0">
              <a:solidFill>
                <a:schemeClr val="bg1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5752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CA82-C41E-4536-AAC2-E8BDD1309A32}"/>
              </a:ext>
            </a:extLst>
          </p:cNvPr>
          <p:cNvSpPr txBox="1"/>
          <p:nvPr/>
        </p:nvSpPr>
        <p:spPr>
          <a:xfrm>
            <a:off x="1060845" y="3712540"/>
            <a:ext cx="1007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환경 </a:t>
            </a:r>
            <a:r>
              <a:rPr lang="ko-KR" altLang="en-US" sz="9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쿠즈네츠</a:t>
            </a:r>
            <a:r>
              <a:rPr lang="ko-KR" altLang="en-US" sz="9600" b="1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곡선</a:t>
            </a:r>
            <a:endParaRPr lang="en-US" altLang="ko-KR" sz="9600" b="1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</p:txBody>
      </p:sp>
      <p:pic>
        <p:nvPicPr>
          <p:cNvPr id="3" name="그림 2" descr="텍스트, 표지판, 실외, 벡터그래픽이(가) 표시된 사진&#10;&#10;자동 생성된 설명">
            <a:extLst>
              <a:ext uri="{FF2B5EF4-FFF2-40B4-BE49-F238E27FC236}">
                <a16:creationId xmlns:a16="http://schemas.microsoft.com/office/drawing/2014/main" id="{D462DD64-F73B-43A1-AE25-56C0E154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71" y="1261744"/>
            <a:ext cx="2167256" cy="21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66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0ACA4E-592D-476E-9E85-F7A4215515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256EA-B3AD-4E1F-AB20-75F58CF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300" y="2766218"/>
            <a:ext cx="15494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6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1204FA-6570-4BC8-9913-123FB061EF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6CA82-C41E-4536-AAC2-E8BDD1309A32}"/>
              </a:ext>
            </a:extLst>
          </p:cNvPr>
          <p:cNvSpPr txBox="1"/>
          <p:nvPr/>
        </p:nvSpPr>
        <p:spPr>
          <a:xfrm>
            <a:off x="2924371" y="3737940"/>
            <a:ext cx="6343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9600" b="1" dirty="0">
                <a:solidFill>
                  <a:schemeClr val="bg1"/>
                </a:solidFill>
                <a:latin typeface="본고딕 Normal" panose="020B0400000000000000" pitchFamily="34" charset="-127"/>
                <a:ea typeface="본고딕 Normal" panose="020B0400000000000000" pitchFamily="34" charset="-127"/>
              </a:rPr>
              <a:t> 선정</a:t>
            </a:r>
            <a:endParaRPr lang="en-US" altLang="ko-KR" sz="9600" b="1" dirty="0">
              <a:solidFill>
                <a:schemeClr val="bg1"/>
              </a:solidFill>
              <a:latin typeface="본고딕 Normal" panose="020B0400000000000000" pitchFamily="34" charset="-127"/>
              <a:ea typeface="본고딕 Normal" panose="020B04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F63B46-548D-48A6-8EB3-7BDB893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23" y="923965"/>
            <a:ext cx="2527150" cy="25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86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alpha val="26000"/>
          </a:schemeClr>
        </a:solidFill>
        <a:ln>
          <a:noFill/>
        </a:ln>
      </a:spPr>
      <a:bodyPr rtlCol="0" anchor="ctr"/>
      <a:lstStyle>
        <a:defPPr marL="0" marR="0" indent="0" algn="just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kern="120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나눔고딕" panose="020D0604000000000000" pitchFamily="50" charset="-127"/>
            <a:ea typeface="나눔고딕" panose="020D0604000000000000" pitchFamily="50" charset="-127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586</Words>
  <Application>Microsoft Office PowerPoint</Application>
  <PresentationFormat>와이드스크린</PresentationFormat>
  <Paragraphs>146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NanumGothic</vt:lpstr>
      <vt:lpstr>NanumGothic</vt:lpstr>
      <vt:lpstr>맑은 고딕</vt:lpstr>
      <vt:lpstr>본고딕 Normal</vt:lpstr>
      <vt:lpstr>이롭게 바탕체 Medium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설명!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사항!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그래프!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Hyunsu</dc:creator>
  <cp:lastModifiedBy>Kim Hyunsu</cp:lastModifiedBy>
  <cp:revision>43</cp:revision>
  <dcterms:created xsi:type="dcterms:W3CDTF">2020-11-10T14:48:02Z</dcterms:created>
  <dcterms:modified xsi:type="dcterms:W3CDTF">2020-11-10T18:46:11Z</dcterms:modified>
</cp:coreProperties>
</file>