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7" r:id="rId2"/>
    <p:sldId id="258" r:id="rId3"/>
    <p:sldId id="260" r:id="rId4"/>
    <p:sldId id="270" r:id="rId5"/>
    <p:sldId id="265" r:id="rId6"/>
    <p:sldId id="267" r:id="rId7"/>
    <p:sldId id="271" r:id="rId8"/>
    <p:sldId id="268" r:id="rId9"/>
    <p:sldId id="272" r:id="rId10"/>
    <p:sldId id="269" r:id="rId11"/>
    <p:sldId id="273" r:id="rId12"/>
    <p:sldId id="274" r:id="rId13"/>
    <p:sldId id="275" r:id="rId14"/>
    <p:sldId id="276" r:id="rId15"/>
    <p:sldId id="277" r:id="rId16"/>
    <p:sldId id="278" r:id="rId17"/>
    <p:sldId id="286" r:id="rId18"/>
    <p:sldId id="287" r:id="rId19"/>
    <p:sldId id="29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9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1" autoAdjust="0"/>
    <p:restoredTop sz="94660"/>
  </p:normalViewPr>
  <p:slideViewPr>
    <p:cSldViewPr snapToGrid="0">
      <p:cViewPr>
        <p:scale>
          <a:sx n="77" d="100"/>
          <a:sy n="77" d="100"/>
        </p:scale>
        <p:origin x="91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10E04-1CE6-4883-9F1C-3C0A19AC3A8E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7A0A7-D166-4E98-BBB1-9B0C79BFC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469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29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06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2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87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96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61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94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7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4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04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4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59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1666876" y="1356506"/>
            <a:ext cx="8639174" cy="3262543"/>
          </a:xfrm>
          <a:prstGeom prst="round2SameRect">
            <a:avLst>
              <a:gd name="adj1" fmla="val 0"/>
              <a:gd name="adj2" fmla="val 3737"/>
            </a:avLst>
          </a:prstGeom>
          <a:solidFill>
            <a:schemeClr val="bg1"/>
          </a:solidFill>
          <a:ln>
            <a:noFill/>
          </a:ln>
          <a:effectLst>
            <a:outerShdw blurRad="241300" dist="4318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i="1" kern="0" dirty="0">
                <a:solidFill>
                  <a:srgbClr val="4E5D70"/>
                </a:solidFill>
              </a:rPr>
              <a:t>마포구 아파트 가격 결정 모형</a:t>
            </a:r>
            <a:endParaRPr lang="en-US" altLang="ko-KR" sz="4400" b="1" i="1" kern="0" dirty="0">
              <a:solidFill>
                <a:srgbClr val="4E5D70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>
                <a:solidFill>
                  <a:srgbClr val="4E5D70"/>
                </a:solidFill>
              </a:rPr>
              <a:t>경제정보분석 </a:t>
            </a:r>
            <a:r>
              <a:rPr lang="en-US" altLang="ko-KR" sz="1400" kern="0" dirty="0">
                <a:solidFill>
                  <a:srgbClr val="4E5D70"/>
                </a:solidFill>
              </a:rPr>
              <a:t>3</a:t>
            </a:r>
            <a:r>
              <a:rPr lang="ko-KR" altLang="en-US" sz="1400" kern="0" dirty="0">
                <a:solidFill>
                  <a:srgbClr val="4E5D70"/>
                </a:solidFill>
              </a:rPr>
              <a:t>조</a:t>
            </a:r>
            <a:endParaRPr lang="en-US" altLang="ko-KR" sz="1400" kern="0" dirty="0">
              <a:solidFill>
                <a:srgbClr val="4E5D70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>
                <a:solidFill>
                  <a:srgbClr val="4E5D70"/>
                </a:solidFill>
              </a:rPr>
              <a:t>김병국 김지윤 김지호 민부경</a:t>
            </a:r>
            <a:endParaRPr lang="en-US" altLang="ko-KR" sz="1400" kern="0" dirty="0">
              <a:solidFill>
                <a:srgbClr val="4E5D70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6EA689E-1860-484B-BF36-1775FFD31D02}"/>
              </a:ext>
            </a:extLst>
          </p:cNvPr>
          <p:cNvGrpSpPr/>
          <p:nvPr/>
        </p:nvGrpSpPr>
        <p:grpSpPr>
          <a:xfrm>
            <a:off x="5436856" y="1356506"/>
            <a:ext cx="1318287" cy="765320"/>
            <a:chOff x="5736382" y="166456"/>
            <a:chExt cx="719232" cy="41754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CA753DEB-4900-43C1-B5C2-AD632F98F9DB}"/>
                </a:ext>
              </a:extLst>
            </p:cNvPr>
            <p:cNvSpPr/>
            <p:nvPr/>
          </p:nvSpPr>
          <p:spPr>
            <a:xfrm>
              <a:off x="5736382" y="166456"/>
              <a:ext cx="719232" cy="417544"/>
            </a:xfrm>
            <a:custGeom>
              <a:avLst/>
              <a:gdLst>
                <a:gd name="connsiteX0" fmla="*/ 0 w 1581154"/>
                <a:gd name="connsiteY0" fmla="*/ 0 h 917925"/>
                <a:gd name="connsiteX1" fmla="*/ 1581154 w 1581154"/>
                <a:gd name="connsiteY1" fmla="*/ 0 h 917925"/>
                <a:gd name="connsiteX2" fmla="*/ 1581154 w 1581154"/>
                <a:gd name="connsiteY2" fmla="*/ 3281 h 917925"/>
                <a:gd name="connsiteX3" fmla="*/ 1529610 w 1581154"/>
                <a:gd name="connsiteY3" fmla="*/ 8477 h 917925"/>
                <a:gd name="connsiteX4" fmla="*/ 1196449 w 1581154"/>
                <a:gd name="connsiteY4" fmla="*/ 417251 h 917925"/>
                <a:gd name="connsiteX5" fmla="*/ 1196449 w 1581154"/>
                <a:gd name="connsiteY5" fmla="*/ 420116 h 917925"/>
                <a:gd name="connsiteX6" fmla="*/ 1196451 w 1581154"/>
                <a:gd name="connsiteY6" fmla="*/ 420136 h 917925"/>
                <a:gd name="connsiteX7" fmla="*/ 1196450 w 1581154"/>
                <a:gd name="connsiteY7" fmla="*/ 500674 h 917925"/>
                <a:gd name="connsiteX8" fmla="*/ 779199 w 1581154"/>
                <a:gd name="connsiteY8" fmla="*/ 917925 h 917925"/>
                <a:gd name="connsiteX9" fmla="*/ 779200 w 1581154"/>
                <a:gd name="connsiteY9" fmla="*/ 917924 h 917925"/>
                <a:gd name="connsiteX10" fmla="*/ 361949 w 1581154"/>
                <a:gd name="connsiteY10" fmla="*/ 500673 h 917925"/>
                <a:gd name="connsiteX11" fmla="*/ 361949 w 1581154"/>
                <a:gd name="connsiteY11" fmla="*/ 420136 h 917925"/>
                <a:gd name="connsiteX12" fmla="*/ 361950 w 1581154"/>
                <a:gd name="connsiteY12" fmla="*/ 420126 h 917925"/>
                <a:gd name="connsiteX13" fmla="*/ 361950 w 1581154"/>
                <a:gd name="connsiteY13" fmla="*/ 417251 h 917925"/>
                <a:gd name="connsiteX14" fmla="*/ 28790 w 1581154"/>
                <a:gd name="connsiteY14" fmla="*/ 8477 h 917925"/>
                <a:gd name="connsiteX15" fmla="*/ 0 w 1581154"/>
                <a:gd name="connsiteY15" fmla="*/ 5575 h 91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81154" h="917925">
                  <a:moveTo>
                    <a:pt x="0" y="0"/>
                  </a:moveTo>
                  <a:lnTo>
                    <a:pt x="1581154" y="0"/>
                  </a:lnTo>
                  <a:lnTo>
                    <a:pt x="1581154" y="3281"/>
                  </a:lnTo>
                  <a:lnTo>
                    <a:pt x="1529610" y="8477"/>
                  </a:lnTo>
                  <a:cubicBezTo>
                    <a:pt x="1339476" y="47384"/>
                    <a:pt x="1196449" y="215615"/>
                    <a:pt x="1196449" y="417251"/>
                  </a:cubicBezTo>
                  <a:lnTo>
                    <a:pt x="1196449" y="420116"/>
                  </a:lnTo>
                  <a:lnTo>
                    <a:pt x="1196451" y="420136"/>
                  </a:lnTo>
                  <a:cubicBezTo>
                    <a:pt x="1196451" y="446982"/>
                    <a:pt x="1196450" y="473828"/>
                    <a:pt x="1196450" y="500674"/>
                  </a:cubicBezTo>
                  <a:cubicBezTo>
                    <a:pt x="1196450" y="731115"/>
                    <a:pt x="1009640" y="917925"/>
                    <a:pt x="779199" y="917925"/>
                  </a:cubicBezTo>
                  <a:lnTo>
                    <a:pt x="779200" y="917924"/>
                  </a:lnTo>
                  <a:cubicBezTo>
                    <a:pt x="548759" y="917924"/>
                    <a:pt x="361949" y="731114"/>
                    <a:pt x="361949" y="500673"/>
                  </a:cubicBezTo>
                  <a:lnTo>
                    <a:pt x="361949" y="420136"/>
                  </a:lnTo>
                  <a:lnTo>
                    <a:pt x="361950" y="420126"/>
                  </a:lnTo>
                  <a:lnTo>
                    <a:pt x="361950" y="417251"/>
                  </a:lnTo>
                  <a:cubicBezTo>
                    <a:pt x="361950" y="215615"/>
                    <a:pt x="218924" y="47384"/>
                    <a:pt x="28790" y="8477"/>
                  </a:cubicBezTo>
                  <a:lnTo>
                    <a:pt x="0" y="5575"/>
                  </a:lnTo>
                  <a:close/>
                </a:path>
              </a:pathLst>
            </a:cu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31CA71C-9C3C-4F2D-9148-00435318BD1D}"/>
                </a:ext>
              </a:extLst>
            </p:cNvPr>
            <p:cNvSpPr/>
            <p:nvPr/>
          </p:nvSpPr>
          <p:spPr>
            <a:xfrm>
              <a:off x="5969998" y="341353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B11A1CD4-828C-4D03-9877-2FEDBA553BD2}"/>
                </a:ext>
              </a:extLst>
            </p:cNvPr>
            <p:cNvSpPr/>
            <p:nvPr/>
          </p:nvSpPr>
          <p:spPr>
            <a:xfrm>
              <a:off x="5969998" y="385803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884446F-9622-4DC9-98EE-726A8D07BCC9}"/>
                </a:ext>
              </a:extLst>
            </p:cNvPr>
            <p:cNvSpPr/>
            <p:nvPr/>
          </p:nvSpPr>
          <p:spPr>
            <a:xfrm>
              <a:off x="5969998" y="430253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46394" y="1010893"/>
            <a:ext cx="5899211" cy="345613"/>
          </a:xfrm>
          <a:prstGeom prst="round2SameRect">
            <a:avLst>
              <a:gd name="adj1" fmla="val 32079"/>
              <a:gd name="adj2" fmla="val 0"/>
            </a:avLst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1E7ED50-8C45-4DC8-9FDA-E6162541A5A0}"/>
              </a:ext>
            </a:extLst>
          </p:cNvPr>
          <p:cNvSpPr/>
          <p:nvPr/>
        </p:nvSpPr>
        <p:spPr>
          <a:xfrm>
            <a:off x="5457234" y="5850683"/>
            <a:ext cx="1277528" cy="2855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pptbizcam.co.kr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2FB9FC2-439A-47BE-BF69-1BA6D67CB584}"/>
              </a:ext>
            </a:extLst>
          </p:cNvPr>
          <p:cNvSpPr/>
          <p:nvPr/>
        </p:nvSpPr>
        <p:spPr>
          <a:xfrm>
            <a:off x="6041229" y="5003823"/>
            <a:ext cx="109538" cy="109538"/>
          </a:xfrm>
          <a:prstGeom prst="ellipse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3CF13493-DDCC-4FAF-9D12-137F884D4D62}"/>
              </a:ext>
            </a:extLst>
          </p:cNvPr>
          <p:cNvSpPr/>
          <p:nvPr/>
        </p:nvSpPr>
        <p:spPr>
          <a:xfrm>
            <a:off x="6058227" y="5235312"/>
            <a:ext cx="75543" cy="75543"/>
          </a:xfrm>
          <a:prstGeom prst="ellipse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5F48659-409C-40E3-A7A8-801DFD4437CE}"/>
              </a:ext>
            </a:extLst>
          </p:cNvPr>
          <p:cNvSpPr/>
          <p:nvPr/>
        </p:nvSpPr>
        <p:spPr>
          <a:xfrm>
            <a:off x="6068613" y="5438226"/>
            <a:ext cx="54771" cy="54771"/>
          </a:xfrm>
          <a:prstGeom prst="ellipse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0DD48048-4157-465D-B7E4-85F7AF5BC5C2}"/>
              </a:ext>
            </a:extLst>
          </p:cNvPr>
          <p:cNvSpPr/>
          <p:nvPr/>
        </p:nvSpPr>
        <p:spPr>
          <a:xfrm>
            <a:off x="6077998" y="5641140"/>
            <a:ext cx="36000" cy="36000"/>
          </a:xfrm>
          <a:prstGeom prst="ellipse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509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8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6" y="336973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4E5D70"/>
                </a:solidFill>
              </a:rPr>
              <a:t>OLS </a:t>
            </a:r>
            <a:r>
              <a:rPr lang="ko-KR" altLang="en-US" sz="2400" b="1" i="1" kern="0" dirty="0">
                <a:solidFill>
                  <a:srgbClr val="4E5D70"/>
                </a:solidFill>
              </a:rPr>
              <a:t>코드 및 변수</a:t>
            </a:r>
            <a:endParaRPr lang="en-US" altLang="ko-KR" sz="700" kern="0" dirty="0">
              <a:solidFill>
                <a:srgbClr val="4E5D70"/>
              </a:solidFill>
            </a:endParaRPr>
          </a:p>
        </p:txBody>
      </p:sp>
      <p:pic>
        <p:nvPicPr>
          <p:cNvPr id="13" name="Google Shape;86;p18">
            <a:extLst>
              <a:ext uri="{FF2B5EF4-FFF2-40B4-BE49-F238E27FC236}">
                <a16:creationId xmlns:a16="http://schemas.microsoft.com/office/drawing/2014/main" id="{0D63ECD9-A835-45D9-89E5-AA769900885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2286" y="1885900"/>
            <a:ext cx="6022425" cy="363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89;p18">
            <a:extLst>
              <a:ext uri="{FF2B5EF4-FFF2-40B4-BE49-F238E27FC236}">
                <a16:creationId xmlns:a16="http://schemas.microsoft.com/office/drawing/2014/main" id="{1E5864EE-8BE4-407D-9E67-4C981F91F49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28954"/>
          <a:stretch/>
        </p:blipFill>
        <p:spPr>
          <a:xfrm>
            <a:off x="6221999" y="792209"/>
            <a:ext cx="5337715" cy="52888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7932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8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6" y="336973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4E5D70"/>
                </a:solidFill>
              </a:rPr>
              <a:t>OLS </a:t>
            </a:r>
            <a:r>
              <a:rPr lang="ko-KR" altLang="en-US" sz="2400" b="1" i="1" kern="0" dirty="0" err="1">
                <a:solidFill>
                  <a:srgbClr val="4E5D70"/>
                </a:solidFill>
              </a:rPr>
              <a:t>계수값</a:t>
            </a:r>
            <a:r>
              <a:rPr lang="ko-KR" altLang="en-US" sz="2400" b="1" i="1" kern="0" dirty="0">
                <a:solidFill>
                  <a:srgbClr val="4E5D70"/>
                </a:solidFill>
              </a:rPr>
              <a:t> 정리</a:t>
            </a:r>
            <a:endParaRPr lang="en-US" altLang="ko-KR" sz="700" kern="0" dirty="0">
              <a:solidFill>
                <a:srgbClr val="4E5D70"/>
              </a:solidFill>
            </a:endParaRPr>
          </a:p>
        </p:txBody>
      </p:sp>
      <p:pic>
        <p:nvPicPr>
          <p:cNvPr id="15" name="Google Shape;95;p19">
            <a:extLst>
              <a:ext uri="{FF2B5EF4-FFF2-40B4-BE49-F238E27FC236}">
                <a16:creationId xmlns:a16="http://schemas.microsoft.com/office/drawing/2014/main" id="{A3136E18-26AA-4BDA-BF69-34B286F9861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8212" y="1587992"/>
            <a:ext cx="10315575" cy="42051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5769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8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6" y="336973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srgbClr val="4E5D70"/>
                </a:solidFill>
              </a:rPr>
              <a:t>지하철역과의 거리</a:t>
            </a:r>
            <a:endParaRPr lang="en-US" altLang="ko-KR" sz="700" kern="0" dirty="0">
              <a:solidFill>
                <a:srgbClr val="4E5D70"/>
              </a:solidFill>
            </a:endParaRPr>
          </a:p>
        </p:txBody>
      </p:sp>
      <p:pic>
        <p:nvPicPr>
          <p:cNvPr id="12" name="Google Shape;101;p20">
            <a:extLst>
              <a:ext uri="{FF2B5EF4-FFF2-40B4-BE49-F238E27FC236}">
                <a16:creationId xmlns:a16="http://schemas.microsoft.com/office/drawing/2014/main" id="{523E5BE9-BCFC-43D0-9E40-F8E0F14947D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85546" y="2071949"/>
            <a:ext cx="5220904" cy="28037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7657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8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6" y="336973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4E5D70"/>
                </a:solidFill>
              </a:rPr>
              <a:t>‘</a:t>
            </a:r>
            <a:r>
              <a:rPr lang="ko-KR" altLang="en-US" sz="2400" b="1" i="1" kern="0" dirty="0">
                <a:solidFill>
                  <a:srgbClr val="4E5D70"/>
                </a:solidFill>
              </a:rPr>
              <a:t>거리</a:t>
            </a:r>
            <a:r>
              <a:rPr lang="en-US" altLang="ko-KR" sz="2400" b="1" i="1" kern="0" dirty="0">
                <a:solidFill>
                  <a:srgbClr val="4E5D70"/>
                </a:solidFill>
              </a:rPr>
              <a:t>_</a:t>
            </a:r>
            <a:r>
              <a:rPr lang="ko-KR" altLang="en-US" sz="2400" b="1" i="1" kern="0" dirty="0">
                <a:solidFill>
                  <a:srgbClr val="4E5D70"/>
                </a:solidFill>
              </a:rPr>
              <a:t>미터</a:t>
            </a:r>
            <a:r>
              <a:rPr lang="en-US" altLang="ko-KR" sz="2400" b="1" i="1" kern="0" dirty="0">
                <a:solidFill>
                  <a:srgbClr val="4E5D70"/>
                </a:solidFill>
              </a:rPr>
              <a:t>’ </a:t>
            </a:r>
            <a:r>
              <a:rPr lang="ko-KR" altLang="en-US" sz="2400" b="1" i="1" kern="0" dirty="0">
                <a:solidFill>
                  <a:srgbClr val="4E5D70"/>
                </a:solidFill>
              </a:rPr>
              <a:t>계수의 부호</a:t>
            </a:r>
            <a:endParaRPr lang="en-US" altLang="ko-KR" sz="700" kern="0" dirty="0">
              <a:solidFill>
                <a:srgbClr val="4E5D70"/>
              </a:solidFill>
            </a:endParaRPr>
          </a:p>
        </p:txBody>
      </p:sp>
      <p:pic>
        <p:nvPicPr>
          <p:cNvPr id="13" name="Google Shape;107;p21">
            <a:extLst>
              <a:ext uri="{FF2B5EF4-FFF2-40B4-BE49-F238E27FC236}">
                <a16:creationId xmlns:a16="http://schemas.microsoft.com/office/drawing/2014/main" id="{5C87B925-CA3F-4D28-8442-78BCF69AD54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28794"/>
          <a:stretch/>
        </p:blipFill>
        <p:spPr>
          <a:xfrm>
            <a:off x="884286" y="1259552"/>
            <a:ext cx="5337713" cy="471061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488763B8-2A1A-4990-A0D6-C8C1E646FF4F}"/>
              </a:ext>
            </a:extLst>
          </p:cNvPr>
          <p:cNvSpPr/>
          <p:nvPr/>
        </p:nvSpPr>
        <p:spPr>
          <a:xfrm>
            <a:off x="1113900" y="2857391"/>
            <a:ext cx="4257675" cy="4305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Google Shape;108;p21">
            <a:extLst>
              <a:ext uri="{FF2B5EF4-FFF2-40B4-BE49-F238E27FC236}">
                <a16:creationId xmlns:a16="http://schemas.microsoft.com/office/drawing/2014/main" id="{D9BCAAC9-25EB-4DB1-BE0E-4F002740506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1998" y="1259443"/>
            <a:ext cx="5550901" cy="499848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E0B4DC74-C310-4CCE-A8AA-AD7FE9D7D82C}"/>
              </a:ext>
            </a:extLst>
          </p:cNvPr>
          <p:cNvSpPr/>
          <p:nvPr/>
        </p:nvSpPr>
        <p:spPr>
          <a:xfrm>
            <a:off x="6525711" y="3625591"/>
            <a:ext cx="1647825" cy="6167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799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8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6" y="336973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4E5D70"/>
                </a:solidFill>
              </a:rPr>
              <a:t>2013</a:t>
            </a:r>
            <a:r>
              <a:rPr lang="ko-KR" altLang="en-US" sz="2400" b="1" i="1" kern="0" dirty="0">
                <a:solidFill>
                  <a:srgbClr val="4E5D70"/>
                </a:solidFill>
              </a:rPr>
              <a:t>년 브랜드 계수</a:t>
            </a:r>
            <a:endParaRPr lang="en-US" altLang="ko-KR" sz="700" kern="0" dirty="0">
              <a:solidFill>
                <a:srgbClr val="4E5D70"/>
              </a:solidFill>
            </a:endParaRPr>
          </a:p>
        </p:txBody>
      </p:sp>
      <p:pic>
        <p:nvPicPr>
          <p:cNvPr id="15" name="Google Shape;116;p22">
            <a:extLst>
              <a:ext uri="{FF2B5EF4-FFF2-40B4-BE49-F238E27FC236}">
                <a16:creationId xmlns:a16="http://schemas.microsoft.com/office/drawing/2014/main" id="{5DB7B6F6-5BBE-4698-B341-591C0B1AD2D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936" y="1267280"/>
            <a:ext cx="10906125" cy="47801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1753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8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6" y="336973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srgbClr val="4E5D70"/>
                </a:solidFill>
              </a:rPr>
              <a:t>브랜드 평판 순위</a:t>
            </a:r>
            <a:endParaRPr lang="en-US" altLang="ko-KR" sz="700" kern="0" dirty="0">
              <a:solidFill>
                <a:srgbClr val="4E5D70"/>
              </a:solidFill>
            </a:endParaRPr>
          </a:p>
        </p:txBody>
      </p:sp>
      <p:pic>
        <p:nvPicPr>
          <p:cNvPr id="12" name="Google Shape;122;p23">
            <a:extLst>
              <a:ext uri="{FF2B5EF4-FFF2-40B4-BE49-F238E27FC236}">
                <a16:creationId xmlns:a16="http://schemas.microsoft.com/office/drawing/2014/main" id="{B83AE025-B20E-4AB9-96BF-2D54E0BA095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910" y="1365280"/>
            <a:ext cx="10544175" cy="44991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5844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8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6" y="336973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4E5D70"/>
                </a:solidFill>
              </a:rPr>
              <a:t>2014</a:t>
            </a:r>
            <a:r>
              <a:rPr lang="ko-KR" altLang="en-US" sz="2400" b="1" i="1" kern="0" dirty="0">
                <a:solidFill>
                  <a:srgbClr val="4E5D70"/>
                </a:solidFill>
              </a:rPr>
              <a:t>년 브랜드 계수</a:t>
            </a:r>
            <a:endParaRPr lang="en-US" altLang="ko-KR" sz="700" kern="0" dirty="0">
              <a:solidFill>
                <a:srgbClr val="4E5D70"/>
              </a:solidFill>
            </a:endParaRPr>
          </a:p>
        </p:txBody>
      </p:sp>
      <p:pic>
        <p:nvPicPr>
          <p:cNvPr id="13" name="Google Shape;128;p24">
            <a:extLst>
              <a:ext uri="{FF2B5EF4-FFF2-40B4-BE49-F238E27FC236}">
                <a16:creationId xmlns:a16="http://schemas.microsoft.com/office/drawing/2014/main" id="{3F4BD693-FD50-4EFB-BE72-14F83E96FA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2286" y="1082456"/>
            <a:ext cx="11045364" cy="50995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6253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8" y="37248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6" y="336973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srgbClr val="4E5D70"/>
                </a:solidFill>
              </a:rPr>
              <a:t>상관계수</a:t>
            </a:r>
            <a:endParaRPr lang="en-US" altLang="ko-KR" sz="700" kern="0" dirty="0">
              <a:solidFill>
                <a:srgbClr val="4E5D70"/>
              </a:solidFill>
            </a:endParaRPr>
          </a:p>
        </p:txBody>
      </p:sp>
      <p:pic>
        <p:nvPicPr>
          <p:cNvPr id="13" name="Google Shape;67;p15">
            <a:extLst>
              <a:ext uri="{FF2B5EF4-FFF2-40B4-BE49-F238E27FC236}">
                <a16:creationId xmlns:a16="http://schemas.microsoft.com/office/drawing/2014/main" id="{6E3EFEC2-B128-411E-9CAD-43157AFBA85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3036" y="1657422"/>
            <a:ext cx="5318508" cy="365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68;p15">
            <a:extLst>
              <a:ext uri="{FF2B5EF4-FFF2-40B4-BE49-F238E27FC236}">
                <a16:creationId xmlns:a16="http://schemas.microsoft.com/office/drawing/2014/main" id="{BEB57504-EBE4-4D52-861E-D7D2F20B616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1543" y="984107"/>
            <a:ext cx="6104681" cy="53553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2917EF0A-B7D1-44C7-87B6-EBF669D43D08}"/>
              </a:ext>
            </a:extLst>
          </p:cNvPr>
          <p:cNvSpPr/>
          <p:nvPr/>
        </p:nvSpPr>
        <p:spPr>
          <a:xfrm>
            <a:off x="9402417" y="1657422"/>
            <a:ext cx="1311965" cy="138241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431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8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6" y="336973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4E5D70"/>
                </a:solidFill>
              </a:rPr>
              <a:t>VIF</a:t>
            </a:r>
            <a:endParaRPr lang="en-US" altLang="ko-KR" sz="700" kern="0" dirty="0">
              <a:solidFill>
                <a:srgbClr val="4E5D70"/>
              </a:solidFill>
            </a:endParaRPr>
          </a:p>
        </p:txBody>
      </p:sp>
      <p:pic>
        <p:nvPicPr>
          <p:cNvPr id="14" name="Google Shape;74;p16">
            <a:extLst>
              <a:ext uri="{FF2B5EF4-FFF2-40B4-BE49-F238E27FC236}">
                <a16:creationId xmlns:a16="http://schemas.microsoft.com/office/drawing/2014/main" id="{AB9D10AC-EC7A-4062-A526-314DCA3C275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88846" y="1394763"/>
            <a:ext cx="8928687" cy="4234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4783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7CBCA04-3CF7-4C0C-AC7D-F8BE79BE0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60" y="190005"/>
            <a:ext cx="11802879" cy="681591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A8FEF87-E856-4EC8-A1E5-3E41831464C0}"/>
              </a:ext>
            </a:extLst>
          </p:cNvPr>
          <p:cNvSpPr/>
          <p:nvPr/>
        </p:nvSpPr>
        <p:spPr>
          <a:xfrm>
            <a:off x="632286" y="336973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srgbClr val="4E5D70"/>
                </a:solidFill>
              </a:rPr>
              <a:t>월별</a:t>
            </a:r>
            <a:r>
              <a:rPr lang="en-US" altLang="ko-KR" sz="2400" b="1" i="1" kern="0" dirty="0">
                <a:solidFill>
                  <a:srgbClr val="4E5D70"/>
                </a:solidFill>
              </a:rPr>
              <a:t>_</a:t>
            </a:r>
            <a:r>
              <a:rPr lang="ko-KR" altLang="en-US" sz="2400" b="1" i="1" kern="0" dirty="0">
                <a:solidFill>
                  <a:srgbClr val="4E5D70"/>
                </a:solidFill>
              </a:rPr>
              <a:t>평당가격</a:t>
            </a:r>
            <a:endParaRPr lang="en-US" altLang="ko-KR" sz="700" kern="0" dirty="0">
              <a:solidFill>
                <a:srgbClr val="4E5D7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A9902-9302-423B-A0C3-492B33DB1721}"/>
              </a:ext>
            </a:extLst>
          </p:cNvPr>
          <p:cNvSpPr txBox="1"/>
          <p:nvPr/>
        </p:nvSpPr>
        <p:spPr>
          <a:xfrm>
            <a:off x="1677228" y="2044005"/>
            <a:ext cx="6097656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</a:rPr>
              <a:t>1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</a:rPr>
              <a:t>월 거래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</a:rPr>
              <a:t>: 5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</a:rPr>
              <a:t>층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</a:rPr>
              <a:t>- 5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</a:rPr>
              <a:t>억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</a:rPr>
              <a:t>	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</a:rPr>
              <a:t>	.	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</a:rPr>
              <a:t>	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</a:rPr>
              <a:t>12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</a:rPr>
              <a:t>월 거래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</a:rPr>
              <a:t>: 5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</a:rPr>
              <a:t>층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</a:rPr>
              <a:t>- 10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</a:rPr>
              <a:t>억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ko-KR" altLang="en-US" b="0" dirty="0">
                <a:effectLst/>
              </a:rPr>
            </a:br>
            <a:br>
              <a:rPr lang="ko-KR" altLang="en-US" b="0" dirty="0">
                <a:effectLst/>
              </a:rPr>
            </a:br>
            <a:br>
              <a:rPr lang="ko-KR" altLang="en-US" b="0" dirty="0">
                <a:effectLst/>
              </a:rPr>
            </a:b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</a:rPr>
              <a:t>0 &lt;= (</a:t>
            </a:r>
            <a:r>
              <a:rPr lang="ko-KR" altLang="en-US" sz="1400" b="0" i="0" u="none" strike="noStrike" dirty="0" err="1">
                <a:solidFill>
                  <a:srgbClr val="000000"/>
                </a:solidFill>
                <a:effectLst/>
              </a:rPr>
              <a:t>상대층수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</a:rPr>
              <a:t>=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</a:rPr>
              <a:t>층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</a:rPr>
              <a:t>/</a:t>
            </a:r>
            <a:r>
              <a:rPr lang="ko-KR" altLang="en-US" sz="1400" b="0" i="0" u="none" strike="noStrike" dirty="0" err="1">
                <a:solidFill>
                  <a:srgbClr val="000000"/>
                </a:solidFill>
                <a:effectLst/>
              </a:rPr>
              <a:t>전체층수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</a:rPr>
              <a:t>) &lt;= 1 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752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6" y="336973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srgbClr val="4E5D70"/>
                </a:solidFill>
              </a:rPr>
              <a:t>목차</a:t>
            </a:r>
            <a:endParaRPr lang="en-US" altLang="ko-KR" sz="700" kern="0" dirty="0">
              <a:solidFill>
                <a:srgbClr val="4E5D70"/>
              </a:solidFill>
            </a:endParaRPr>
          </a:p>
        </p:txBody>
      </p:sp>
      <p:sp>
        <p:nvSpPr>
          <p:cNvPr id="8" name="대각선 방향의 모서리가 둥근 사각형 71">
            <a:extLst>
              <a:ext uri="{FF2B5EF4-FFF2-40B4-BE49-F238E27FC236}">
                <a16:creationId xmlns:a16="http://schemas.microsoft.com/office/drawing/2014/main" id="{D7ABE070-89EF-4654-BCC5-415187A7408B}"/>
              </a:ext>
            </a:extLst>
          </p:cNvPr>
          <p:cNvSpPr/>
          <p:nvPr/>
        </p:nvSpPr>
        <p:spPr>
          <a:xfrm flipH="1">
            <a:off x="1783138" y="1776132"/>
            <a:ext cx="8877719" cy="4080893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b="1" i="1" dirty="0">
                <a:solidFill>
                  <a:schemeClr val="tx2"/>
                </a:solidFill>
              </a:rPr>
              <a:t>중간발표 내용</a:t>
            </a:r>
            <a:endParaRPr lang="en-US" altLang="ko-KR" b="1" i="1" dirty="0">
              <a:solidFill>
                <a:schemeClr val="tx2"/>
              </a:solidFill>
            </a:endParaRPr>
          </a:p>
          <a:p>
            <a:pPr marL="342900" indent="-342900">
              <a:buAutoNum type="arabicPeriod"/>
            </a:pPr>
            <a:endParaRPr lang="en-US" altLang="ko-KR" b="1" i="1" dirty="0">
              <a:solidFill>
                <a:schemeClr val="tx2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i="1" dirty="0">
                <a:solidFill>
                  <a:schemeClr val="tx2"/>
                </a:solidFill>
              </a:rPr>
              <a:t>데이터</a:t>
            </a:r>
            <a:endParaRPr lang="en-US" altLang="ko-KR" b="1" i="1" dirty="0">
              <a:solidFill>
                <a:schemeClr val="tx2"/>
              </a:solidFill>
            </a:endParaRPr>
          </a:p>
          <a:p>
            <a:pPr marL="342900" indent="-342900">
              <a:buAutoNum type="arabicPeriod"/>
            </a:pPr>
            <a:endParaRPr lang="en-US" altLang="ko-KR" b="1" i="1" dirty="0">
              <a:solidFill>
                <a:schemeClr val="tx2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i="1" dirty="0">
                <a:solidFill>
                  <a:schemeClr val="tx2"/>
                </a:solidFill>
              </a:rPr>
              <a:t>OLS </a:t>
            </a:r>
            <a:r>
              <a:rPr lang="ko-KR" altLang="en-US" b="1" i="1" dirty="0">
                <a:solidFill>
                  <a:schemeClr val="tx2"/>
                </a:solidFill>
              </a:rPr>
              <a:t>분석</a:t>
            </a:r>
            <a:endParaRPr lang="en-US" altLang="ko-KR" b="1" i="1" dirty="0">
              <a:solidFill>
                <a:schemeClr val="tx2"/>
              </a:solidFill>
            </a:endParaRPr>
          </a:p>
          <a:p>
            <a:pPr marL="342900" indent="-342900">
              <a:buAutoNum type="arabicPeriod"/>
            </a:pPr>
            <a:endParaRPr lang="en-US" altLang="ko-KR" b="1" i="1" dirty="0">
              <a:solidFill>
                <a:schemeClr val="tx2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i="1" dirty="0">
                <a:solidFill>
                  <a:schemeClr val="tx2"/>
                </a:solidFill>
              </a:rPr>
              <a:t>정책</a:t>
            </a: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BA9E6DBD-0F43-481F-B756-2A83B8494F52}"/>
              </a:ext>
            </a:extLst>
          </p:cNvPr>
          <p:cNvSpPr/>
          <p:nvPr/>
        </p:nvSpPr>
        <p:spPr>
          <a:xfrm rot="5400000">
            <a:off x="1783138" y="1776132"/>
            <a:ext cx="468085" cy="468085"/>
          </a:xfrm>
          <a:prstGeom prst="rtTriangle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E65105-61EC-4F44-9DDD-F86D0DD57DC8}"/>
              </a:ext>
            </a:extLst>
          </p:cNvPr>
          <p:cNvSpPr/>
          <p:nvPr/>
        </p:nvSpPr>
        <p:spPr>
          <a:xfrm>
            <a:off x="1783138" y="1776130"/>
            <a:ext cx="2391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139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8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6" y="336973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 err="1">
                <a:solidFill>
                  <a:srgbClr val="4E5D70"/>
                </a:solidFill>
              </a:rPr>
              <a:t>상대층수</a:t>
            </a:r>
            <a:r>
              <a:rPr lang="ko-KR" altLang="en-US" sz="2400" b="1" i="1" kern="0" dirty="0">
                <a:solidFill>
                  <a:srgbClr val="4E5D70"/>
                </a:solidFill>
              </a:rPr>
              <a:t> </a:t>
            </a:r>
            <a:r>
              <a:rPr lang="en-US" altLang="ko-KR" sz="2400" b="1" i="1" kern="0" dirty="0">
                <a:solidFill>
                  <a:srgbClr val="4E5D70"/>
                </a:solidFill>
              </a:rPr>
              <a:t>P</a:t>
            </a:r>
            <a:r>
              <a:rPr lang="ko-KR" altLang="en-US" sz="2400" b="1" i="1" kern="0" dirty="0">
                <a:solidFill>
                  <a:srgbClr val="4E5D70"/>
                </a:solidFill>
              </a:rPr>
              <a:t>값</a:t>
            </a:r>
            <a:endParaRPr lang="en-US" altLang="ko-KR" sz="700" kern="0" dirty="0">
              <a:solidFill>
                <a:srgbClr val="4E5D70"/>
              </a:solidFill>
            </a:endParaRPr>
          </a:p>
        </p:txBody>
      </p:sp>
      <p:pic>
        <p:nvPicPr>
          <p:cNvPr id="12" name="Google Shape;134;p25">
            <a:extLst>
              <a:ext uri="{FF2B5EF4-FFF2-40B4-BE49-F238E27FC236}">
                <a16:creationId xmlns:a16="http://schemas.microsoft.com/office/drawing/2014/main" id="{3DEE4BB5-E1D1-497B-B4A9-96F482468E8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49775" y="1286525"/>
            <a:ext cx="8175500" cy="4535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35;p25">
            <a:extLst>
              <a:ext uri="{FF2B5EF4-FFF2-40B4-BE49-F238E27FC236}">
                <a16:creationId xmlns:a16="http://schemas.microsoft.com/office/drawing/2014/main" id="{C2BC92B9-7862-481E-84DB-D7637C83FF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8708" y="1757311"/>
            <a:ext cx="2071518" cy="4438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36;p25">
            <a:extLst>
              <a:ext uri="{FF2B5EF4-FFF2-40B4-BE49-F238E27FC236}">
                <a16:creationId xmlns:a16="http://schemas.microsoft.com/office/drawing/2014/main" id="{CD3FBAE1-5353-4DFF-9724-31008080AAE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774" y="1034675"/>
            <a:ext cx="4311868" cy="52467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3138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8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6" y="336973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4E5D70"/>
                </a:solidFill>
              </a:rPr>
              <a:t>2019</a:t>
            </a:r>
            <a:r>
              <a:rPr lang="ko-KR" altLang="en-US" sz="2400" b="1" i="1" kern="0" dirty="0">
                <a:solidFill>
                  <a:srgbClr val="4E5D70"/>
                </a:solidFill>
              </a:rPr>
              <a:t>년</a:t>
            </a:r>
            <a:endParaRPr lang="en-US" altLang="ko-KR" sz="700" kern="0" dirty="0">
              <a:solidFill>
                <a:srgbClr val="4E5D70"/>
              </a:solidFill>
            </a:endParaRPr>
          </a:p>
        </p:txBody>
      </p:sp>
      <p:pic>
        <p:nvPicPr>
          <p:cNvPr id="14" name="Google Shape;142;p26">
            <a:extLst>
              <a:ext uri="{FF2B5EF4-FFF2-40B4-BE49-F238E27FC236}">
                <a16:creationId xmlns:a16="http://schemas.microsoft.com/office/drawing/2014/main" id="{BD643F11-B510-440F-BFF2-362BC19E9E7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2337" y="1218203"/>
            <a:ext cx="5123661" cy="741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43;p26">
            <a:extLst>
              <a:ext uri="{FF2B5EF4-FFF2-40B4-BE49-F238E27FC236}">
                <a16:creationId xmlns:a16="http://schemas.microsoft.com/office/drawing/2014/main" id="{0768EF9D-55BC-45FA-97D7-FCAEF275B23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1999" y="1218203"/>
            <a:ext cx="5220904" cy="50995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72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8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6" y="336973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srgbClr val="4E5D70"/>
                </a:solidFill>
              </a:rPr>
              <a:t>지역변수</a:t>
            </a:r>
            <a:endParaRPr lang="en-US" altLang="ko-KR" sz="700" kern="0" dirty="0">
              <a:solidFill>
                <a:srgbClr val="4E5D70"/>
              </a:solidFill>
            </a:endParaRPr>
          </a:p>
        </p:txBody>
      </p:sp>
      <p:pic>
        <p:nvPicPr>
          <p:cNvPr id="13" name="Google Shape;148;p27">
            <a:extLst>
              <a:ext uri="{FF2B5EF4-FFF2-40B4-BE49-F238E27FC236}">
                <a16:creationId xmlns:a16="http://schemas.microsoft.com/office/drawing/2014/main" id="{0793320B-07E8-4669-B0EE-F270ADAE449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5924" y="938389"/>
            <a:ext cx="5919563" cy="5405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49;p27">
            <a:extLst>
              <a:ext uri="{FF2B5EF4-FFF2-40B4-BE49-F238E27FC236}">
                <a16:creationId xmlns:a16="http://schemas.microsoft.com/office/drawing/2014/main" id="{65E79B1D-E801-453D-A944-03E0D7B401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549" y="2897665"/>
            <a:ext cx="6813279" cy="6368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954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8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6" y="336973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4E5D70"/>
                </a:solidFill>
              </a:rPr>
              <a:t>2019 OLS </a:t>
            </a:r>
            <a:r>
              <a:rPr lang="ko-KR" altLang="en-US" sz="2400" b="1" i="1" kern="0" dirty="0">
                <a:solidFill>
                  <a:srgbClr val="4E5D70"/>
                </a:solidFill>
              </a:rPr>
              <a:t>적용</a:t>
            </a:r>
            <a:endParaRPr lang="en-US" altLang="ko-KR" sz="700" kern="0" dirty="0">
              <a:solidFill>
                <a:srgbClr val="4E5D70"/>
              </a:solidFill>
            </a:endParaRPr>
          </a:p>
        </p:txBody>
      </p:sp>
      <p:pic>
        <p:nvPicPr>
          <p:cNvPr id="14" name="Google Shape;156;p28">
            <a:extLst>
              <a:ext uri="{FF2B5EF4-FFF2-40B4-BE49-F238E27FC236}">
                <a16:creationId xmlns:a16="http://schemas.microsoft.com/office/drawing/2014/main" id="{E55D1A42-9DB1-4188-AFE9-A4D5876BF78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0717" y="1137544"/>
            <a:ext cx="5823329" cy="5099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7;p28">
            <a:extLst>
              <a:ext uri="{FF2B5EF4-FFF2-40B4-BE49-F238E27FC236}">
                <a16:creationId xmlns:a16="http://schemas.microsoft.com/office/drawing/2014/main" id="{D82CF75B-0606-413B-AA77-7F0AFD79E3F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5615" y="1358681"/>
            <a:ext cx="5048835" cy="17527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5089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8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6" y="336973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srgbClr val="4E5D70"/>
                </a:solidFill>
              </a:rPr>
              <a:t>층</a:t>
            </a:r>
            <a:endParaRPr lang="en-US" altLang="ko-KR" sz="700" kern="0" dirty="0">
              <a:solidFill>
                <a:srgbClr val="4E5D70"/>
              </a:solidFill>
            </a:endParaRPr>
          </a:p>
        </p:txBody>
      </p:sp>
      <p:pic>
        <p:nvPicPr>
          <p:cNvPr id="13" name="Google Shape;163;p29">
            <a:extLst>
              <a:ext uri="{FF2B5EF4-FFF2-40B4-BE49-F238E27FC236}">
                <a16:creationId xmlns:a16="http://schemas.microsoft.com/office/drawing/2014/main" id="{DEC62F72-E213-4CEA-8CA7-8E86C47831D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98211" y="1848418"/>
            <a:ext cx="9543575" cy="28477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5050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8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6" y="336973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srgbClr val="4E5D70"/>
                </a:solidFill>
              </a:rPr>
              <a:t>지역변수</a:t>
            </a:r>
            <a:r>
              <a:rPr lang="en-US" altLang="ko-KR" sz="2400" b="1" i="1" kern="0" dirty="0">
                <a:solidFill>
                  <a:srgbClr val="4E5D70"/>
                </a:solidFill>
              </a:rPr>
              <a:t>, </a:t>
            </a:r>
            <a:r>
              <a:rPr lang="ko-KR" altLang="en-US" sz="2400" b="1" i="1" kern="0" dirty="0">
                <a:solidFill>
                  <a:srgbClr val="4E5D70"/>
                </a:solidFill>
              </a:rPr>
              <a:t>층</a:t>
            </a:r>
            <a:r>
              <a:rPr lang="en-US" altLang="ko-KR" sz="2400" b="1" i="1" kern="0" dirty="0">
                <a:solidFill>
                  <a:srgbClr val="4E5D70"/>
                </a:solidFill>
              </a:rPr>
              <a:t>, </a:t>
            </a:r>
            <a:r>
              <a:rPr lang="ko-KR" altLang="en-US" sz="2400" b="1" i="1" kern="0" dirty="0">
                <a:solidFill>
                  <a:srgbClr val="4E5D70"/>
                </a:solidFill>
              </a:rPr>
              <a:t>월별 평당 가격</a:t>
            </a:r>
            <a:endParaRPr lang="en-US" altLang="ko-KR" sz="700" kern="0" dirty="0">
              <a:solidFill>
                <a:srgbClr val="4E5D70"/>
              </a:solidFill>
            </a:endParaRPr>
          </a:p>
        </p:txBody>
      </p:sp>
      <p:pic>
        <p:nvPicPr>
          <p:cNvPr id="12" name="Google Shape;169;p30">
            <a:extLst>
              <a:ext uri="{FF2B5EF4-FFF2-40B4-BE49-F238E27FC236}">
                <a16:creationId xmlns:a16="http://schemas.microsoft.com/office/drawing/2014/main" id="{E2E06188-AA4E-4D97-988A-5AADBAA98A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5528" y="1203450"/>
            <a:ext cx="6110325" cy="470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70;p30">
            <a:extLst>
              <a:ext uri="{FF2B5EF4-FFF2-40B4-BE49-F238E27FC236}">
                <a16:creationId xmlns:a16="http://schemas.microsoft.com/office/drawing/2014/main" id="{9B7FF9C0-79C2-46BC-9447-7EA31C548BD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0050" y="1355206"/>
            <a:ext cx="4247982" cy="13672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5527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8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6" y="336973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srgbClr val="4E5D70"/>
                </a:solidFill>
              </a:rPr>
              <a:t>지역변수</a:t>
            </a:r>
            <a:r>
              <a:rPr lang="en-US" altLang="ko-KR" sz="2400" b="1" i="1" kern="0" dirty="0">
                <a:solidFill>
                  <a:srgbClr val="4E5D70"/>
                </a:solidFill>
              </a:rPr>
              <a:t>, </a:t>
            </a:r>
            <a:r>
              <a:rPr lang="ko-KR" altLang="en-US" sz="2400" b="1" i="1" kern="0" dirty="0">
                <a:solidFill>
                  <a:srgbClr val="4E5D70"/>
                </a:solidFill>
              </a:rPr>
              <a:t>층</a:t>
            </a:r>
            <a:r>
              <a:rPr lang="en-US" altLang="ko-KR" sz="2400" b="1" i="1" kern="0" dirty="0">
                <a:solidFill>
                  <a:srgbClr val="4E5D70"/>
                </a:solidFill>
              </a:rPr>
              <a:t>, </a:t>
            </a:r>
            <a:r>
              <a:rPr lang="ko-KR" altLang="en-US" sz="2400" b="1" i="1" kern="0" dirty="0">
                <a:solidFill>
                  <a:srgbClr val="4E5D70"/>
                </a:solidFill>
              </a:rPr>
              <a:t>월별 평당 가격</a:t>
            </a:r>
            <a:endParaRPr lang="en-US" altLang="ko-KR" sz="700" kern="0" dirty="0">
              <a:solidFill>
                <a:srgbClr val="4E5D70"/>
              </a:solidFill>
            </a:endParaRPr>
          </a:p>
        </p:txBody>
      </p:sp>
      <p:pic>
        <p:nvPicPr>
          <p:cNvPr id="13" name="Google Shape;175;p31">
            <a:extLst>
              <a:ext uri="{FF2B5EF4-FFF2-40B4-BE49-F238E27FC236}">
                <a16:creationId xmlns:a16="http://schemas.microsoft.com/office/drawing/2014/main" id="{8A78D4C0-7536-452A-9CCF-46C8F059D67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51871" y="1761003"/>
            <a:ext cx="5439550" cy="3367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76;p31">
            <a:extLst>
              <a:ext uri="{FF2B5EF4-FFF2-40B4-BE49-F238E27FC236}">
                <a16:creationId xmlns:a16="http://schemas.microsoft.com/office/drawing/2014/main" id="{DE4D7778-66CD-4428-99AA-D142E191454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998" y="5085027"/>
            <a:ext cx="2314330" cy="44005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77;p31">
            <a:extLst>
              <a:ext uri="{FF2B5EF4-FFF2-40B4-BE49-F238E27FC236}">
                <a16:creationId xmlns:a16="http://schemas.microsoft.com/office/drawing/2014/main" id="{5EDE7A35-EF04-4522-B9C0-F677F72696A2}"/>
              </a:ext>
            </a:extLst>
          </p:cNvPr>
          <p:cNvSpPr txBox="1"/>
          <p:nvPr/>
        </p:nvSpPr>
        <p:spPr>
          <a:xfrm>
            <a:off x="1020870" y="1364178"/>
            <a:ext cx="6037155" cy="82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dirty="0">
                <a:solidFill>
                  <a:schemeClr val="dk1"/>
                </a:solidFill>
              </a:rPr>
              <a:t>X[[건축년도,거리_미터,전용면적,브랜드,층,지역변수,월별_평당가격]]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dirty="0">
                <a:solidFill>
                  <a:schemeClr val="dk1"/>
                </a:solidFill>
              </a:rPr>
              <a:t>Y[[거래금액]]</a:t>
            </a:r>
            <a:endParaRPr sz="15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045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8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70386" y="2710510"/>
            <a:ext cx="5220904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000" b="1" i="1" kern="0" dirty="0">
                <a:solidFill>
                  <a:srgbClr val="4E5D70"/>
                </a:solidFill>
              </a:rPr>
              <a:t>정책</a:t>
            </a:r>
            <a:endParaRPr lang="en-US" altLang="ko-KR" sz="3000" kern="0" dirty="0">
              <a:solidFill>
                <a:srgbClr val="4E5D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34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8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6" y="336973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srgbClr val="4E5D70"/>
                </a:solidFill>
              </a:rPr>
              <a:t>정책</a:t>
            </a:r>
            <a:endParaRPr lang="en-US" altLang="ko-KR" sz="700" kern="0" dirty="0">
              <a:solidFill>
                <a:srgbClr val="4E5D70"/>
              </a:solidFill>
            </a:endParaRPr>
          </a:p>
        </p:txBody>
      </p:sp>
      <p:sp>
        <p:nvSpPr>
          <p:cNvPr id="20" name="Google Shape;183;p32">
            <a:extLst>
              <a:ext uri="{FF2B5EF4-FFF2-40B4-BE49-F238E27FC236}">
                <a16:creationId xmlns:a16="http://schemas.microsoft.com/office/drawing/2014/main" id="{445C5F99-1EF6-4258-B465-F32EA804843E}"/>
              </a:ext>
            </a:extLst>
          </p:cNvPr>
          <p:cNvSpPr txBox="1">
            <a:spLocks/>
          </p:cNvSpPr>
          <p:nvPr/>
        </p:nvSpPr>
        <p:spPr>
          <a:xfrm>
            <a:off x="883200" y="1341580"/>
            <a:ext cx="6708225" cy="3136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ko-KR" altLang="en-US" i="1" dirty="0"/>
              <a:t>프로젝트 결과와 </a:t>
            </a:r>
            <a:r>
              <a:rPr lang="ko-KR" altLang="en-US" i="1" dirty="0" err="1"/>
              <a:t>관련지어</a:t>
            </a:r>
            <a:r>
              <a:rPr lang="ko-KR" altLang="en-US" i="1" dirty="0"/>
              <a:t> 생각할 만한 현실 속 정책들 뭐가 있을까</a:t>
            </a:r>
            <a:r>
              <a:rPr lang="en-US" altLang="ko-KR" i="1" dirty="0"/>
              <a:t>?</a:t>
            </a:r>
            <a:endParaRPr lang="ko-KR" altLang="en-US" i="1" dirty="0"/>
          </a:p>
        </p:txBody>
      </p:sp>
      <p:pic>
        <p:nvPicPr>
          <p:cNvPr id="21" name="Google Shape;184;p32">
            <a:extLst>
              <a:ext uri="{FF2B5EF4-FFF2-40B4-BE49-F238E27FC236}">
                <a16:creationId xmlns:a16="http://schemas.microsoft.com/office/drawing/2014/main" id="{6A4A70D1-678C-4B7C-8B9E-3D2661E8001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55615" y="2127514"/>
            <a:ext cx="4545250" cy="3960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905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8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5" y="336973"/>
            <a:ext cx="670822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srgbClr val="4E5D70"/>
                </a:solidFill>
              </a:rPr>
              <a:t>일관적이지 않은 아파트가격</a:t>
            </a:r>
            <a:endParaRPr lang="en-US" altLang="ko-KR" sz="700" kern="0" dirty="0">
              <a:solidFill>
                <a:srgbClr val="4E5D70"/>
              </a:solidFill>
            </a:endParaRPr>
          </a:p>
        </p:txBody>
      </p:sp>
      <p:sp>
        <p:nvSpPr>
          <p:cNvPr id="13" name="Google Shape;190;p33">
            <a:extLst>
              <a:ext uri="{FF2B5EF4-FFF2-40B4-BE49-F238E27FC236}">
                <a16:creationId xmlns:a16="http://schemas.microsoft.com/office/drawing/2014/main" id="{B4ACA1C8-A1C1-409A-808C-5C761951D6B7}"/>
              </a:ext>
            </a:extLst>
          </p:cNvPr>
          <p:cNvSpPr txBox="1">
            <a:spLocks/>
          </p:cNvSpPr>
          <p:nvPr/>
        </p:nvSpPr>
        <p:spPr>
          <a:xfrm>
            <a:off x="1476083" y="2070627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80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altLang="ko-KR" sz="2000" dirty="0">
                <a:solidFill>
                  <a:schemeClr val="dk1"/>
                </a:solidFill>
              </a:rPr>
              <a:t>1. </a:t>
            </a:r>
            <a:r>
              <a:rPr lang="ko-KR" altLang="en-US" sz="2000" dirty="0">
                <a:solidFill>
                  <a:schemeClr val="dk1"/>
                </a:solidFill>
              </a:rPr>
              <a:t>아파트 </a:t>
            </a:r>
            <a:r>
              <a:rPr lang="ko-KR" altLang="en-US" sz="2000" dirty="0" err="1">
                <a:solidFill>
                  <a:schemeClr val="dk1"/>
                </a:solidFill>
              </a:rPr>
              <a:t>급처</a:t>
            </a:r>
            <a:r>
              <a:rPr lang="ko-KR" altLang="en-US" sz="2000" dirty="0">
                <a:solidFill>
                  <a:schemeClr val="dk1"/>
                </a:solidFill>
              </a:rPr>
              <a:t> 매물들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2000" dirty="0">
              <a:solidFill>
                <a:schemeClr val="dk1"/>
              </a:solidFill>
            </a:endParaRPr>
          </a:p>
          <a:p>
            <a:pPr marL="5080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altLang="ko-KR" sz="2000" dirty="0">
                <a:solidFill>
                  <a:schemeClr val="dk1"/>
                </a:solidFill>
              </a:rPr>
              <a:t>2. </a:t>
            </a:r>
            <a:r>
              <a:rPr lang="ko-KR" altLang="en-US" sz="2000" dirty="0">
                <a:solidFill>
                  <a:schemeClr val="dk1"/>
                </a:solidFill>
              </a:rPr>
              <a:t>당시의 정부 정책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2000" dirty="0">
              <a:solidFill>
                <a:schemeClr val="dk1"/>
              </a:solidFill>
            </a:endParaRPr>
          </a:p>
          <a:p>
            <a:pPr marL="5080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altLang="ko-KR" sz="2000" dirty="0">
                <a:solidFill>
                  <a:schemeClr val="dk1"/>
                </a:solidFill>
              </a:rPr>
              <a:t>3. </a:t>
            </a:r>
            <a:r>
              <a:rPr lang="ko-KR" altLang="en-US" sz="2000" dirty="0">
                <a:solidFill>
                  <a:schemeClr val="dk1"/>
                </a:solidFill>
              </a:rPr>
              <a:t>시장 환경 등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2000"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sz="2000" dirty="0">
                <a:solidFill>
                  <a:schemeClr val="dk1"/>
                </a:solidFill>
              </a:rPr>
              <a:t>이 프로젝트의 </a:t>
            </a:r>
            <a:r>
              <a:rPr lang="en-US" altLang="ko-KR" sz="2000" dirty="0">
                <a:solidFill>
                  <a:schemeClr val="dk1"/>
                </a:solidFill>
              </a:rPr>
              <a:t>OLS </a:t>
            </a:r>
            <a:r>
              <a:rPr lang="ko-KR" altLang="en-US" sz="2000" dirty="0">
                <a:solidFill>
                  <a:schemeClr val="dk1"/>
                </a:solidFill>
              </a:rPr>
              <a:t>변수들은 아파트 내적 요인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2000" dirty="0">
                <a:solidFill>
                  <a:schemeClr val="dk1"/>
                </a:solidFill>
              </a:rPr>
              <a:t>하지만 외적 요인이 주는 영향도 있을 것</a:t>
            </a:r>
          </a:p>
        </p:txBody>
      </p:sp>
    </p:spTree>
    <p:extLst>
      <p:ext uri="{BB962C8B-B14F-4D97-AF65-F5344CB8AC3E}">
        <p14:creationId xmlns:p14="http://schemas.microsoft.com/office/powerpoint/2010/main" val="338062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8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70386" y="2710510"/>
            <a:ext cx="5220904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000" b="1" i="1" kern="0" dirty="0">
                <a:solidFill>
                  <a:srgbClr val="4E5D70"/>
                </a:solidFill>
              </a:rPr>
              <a:t>중간발표 내용</a:t>
            </a:r>
            <a:endParaRPr lang="en-US" altLang="ko-KR" sz="3000" kern="0" dirty="0">
              <a:solidFill>
                <a:srgbClr val="4E5D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41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8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5" y="336973"/>
            <a:ext cx="670822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srgbClr val="4E5D70"/>
                </a:solidFill>
              </a:rPr>
              <a:t>전염병과 부동산</a:t>
            </a:r>
            <a:endParaRPr lang="en-US" altLang="ko-KR" sz="700" kern="0" dirty="0">
              <a:solidFill>
                <a:srgbClr val="4E5D70"/>
              </a:solidFill>
            </a:endParaRPr>
          </a:p>
        </p:txBody>
      </p:sp>
      <p:sp>
        <p:nvSpPr>
          <p:cNvPr id="14" name="Google Shape;196;p34">
            <a:extLst>
              <a:ext uri="{FF2B5EF4-FFF2-40B4-BE49-F238E27FC236}">
                <a16:creationId xmlns:a16="http://schemas.microsoft.com/office/drawing/2014/main" id="{B83FD6BB-2DF3-47C5-8E49-637D3034359F}"/>
              </a:ext>
            </a:extLst>
          </p:cNvPr>
          <p:cNvSpPr txBox="1">
            <a:spLocks/>
          </p:cNvSpPr>
          <p:nvPr/>
        </p:nvSpPr>
        <p:spPr>
          <a:xfrm>
            <a:off x="1205774" y="1977515"/>
            <a:ext cx="1003245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800" dirty="0"/>
              <a:t>2015</a:t>
            </a:r>
            <a:r>
              <a:rPr lang="ko-KR" altLang="en-US" sz="1800" dirty="0"/>
              <a:t>년 </a:t>
            </a:r>
            <a:r>
              <a:rPr lang="ko-KR" altLang="en-US" sz="1800" dirty="0" err="1"/>
              <a:t>메르스와</a:t>
            </a:r>
            <a:r>
              <a:rPr lang="ko-KR" altLang="en-US" sz="1800" dirty="0"/>
              <a:t> </a:t>
            </a:r>
            <a:r>
              <a:rPr lang="en-US" altLang="ko-KR" sz="1800" dirty="0"/>
              <a:t>2020</a:t>
            </a:r>
            <a:r>
              <a:rPr lang="ko-KR" altLang="en-US" sz="1800" dirty="0"/>
              <a:t>년 코로나를 비교해보자</a:t>
            </a:r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ko-KR" altLang="en-US" sz="1800" dirty="0"/>
              <a:t>메르스 </a:t>
            </a:r>
            <a:r>
              <a:rPr lang="en-US" altLang="ko-KR" sz="1800" dirty="0"/>
              <a:t>- </a:t>
            </a:r>
            <a:r>
              <a:rPr lang="ko-KR" altLang="en-US" sz="1800" dirty="0"/>
              <a:t>부동산 시장에 별다른 영향이 없었다</a:t>
            </a:r>
            <a:r>
              <a:rPr lang="en-US" altLang="ko-KR" sz="1800" dirty="0"/>
              <a:t>. (</a:t>
            </a:r>
            <a:r>
              <a:rPr lang="ko-KR" altLang="en-US" sz="1800" dirty="0"/>
              <a:t>정부의 규제 완화 시기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ko-KR" altLang="en-US" sz="1800" dirty="0"/>
              <a:t>                                            →                                오히려 규제 완화로 증가한 거래</a:t>
            </a:r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ko-KR" altLang="en-US" sz="1800" dirty="0"/>
              <a:t>코로나 </a:t>
            </a:r>
            <a:r>
              <a:rPr lang="en-US" altLang="ko-KR" sz="1800" dirty="0"/>
              <a:t>-  </a:t>
            </a:r>
            <a:r>
              <a:rPr lang="ko-KR" altLang="en-US" sz="1800" dirty="0"/>
              <a:t>부동산 거래를 위축시켰다</a:t>
            </a:r>
            <a:r>
              <a:rPr lang="en-US" altLang="ko-KR" sz="1800" dirty="0"/>
              <a:t>. (</a:t>
            </a:r>
            <a:r>
              <a:rPr lang="ko-KR" altLang="en-US" sz="1800" dirty="0"/>
              <a:t>집을 보여주기 꺼려지는 환경</a:t>
            </a:r>
            <a:r>
              <a:rPr lang="en-US" altLang="ko-KR" sz="1800" dirty="0"/>
              <a:t>, </a:t>
            </a:r>
            <a:r>
              <a:rPr lang="ko-KR" altLang="en-US" sz="1800" dirty="0"/>
              <a:t>외출 자제 등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ko-KR" altLang="en-US" sz="1800" dirty="0"/>
              <a:t>                                           →    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ko-KR" altLang="en-US" sz="1800" dirty="0"/>
              <a:t>하지만 정부 정책에 비해 전염병이 아파트 가격에 주는 영향은 적었다</a:t>
            </a:r>
          </a:p>
        </p:txBody>
      </p:sp>
      <p:pic>
        <p:nvPicPr>
          <p:cNvPr id="15" name="Google Shape;197;p34">
            <a:extLst>
              <a:ext uri="{FF2B5EF4-FFF2-40B4-BE49-F238E27FC236}">
                <a16:creationId xmlns:a16="http://schemas.microsoft.com/office/drawing/2014/main" id="{98A23431-1934-4A84-80D3-4B39A501D6C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61111" y="2895650"/>
            <a:ext cx="2631524" cy="37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98;p34">
            <a:extLst>
              <a:ext uri="{FF2B5EF4-FFF2-40B4-BE49-F238E27FC236}">
                <a16:creationId xmlns:a16="http://schemas.microsoft.com/office/drawing/2014/main" id="{DD73BB28-046A-447B-B1AE-407193175EB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2005" y="2860725"/>
            <a:ext cx="2442269" cy="37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9;p34">
            <a:extLst>
              <a:ext uri="{FF2B5EF4-FFF2-40B4-BE49-F238E27FC236}">
                <a16:creationId xmlns:a16="http://schemas.microsoft.com/office/drawing/2014/main" id="{0F2809B2-BE18-4AA4-A140-E4ACEB9D931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350" y="3756036"/>
            <a:ext cx="2563285" cy="37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0;p34">
            <a:extLst>
              <a:ext uri="{FF2B5EF4-FFF2-40B4-BE49-F238E27FC236}">
                <a16:creationId xmlns:a16="http://schemas.microsoft.com/office/drawing/2014/main" id="{EC79E3F2-B842-40BF-ADA6-CC4CD2A3448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0655" y="3810385"/>
            <a:ext cx="2689920" cy="378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1175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8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Google Shape;206;p35">
            <a:extLst>
              <a:ext uri="{FF2B5EF4-FFF2-40B4-BE49-F238E27FC236}">
                <a16:creationId xmlns:a16="http://schemas.microsoft.com/office/drawing/2014/main" id="{C95CF9C1-7DC2-4ACF-A2ED-D7F46CF9479A}"/>
              </a:ext>
            </a:extLst>
          </p:cNvPr>
          <p:cNvSpPr txBox="1">
            <a:spLocks/>
          </p:cNvSpPr>
          <p:nvPr/>
        </p:nvSpPr>
        <p:spPr>
          <a:xfrm>
            <a:off x="843824" y="3615202"/>
            <a:ext cx="10756350" cy="25133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ko-KR" altLang="en-US" sz="1800" dirty="0"/>
              <a:t>마포구 ‘</a:t>
            </a:r>
            <a:r>
              <a:rPr lang="ko-KR" altLang="en-US" sz="1800" dirty="0" err="1"/>
              <a:t>대형’아파트의</a:t>
            </a:r>
            <a:r>
              <a:rPr lang="ko-KR" altLang="en-US" sz="1800" dirty="0"/>
              <a:t> 가격 상승</a:t>
            </a:r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ko-KR" altLang="en-US" sz="1800" dirty="0"/>
              <a:t>‘고급 브랜드’</a:t>
            </a:r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ko-KR" altLang="en-US" sz="1800" dirty="0"/>
              <a:t>역세권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학세권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몰세권</a:t>
            </a:r>
            <a:r>
              <a:rPr lang="ko-KR" altLang="en-US" sz="1800" dirty="0"/>
              <a:t> 등 여러 ‘</a:t>
            </a:r>
            <a:r>
              <a:rPr lang="ko-KR" altLang="en-US" sz="1800" dirty="0" err="1"/>
              <a:t>세권’이</a:t>
            </a:r>
            <a:r>
              <a:rPr lang="ko-KR" altLang="en-US" sz="1800" dirty="0"/>
              <a:t> 합쳐진 ‘</a:t>
            </a:r>
            <a:r>
              <a:rPr lang="ko-KR" altLang="en-US" sz="1800" dirty="0" err="1"/>
              <a:t>다세권’을</a:t>
            </a:r>
            <a:r>
              <a:rPr lang="ko-KR" altLang="en-US" sz="1800" dirty="0"/>
              <a:t> 갖춘 아파트들의 선호도가 높아지고 있다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altLang="ko-KR" sz="1800" dirty="0"/>
              <a:t>https://cnbc.sbs.co.kr/article/10001004778?division=NAVER</a:t>
            </a:r>
            <a:endParaRPr lang="ko-KR" altLang="en-US" sz="1800" dirty="0"/>
          </a:p>
        </p:txBody>
      </p:sp>
      <p:pic>
        <p:nvPicPr>
          <p:cNvPr id="28" name="Google Shape;207;p35">
            <a:extLst>
              <a:ext uri="{FF2B5EF4-FFF2-40B4-BE49-F238E27FC236}">
                <a16:creationId xmlns:a16="http://schemas.microsoft.com/office/drawing/2014/main" id="{DD239BD4-B7F6-44AF-BCC1-3A011662807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7813" y="593305"/>
            <a:ext cx="9961042" cy="1849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08;p35">
            <a:extLst>
              <a:ext uri="{FF2B5EF4-FFF2-40B4-BE49-F238E27FC236}">
                <a16:creationId xmlns:a16="http://schemas.microsoft.com/office/drawing/2014/main" id="{DE96AC80-2F47-4CE0-823A-8CE79E17729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025" y="1756436"/>
            <a:ext cx="8453082" cy="18494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5874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8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5" y="336973"/>
            <a:ext cx="670822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4E5D70"/>
                </a:solidFill>
              </a:rPr>
              <a:t>“</a:t>
            </a:r>
            <a:r>
              <a:rPr lang="ko-KR" altLang="en-US" sz="2400" b="1" i="1" kern="0" dirty="0">
                <a:solidFill>
                  <a:srgbClr val="4E5D70"/>
                </a:solidFill>
              </a:rPr>
              <a:t>똘똘한 한 채</a:t>
            </a:r>
            <a:r>
              <a:rPr lang="en-US" altLang="ko-KR" sz="2400" b="1" i="1" kern="0" dirty="0">
                <a:solidFill>
                  <a:srgbClr val="4E5D70"/>
                </a:solidFill>
              </a:rPr>
              <a:t>” </a:t>
            </a:r>
            <a:r>
              <a:rPr lang="ko-KR" altLang="en-US" sz="2400" b="1" i="1" kern="0" dirty="0">
                <a:solidFill>
                  <a:srgbClr val="4E5D70"/>
                </a:solidFill>
              </a:rPr>
              <a:t>현상</a:t>
            </a:r>
            <a:endParaRPr lang="en-US" altLang="ko-KR" sz="700" kern="0" dirty="0">
              <a:solidFill>
                <a:srgbClr val="4E5D70"/>
              </a:solidFill>
            </a:endParaRPr>
          </a:p>
        </p:txBody>
      </p:sp>
      <p:sp>
        <p:nvSpPr>
          <p:cNvPr id="27" name="Google Shape;214;p36">
            <a:extLst>
              <a:ext uri="{FF2B5EF4-FFF2-40B4-BE49-F238E27FC236}">
                <a16:creationId xmlns:a16="http://schemas.microsoft.com/office/drawing/2014/main" id="{44CCAD25-1E47-4BF7-9B93-4C4811025D59}"/>
              </a:ext>
            </a:extLst>
          </p:cNvPr>
          <p:cNvSpPr txBox="1">
            <a:spLocks/>
          </p:cNvSpPr>
          <p:nvPr/>
        </p:nvSpPr>
        <p:spPr>
          <a:xfrm>
            <a:off x="1204768" y="2046172"/>
            <a:ext cx="10213425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sz="1800" dirty="0"/>
              <a:t>                                                                                                </a:t>
            </a:r>
            <a:r>
              <a:rPr lang="en-US" altLang="ko-KR" sz="1800" dirty="0"/>
              <a:t>(2015~2018)</a:t>
            </a:r>
            <a:endParaRPr lang="ko-KR" altLang="en-US" sz="1800" dirty="0"/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ko-KR" altLang="en-US" sz="1800" dirty="0"/>
              <a:t>                                                        </a:t>
            </a:r>
            <a:r>
              <a:rPr lang="en-US" altLang="ko-KR" sz="1800" dirty="0"/>
              <a:t>(2019~2020)                                                                             </a:t>
            </a:r>
            <a:endParaRPr lang="ko-KR" altLang="en-US" sz="1800" dirty="0"/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800" dirty="0"/>
              <a:t>2018</a:t>
            </a:r>
            <a:r>
              <a:rPr lang="ko-KR" altLang="en-US" sz="1800" dirty="0"/>
              <a:t>년 이전에 비해 </a:t>
            </a:r>
            <a:r>
              <a:rPr lang="en-US" altLang="ko-KR" sz="1800" dirty="0"/>
              <a:t>2019~2020</a:t>
            </a:r>
            <a:r>
              <a:rPr lang="ko-KR" altLang="en-US" sz="1800" dirty="0"/>
              <a:t>년의 전용면적 </a:t>
            </a:r>
            <a:r>
              <a:rPr lang="en-US" altLang="ko-KR" sz="1800" dirty="0" err="1"/>
              <a:t>Coef</a:t>
            </a:r>
            <a:r>
              <a:rPr lang="ko-KR" altLang="en-US" sz="1800" dirty="0"/>
              <a:t>가 확실히 뛴 모습을 볼 수 있다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ko-KR" altLang="en-US" sz="1800" dirty="0"/>
              <a:t>그리고 꾸준히 상승하는 브랜드 </a:t>
            </a:r>
            <a:r>
              <a:rPr lang="en-US" altLang="ko-KR" sz="1800" dirty="0" err="1"/>
              <a:t>Coef</a:t>
            </a:r>
            <a:r>
              <a:rPr lang="en-US" altLang="ko-KR" sz="1800" dirty="0"/>
              <a:t> (2016~2020)</a:t>
            </a:r>
            <a:endParaRPr lang="ko-KR" altLang="en-US" sz="1800" dirty="0"/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endParaRPr lang="ko-KR" altLang="en-US" sz="1800" dirty="0"/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ko-KR" altLang="en-US" sz="1800" dirty="0" err="1"/>
              <a:t>이를통해</a:t>
            </a:r>
            <a:r>
              <a:rPr lang="ko-KR" altLang="en-US" sz="1800" dirty="0"/>
              <a:t> 마포구의 대형 아파트 가격 역시 시장 상황을 따라간다는 점을 확인할 수 있다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ko-KR" altLang="en-US" sz="1800" dirty="0"/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endParaRPr lang="ko-KR" altLang="en-US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ko-KR" altLang="en-US" dirty="0"/>
          </a:p>
        </p:txBody>
      </p:sp>
      <p:pic>
        <p:nvPicPr>
          <p:cNvPr id="28" name="Google Shape;215;p36">
            <a:extLst>
              <a:ext uri="{FF2B5EF4-FFF2-40B4-BE49-F238E27FC236}">
                <a16:creationId xmlns:a16="http://schemas.microsoft.com/office/drawing/2014/main" id="{3471849B-C196-4199-800A-CDFEB0DAFF0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8593" y="2108839"/>
            <a:ext cx="1806329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16;p36">
            <a:extLst>
              <a:ext uri="{FF2B5EF4-FFF2-40B4-BE49-F238E27FC236}">
                <a16:creationId xmlns:a16="http://schemas.microsoft.com/office/drawing/2014/main" id="{3350B7E8-0512-4F6E-910C-22C133A2F7D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418" y="2108839"/>
            <a:ext cx="1682856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217;p36">
            <a:extLst>
              <a:ext uri="{FF2B5EF4-FFF2-40B4-BE49-F238E27FC236}">
                <a16:creationId xmlns:a16="http://schemas.microsoft.com/office/drawing/2014/main" id="{81716E3D-734D-4A7D-9288-9FEF86861E9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268" y="2108839"/>
            <a:ext cx="1806329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218;p36">
            <a:extLst>
              <a:ext uri="{FF2B5EF4-FFF2-40B4-BE49-F238E27FC236}">
                <a16:creationId xmlns:a16="http://schemas.microsoft.com/office/drawing/2014/main" id="{5E8DC3F6-174D-4160-B8B9-E950F802454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7518" y="2108839"/>
            <a:ext cx="157946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219;p36">
            <a:extLst>
              <a:ext uri="{FF2B5EF4-FFF2-40B4-BE49-F238E27FC236}">
                <a16:creationId xmlns:a16="http://schemas.microsoft.com/office/drawing/2014/main" id="{78916FA0-E1E8-4E4F-A84B-9E53AC26EDA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12604" y="2537326"/>
            <a:ext cx="1573979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220;p36">
            <a:extLst>
              <a:ext uri="{FF2B5EF4-FFF2-40B4-BE49-F238E27FC236}">
                <a16:creationId xmlns:a16="http://schemas.microsoft.com/office/drawing/2014/main" id="{A1D57C6D-F037-4BD3-9CFE-CA26E346C96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27124" y="2537326"/>
            <a:ext cx="1558239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221;p36">
            <a:extLst>
              <a:ext uri="{FF2B5EF4-FFF2-40B4-BE49-F238E27FC236}">
                <a16:creationId xmlns:a16="http://schemas.microsoft.com/office/drawing/2014/main" id="{37CB1BE8-50FB-472D-B1BE-DED341D4C62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28123" y="3980935"/>
            <a:ext cx="22574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222;p36">
            <a:extLst>
              <a:ext uri="{FF2B5EF4-FFF2-40B4-BE49-F238E27FC236}">
                <a16:creationId xmlns:a16="http://schemas.microsoft.com/office/drawing/2014/main" id="{1411EDEE-B928-48EF-934B-212EDE13A7DB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12148" y="3979373"/>
            <a:ext cx="16189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223;p36">
            <a:extLst>
              <a:ext uri="{FF2B5EF4-FFF2-40B4-BE49-F238E27FC236}">
                <a16:creationId xmlns:a16="http://schemas.microsoft.com/office/drawing/2014/main" id="{5A3EAD9A-581F-47A8-A149-AAA8EB853949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74948" y="3977810"/>
            <a:ext cx="182336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224;p36">
            <a:extLst>
              <a:ext uri="{FF2B5EF4-FFF2-40B4-BE49-F238E27FC236}">
                <a16:creationId xmlns:a16="http://schemas.microsoft.com/office/drawing/2014/main" id="{4688ACC1-E349-40D0-B651-C220DB05FD8F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456373" y="3977798"/>
            <a:ext cx="1810439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225;p36">
            <a:extLst>
              <a:ext uri="{FF2B5EF4-FFF2-40B4-BE49-F238E27FC236}">
                <a16:creationId xmlns:a16="http://schemas.microsoft.com/office/drawing/2014/main" id="{52B34BCA-D992-4AC0-AA07-3624058757CA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266823" y="3977810"/>
            <a:ext cx="1558250" cy="269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9736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8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5" y="336973"/>
            <a:ext cx="670822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srgbClr val="4E5D70"/>
                </a:solidFill>
              </a:rPr>
              <a:t>지방 신축 아파트보단 서울 구축 아파트</a:t>
            </a:r>
            <a:endParaRPr lang="en-US" altLang="ko-KR" sz="700" kern="0" dirty="0">
              <a:solidFill>
                <a:srgbClr val="4E5D70"/>
              </a:solidFill>
            </a:endParaRPr>
          </a:p>
        </p:txBody>
      </p:sp>
      <p:pic>
        <p:nvPicPr>
          <p:cNvPr id="39" name="Google Shape;232;p37">
            <a:extLst>
              <a:ext uri="{FF2B5EF4-FFF2-40B4-BE49-F238E27FC236}">
                <a16:creationId xmlns:a16="http://schemas.microsoft.com/office/drawing/2014/main" id="{911D4D49-CF04-4DF8-ABA3-36B7F0FE47F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81375" y="2720583"/>
            <a:ext cx="542925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233;p37">
            <a:extLst>
              <a:ext uri="{FF2B5EF4-FFF2-40B4-BE49-F238E27FC236}">
                <a16:creationId xmlns:a16="http://schemas.microsoft.com/office/drawing/2014/main" id="{7555491C-F2ED-4B66-8D31-38A93817438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875" y="1653783"/>
            <a:ext cx="6858000" cy="106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02661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8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5" y="336973"/>
            <a:ext cx="670822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srgbClr val="4E5D70"/>
                </a:solidFill>
              </a:rPr>
              <a:t>같은 </a:t>
            </a:r>
            <a:r>
              <a:rPr lang="en-US" altLang="ko-KR" sz="2400" b="1" i="1" kern="0" dirty="0">
                <a:solidFill>
                  <a:srgbClr val="4E5D70"/>
                </a:solidFill>
              </a:rPr>
              <a:t>10</a:t>
            </a:r>
            <a:r>
              <a:rPr lang="ko-KR" altLang="en-US" sz="2400" b="1" i="1" kern="0" dirty="0">
                <a:solidFill>
                  <a:srgbClr val="4E5D70"/>
                </a:solidFill>
              </a:rPr>
              <a:t>억이면 서울 아파트 산다</a:t>
            </a:r>
            <a:endParaRPr lang="en-US" altLang="ko-KR" sz="700" kern="0" dirty="0">
              <a:solidFill>
                <a:srgbClr val="4E5D70"/>
              </a:solidFill>
            </a:endParaRPr>
          </a:p>
        </p:txBody>
      </p:sp>
      <p:sp>
        <p:nvSpPr>
          <p:cNvPr id="13" name="Google Shape;239;p38">
            <a:extLst>
              <a:ext uri="{FF2B5EF4-FFF2-40B4-BE49-F238E27FC236}">
                <a16:creationId xmlns:a16="http://schemas.microsoft.com/office/drawing/2014/main" id="{22CF2A46-1339-4ED6-9634-BA63BC923FE9}"/>
              </a:ext>
            </a:extLst>
          </p:cNvPr>
          <p:cNvSpPr txBox="1">
            <a:spLocks/>
          </p:cNvSpPr>
          <p:nvPr/>
        </p:nvSpPr>
        <p:spPr>
          <a:xfrm>
            <a:off x="1146449" y="1521613"/>
            <a:ext cx="9899101" cy="419338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800" dirty="0"/>
              <a:t>정부의 규제지역 후폭풍 </a:t>
            </a:r>
            <a:r>
              <a:rPr lang="en-US" altLang="ko-KR" sz="1800" dirty="0"/>
              <a:t>-&gt; </a:t>
            </a:r>
            <a:r>
              <a:rPr lang="ko-KR" altLang="en-US" sz="1800" dirty="0" err="1"/>
              <a:t>역풍선효과</a:t>
            </a:r>
            <a:endParaRPr lang="ko-KR" altLang="en-US" sz="1800" dirty="0"/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n-US" altLang="ko-KR" sz="1800" dirty="0"/>
              <a:t>2020</a:t>
            </a:r>
            <a:r>
              <a:rPr lang="ko-KR" altLang="en-US" sz="1800" dirty="0"/>
              <a:t>년 가격이 상승하는 서울의 오래된 아파트 															                                                                                   </a:t>
            </a:r>
            <a:r>
              <a:rPr lang="en-US" altLang="ko-KR" sz="1800" dirty="0"/>
              <a:t>									(2016~2019)</a:t>
            </a:r>
            <a:endParaRPr lang="ko-KR" altLang="en-US" sz="1800" dirty="0"/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ko-KR" altLang="en-US" sz="1800" dirty="0"/>
              <a:t>                                   </a:t>
            </a:r>
            <a:r>
              <a:rPr lang="en-US" altLang="ko-KR" sz="1800" dirty="0"/>
              <a:t>(2020)</a:t>
            </a:r>
            <a:endParaRPr lang="ko-KR" altLang="en-US" sz="1800" dirty="0"/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n-US" altLang="ko-KR" sz="1800" dirty="0"/>
              <a:t>2011~2019</a:t>
            </a:r>
            <a:r>
              <a:rPr lang="ko-KR" altLang="en-US" sz="1800" dirty="0"/>
              <a:t>년의 </a:t>
            </a:r>
            <a:r>
              <a:rPr lang="ko-KR" altLang="en-US" sz="1800" dirty="0" err="1"/>
              <a:t>건축년도</a:t>
            </a:r>
            <a:r>
              <a:rPr lang="ko-KR" altLang="en-US" sz="1800" dirty="0"/>
              <a:t> </a:t>
            </a:r>
            <a:r>
              <a:rPr lang="en-US" altLang="ko-KR" sz="1800" dirty="0" err="1"/>
              <a:t>Coef</a:t>
            </a:r>
            <a:r>
              <a:rPr lang="ko-KR" altLang="en-US" sz="1800" dirty="0"/>
              <a:t>와 </a:t>
            </a:r>
            <a:r>
              <a:rPr lang="en-US" altLang="ko-KR" sz="1800" dirty="0"/>
              <a:t>2020</a:t>
            </a:r>
            <a:r>
              <a:rPr lang="ko-KR" altLang="en-US" sz="1800" dirty="0"/>
              <a:t>년의 </a:t>
            </a:r>
            <a:r>
              <a:rPr lang="ko-KR" altLang="en-US" sz="1800" dirty="0" err="1"/>
              <a:t>건축년도</a:t>
            </a:r>
            <a:r>
              <a:rPr lang="ko-KR" altLang="en-US" sz="1800" dirty="0"/>
              <a:t> </a:t>
            </a:r>
            <a:r>
              <a:rPr lang="en-US" altLang="ko-KR" sz="1800" dirty="0" err="1"/>
              <a:t>Coef</a:t>
            </a:r>
            <a:r>
              <a:rPr lang="ko-KR" altLang="en-US" sz="1800" dirty="0"/>
              <a:t>는 확연한 차이를 보인다</a:t>
            </a:r>
            <a:r>
              <a:rPr lang="en-US" altLang="ko-KR" sz="1800" dirty="0"/>
              <a:t>. 2020</a:t>
            </a:r>
            <a:r>
              <a:rPr lang="ko-KR" altLang="en-US" sz="1800" dirty="0"/>
              <a:t>년에 상당히 낮아짐을 확인할 수 있다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ko-KR" altLang="en-US" sz="1800" dirty="0"/>
              <a:t>이는 신축 아파트가 구축 아파트에 비해 가격이 높지 않다는 의미</a:t>
            </a:r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ko-KR" altLang="en-US" sz="1800" dirty="0"/>
              <a:t>실제로 서울의 구축 아파트의 가격은 높아지고 있는 추세</a:t>
            </a:r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ko-KR" altLang="en-US" sz="1800" dirty="0"/>
              <a:t>이는 정부 정책으로 비롯된 지방 신축 아파트 선호도 </a:t>
            </a:r>
            <a:r>
              <a:rPr lang="en-US" altLang="ko-KR" sz="1800" dirty="0"/>
              <a:t>&lt; </a:t>
            </a:r>
            <a:r>
              <a:rPr lang="ko-KR" altLang="en-US" sz="1800" dirty="0"/>
              <a:t>서울 구축 아파트 선호도로 인한 사회적 분위기의 영향 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ko-KR" altLang="en-US" dirty="0"/>
          </a:p>
        </p:txBody>
      </p:sp>
      <p:pic>
        <p:nvPicPr>
          <p:cNvPr id="14" name="Google Shape;240;p38">
            <a:extLst>
              <a:ext uri="{FF2B5EF4-FFF2-40B4-BE49-F238E27FC236}">
                <a16:creationId xmlns:a16="http://schemas.microsoft.com/office/drawing/2014/main" id="{56166158-EFFF-453D-86C3-CD7D1F7AC17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2411" y="2582083"/>
            <a:ext cx="22479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241;p38">
            <a:extLst>
              <a:ext uri="{FF2B5EF4-FFF2-40B4-BE49-F238E27FC236}">
                <a16:creationId xmlns:a16="http://schemas.microsoft.com/office/drawing/2014/main" id="{9C4AA6AC-AB51-4E47-9249-7CD95731EFF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8161" y="2575758"/>
            <a:ext cx="165863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242;p38">
            <a:extLst>
              <a:ext uri="{FF2B5EF4-FFF2-40B4-BE49-F238E27FC236}">
                <a16:creationId xmlns:a16="http://schemas.microsoft.com/office/drawing/2014/main" id="{4C13D392-832C-4AF1-9493-4759E87059F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2111" y="2575758"/>
            <a:ext cx="2048984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243;p38">
            <a:extLst>
              <a:ext uri="{FF2B5EF4-FFF2-40B4-BE49-F238E27FC236}">
                <a16:creationId xmlns:a16="http://schemas.microsoft.com/office/drawing/2014/main" id="{D883619A-4176-40B2-B7A6-BD32AA0EF96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1086" y="2575758"/>
            <a:ext cx="2014694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44;p38">
            <a:extLst>
              <a:ext uri="{FF2B5EF4-FFF2-40B4-BE49-F238E27FC236}">
                <a16:creationId xmlns:a16="http://schemas.microsoft.com/office/drawing/2014/main" id="{64E5A08E-EC1D-4A76-B5F8-141FD5BA26E3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44679" y="2923042"/>
            <a:ext cx="1973482" cy="381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4612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8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3689810" y="2831120"/>
            <a:ext cx="670822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srgbClr val="4E5D70"/>
                </a:solidFill>
              </a:rPr>
              <a:t>결론 </a:t>
            </a:r>
            <a:r>
              <a:rPr lang="en-US" altLang="ko-KR" sz="2400" b="1" i="1" kern="0" dirty="0">
                <a:solidFill>
                  <a:srgbClr val="4E5D70"/>
                </a:solidFill>
              </a:rPr>
              <a:t>: </a:t>
            </a:r>
            <a:r>
              <a:rPr lang="ko-KR" altLang="en-US" sz="2400" b="1" i="1" kern="0" dirty="0">
                <a:solidFill>
                  <a:srgbClr val="4E5D70"/>
                </a:solidFill>
              </a:rPr>
              <a:t>통념을 크게 벗어나지 않음</a:t>
            </a:r>
            <a:endParaRPr lang="en-US" altLang="ko-KR" sz="700" kern="0" dirty="0">
              <a:solidFill>
                <a:srgbClr val="4E5D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752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1666876" y="1356506"/>
            <a:ext cx="8639174" cy="3262543"/>
          </a:xfrm>
          <a:prstGeom prst="round2SameRect">
            <a:avLst>
              <a:gd name="adj1" fmla="val 0"/>
              <a:gd name="adj2" fmla="val 3737"/>
            </a:avLst>
          </a:prstGeom>
          <a:solidFill>
            <a:schemeClr val="bg1"/>
          </a:solidFill>
          <a:ln>
            <a:noFill/>
          </a:ln>
          <a:effectLst>
            <a:outerShdw blurRad="241300" dist="4318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i="1" kern="0" dirty="0">
                <a:solidFill>
                  <a:srgbClr val="4E5D70"/>
                </a:solidFill>
              </a:rPr>
              <a:t>Q&amp;A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6EA689E-1860-484B-BF36-1775FFD31D02}"/>
              </a:ext>
            </a:extLst>
          </p:cNvPr>
          <p:cNvGrpSpPr/>
          <p:nvPr/>
        </p:nvGrpSpPr>
        <p:grpSpPr>
          <a:xfrm>
            <a:off x="5436856" y="1356506"/>
            <a:ext cx="1318287" cy="765320"/>
            <a:chOff x="5736382" y="166456"/>
            <a:chExt cx="719232" cy="41754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CA753DEB-4900-43C1-B5C2-AD632F98F9DB}"/>
                </a:ext>
              </a:extLst>
            </p:cNvPr>
            <p:cNvSpPr/>
            <p:nvPr/>
          </p:nvSpPr>
          <p:spPr>
            <a:xfrm>
              <a:off x="5736382" y="166456"/>
              <a:ext cx="719232" cy="417544"/>
            </a:xfrm>
            <a:custGeom>
              <a:avLst/>
              <a:gdLst>
                <a:gd name="connsiteX0" fmla="*/ 0 w 1581154"/>
                <a:gd name="connsiteY0" fmla="*/ 0 h 917925"/>
                <a:gd name="connsiteX1" fmla="*/ 1581154 w 1581154"/>
                <a:gd name="connsiteY1" fmla="*/ 0 h 917925"/>
                <a:gd name="connsiteX2" fmla="*/ 1581154 w 1581154"/>
                <a:gd name="connsiteY2" fmla="*/ 3281 h 917925"/>
                <a:gd name="connsiteX3" fmla="*/ 1529610 w 1581154"/>
                <a:gd name="connsiteY3" fmla="*/ 8477 h 917925"/>
                <a:gd name="connsiteX4" fmla="*/ 1196449 w 1581154"/>
                <a:gd name="connsiteY4" fmla="*/ 417251 h 917925"/>
                <a:gd name="connsiteX5" fmla="*/ 1196449 w 1581154"/>
                <a:gd name="connsiteY5" fmla="*/ 420116 h 917925"/>
                <a:gd name="connsiteX6" fmla="*/ 1196451 w 1581154"/>
                <a:gd name="connsiteY6" fmla="*/ 420136 h 917925"/>
                <a:gd name="connsiteX7" fmla="*/ 1196450 w 1581154"/>
                <a:gd name="connsiteY7" fmla="*/ 500674 h 917925"/>
                <a:gd name="connsiteX8" fmla="*/ 779199 w 1581154"/>
                <a:gd name="connsiteY8" fmla="*/ 917925 h 917925"/>
                <a:gd name="connsiteX9" fmla="*/ 779200 w 1581154"/>
                <a:gd name="connsiteY9" fmla="*/ 917924 h 917925"/>
                <a:gd name="connsiteX10" fmla="*/ 361949 w 1581154"/>
                <a:gd name="connsiteY10" fmla="*/ 500673 h 917925"/>
                <a:gd name="connsiteX11" fmla="*/ 361949 w 1581154"/>
                <a:gd name="connsiteY11" fmla="*/ 420136 h 917925"/>
                <a:gd name="connsiteX12" fmla="*/ 361950 w 1581154"/>
                <a:gd name="connsiteY12" fmla="*/ 420126 h 917925"/>
                <a:gd name="connsiteX13" fmla="*/ 361950 w 1581154"/>
                <a:gd name="connsiteY13" fmla="*/ 417251 h 917925"/>
                <a:gd name="connsiteX14" fmla="*/ 28790 w 1581154"/>
                <a:gd name="connsiteY14" fmla="*/ 8477 h 917925"/>
                <a:gd name="connsiteX15" fmla="*/ 0 w 1581154"/>
                <a:gd name="connsiteY15" fmla="*/ 5575 h 91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81154" h="917925">
                  <a:moveTo>
                    <a:pt x="0" y="0"/>
                  </a:moveTo>
                  <a:lnTo>
                    <a:pt x="1581154" y="0"/>
                  </a:lnTo>
                  <a:lnTo>
                    <a:pt x="1581154" y="3281"/>
                  </a:lnTo>
                  <a:lnTo>
                    <a:pt x="1529610" y="8477"/>
                  </a:lnTo>
                  <a:cubicBezTo>
                    <a:pt x="1339476" y="47384"/>
                    <a:pt x="1196449" y="215615"/>
                    <a:pt x="1196449" y="417251"/>
                  </a:cubicBezTo>
                  <a:lnTo>
                    <a:pt x="1196449" y="420116"/>
                  </a:lnTo>
                  <a:lnTo>
                    <a:pt x="1196451" y="420136"/>
                  </a:lnTo>
                  <a:cubicBezTo>
                    <a:pt x="1196451" y="446982"/>
                    <a:pt x="1196450" y="473828"/>
                    <a:pt x="1196450" y="500674"/>
                  </a:cubicBezTo>
                  <a:cubicBezTo>
                    <a:pt x="1196450" y="731115"/>
                    <a:pt x="1009640" y="917925"/>
                    <a:pt x="779199" y="917925"/>
                  </a:cubicBezTo>
                  <a:lnTo>
                    <a:pt x="779200" y="917924"/>
                  </a:lnTo>
                  <a:cubicBezTo>
                    <a:pt x="548759" y="917924"/>
                    <a:pt x="361949" y="731114"/>
                    <a:pt x="361949" y="500673"/>
                  </a:cubicBezTo>
                  <a:lnTo>
                    <a:pt x="361949" y="420136"/>
                  </a:lnTo>
                  <a:lnTo>
                    <a:pt x="361950" y="420126"/>
                  </a:lnTo>
                  <a:lnTo>
                    <a:pt x="361950" y="417251"/>
                  </a:lnTo>
                  <a:cubicBezTo>
                    <a:pt x="361950" y="215615"/>
                    <a:pt x="218924" y="47384"/>
                    <a:pt x="28790" y="8477"/>
                  </a:cubicBezTo>
                  <a:lnTo>
                    <a:pt x="0" y="5575"/>
                  </a:lnTo>
                  <a:close/>
                </a:path>
              </a:pathLst>
            </a:cu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31CA71C-9C3C-4F2D-9148-00435318BD1D}"/>
                </a:ext>
              </a:extLst>
            </p:cNvPr>
            <p:cNvSpPr/>
            <p:nvPr/>
          </p:nvSpPr>
          <p:spPr>
            <a:xfrm>
              <a:off x="5969998" y="341353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B11A1CD4-828C-4D03-9877-2FEDBA553BD2}"/>
                </a:ext>
              </a:extLst>
            </p:cNvPr>
            <p:cNvSpPr/>
            <p:nvPr/>
          </p:nvSpPr>
          <p:spPr>
            <a:xfrm>
              <a:off x="5969998" y="385803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884446F-9622-4DC9-98EE-726A8D07BCC9}"/>
                </a:ext>
              </a:extLst>
            </p:cNvPr>
            <p:cNvSpPr/>
            <p:nvPr/>
          </p:nvSpPr>
          <p:spPr>
            <a:xfrm>
              <a:off x="5969998" y="430253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46394" y="1010893"/>
            <a:ext cx="5899211" cy="345613"/>
          </a:xfrm>
          <a:prstGeom prst="round2SameRect">
            <a:avLst>
              <a:gd name="adj1" fmla="val 32079"/>
              <a:gd name="adj2" fmla="val 0"/>
            </a:avLst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1E7ED50-8C45-4DC8-9FDA-E6162541A5A0}"/>
              </a:ext>
            </a:extLst>
          </p:cNvPr>
          <p:cNvSpPr/>
          <p:nvPr/>
        </p:nvSpPr>
        <p:spPr>
          <a:xfrm>
            <a:off x="5457234" y="5850683"/>
            <a:ext cx="1277528" cy="2855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pptbizcam.co.kr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2FB9FC2-439A-47BE-BF69-1BA6D67CB584}"/>
              </a:ext>
            </a:extLst>
          </p:cNvPr>
          <p:cNvSpPr/>
          <p:nvPr/>
        </p:nvSpPr>
        <p:spPr>
          <a:xfrm>
            <a:off x="6041229" y="5003823"/>
            <a:ext cx="109538" cy="109538"/>
          </a:xfrm>
          <a:prstGeom prst="ellipse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3CF13493-DDCC-4FAF-9D12-137F884D4D62}"/>
              </a:ext>
            </a:extLst>
          </p:cNvPr>
          <p:cNvSpPr/>
          <p:nvPr/>
        </p:nvSpPr>
        <p:spPr>
          <a:xfrm>
            <a:off x="6058227" y="5235312"/>
            <a:ext cx="75543" cy="75543"/>
          </a:xfrm>
          <a:prstGeom prst="ellipse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5F48659-409C-40E3-A7A8-801DFD4437CE}"/>
              </a:ext>
            </a:extLst>
          </p:cNvPr>
          <p:cNvSpPr/>
          <p:nvPr/>
        </p:nvSpPr>
        <p:spPr>
          <a:xfrm>
            <a:off x="6068613" y="5438226"/>
            <a:ext cx="54771" cy="54771"/>
          </a:xfrm>
          <a:prstGeom prst="ellipse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0DD48048-4157-465D-B7E4-85F7AF5BC5C2}"/>
              </a:ext>
            </a:extLst>
          </p:cNvPr>
          <p:cNvSpPr/>
          <p:nvPr/>
        </p:nvSpPr>
        <p:spPr>
          <a:xfrm>
            <a:off x="6077998" y="5641140"/>
            <a:ext cx="36000" cy="36000"/>
          </a:xfrm>
          <a:prstGeom prst="ellipse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29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8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6" y="336973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srgbClr val="4E5D70"/>
                </a:solidFill>
              </a:rPr>
              <a:t>중간발표 내용</a:t>
            </a:r>
            <a:endParaRPr lang="en-US" altLang="ko-KR" sz="700" kern="0" dirty="0">
              <a:solidFill>
                <a:srgbClr val="4E5D7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D055788-5F58-44A2-A356-9A69DDFD5BB0}"/>
              </a:ext>
            </a:extLst>
          </p:cNvPr>
          <p:cNvSpPr/>
          <p:nvPr/>
        </p:nvSpPr>
        <p:spPr>
          <a:xfrm>
            <a:off x="2099305" y="4884587"/>
            <a:ext cx="2521142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E5D70"/>
                </a:solidFill>
              </a:rPr>
              <a:t>주택가격 혹은 거래량과 부동산정책</a:t>
            </a:r>
            <a:r>
              <a:rPr lang="en-US" altLang="ko-KR" sz="1200" b="1" dirty="0">
                <a:solidFill>
                  <a:srgbClr val="4E5D70"/>
                </a:solidFill>
              </a:rPr>
              <a:t>, </a:t>
            </a:r>
            <a:r>
              <a:rPr lang="ko-KR" altLang="en-US" sz="1200" b="1" dirty="0">
                <a:solidFill>
                  <a:srgbClr val="4E5D70"/>
                </a:solidFill>
              </a:rPr>
              <a:t>이자율</a:t>
            </a:r>
            <a:r>
              <a:rPr lang="en-US" altLang="ko-KR" sz="1200" b="1" dirty="0">
                <a:solidFill>
                  <a:srgbClr val="4E5D70"/>
                </a:solidFill>
              </a:rPr>
              <a:t>, </a:t>
            </a:r>
            <a:r>
              <a:rPr lang="ko-KR" altLang="en-US" sz="1200" b="1" dirty="0">
                <a:solidFill>
                  <a:srgbClr val="4E5D70"/>
                </a:solidFill>
              </a:rPr>
              <a:t>환율 등 거시적 </a:t>
            </a:r>
            <a:r>
              <a:rPr lang="ko-KR" altLang="en-US" sz="1200" b="1" dirty="0" err="1">
                <a:solidFill>
                  <a:srgbClr val="4E5D70"/>
                </a:solidFill>
              </a:rPr>
              <a:t>변수들과의</a:t>
            </a:r>
            <a:r>
              <a:rPr lang="ko-KR" altLang="en-US" sz="1200" b="1" dirty="0">
                <a:solidFill>
                  <a:srgbClr val="4E5D70"/>
                </a:solidFill>
              </a:rPr>
              <a:t> 관계</a:t>
            </a:r>
            <a:endParaRPr lang="ko-KR" altLang="en-US" sz="800" dirty="0">
              <a:solidFill>
                <a:srgbClr val="4E5D7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CC99045-1F92-4460-BF1C-87DB6A3E5AEE}"/>
              </a:ext>
            </a:extLst>
          </p:cNvPr>
          <p:cNvSpPr/>
          <p:nvPr/>
        </p:nvSpPr>
        <p:spPr>
          <a:xfrm>
            <a:off x="4843874" y="4884587"/>
            <a:ext cx="2521142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2"/>
                </a:solidFill>
              </a:rPr>
              <a:t>공원이나 지하철 같은 특정 시설의 신규 입지가 주변 주택가격 변동에 미치는 영향</a:t>
            </a:r>
            <a:endParaRPr lang="ko-KR" altLang="en-US" sz="800" dirty="0">
              <a:solidFill>
                <a:schemeClr val="tx2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F25A33F-FA40-40A7-9BC2-B6F8C6239537}"/>
              </a:ext>
            </a:extLst>
          </p:cNvPr>
          <p:cNvSpPr/>
          <p:nvPr/>
        </p:nvSpPr>
        <p:spPr>
          <a:xfrm>
            <a:off x="7800775" y="4884587"/>
            <a:ext cx="2521142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E5D70"/>
                </a:solidFill>
              </a:rPr>
              <a:t>각종 주거특성들의 주택가격 영향력이 시간의 경과에 따라 어떻게 변화하는가</a:t>
            </a:r>
            <a:endParaRPr lang="ko-KR" altLang="en-US" sz="800" dirty="0">
              <a:solidFill>
                <a:srgbClr val="4E5D70"/>
              </a:solidFill>
            </a:endParaRPr>
          </a:p>
        </p:txBody>
      </p:sp>
      <p:pic>
        <p:nvPicPr>
          <p:cNvPr id="60" name="Google Shape;81;p17">
            <a:extLst>
              <a:ext uri="{FF2B5EF4-FFF2-40B4-BE49-F238E27FC236}">
                <a16:creationId xmlns:a16="http://schemas.microsoft.com/office/drawing/2014/main" id="{07267BA9-7084-4AE5-91E9-88AC17D032E2}"/>
              </a:ext>
            </a:extLst>
          </p:cNvPr>
          <p:cNvPicPr/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1964324" y="994911"/>
            <a:ext cx="8515350" cy="3577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834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8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6" y="336973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srgbClr val="4E5D70"/>
                </a:solidFill>
              </a:rPr>
              <a:t>중간발표 내용</a:t>
            </a:r>
            <a:endParaRPr lang="en-US" altLang="ko-KR" sz="700" kern="0" dirty="0">
              <a:solidFill>
                <a:srgbClr val="4E5D7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D055788-5F58-44A2-A356-9A69DDFD5BB0}"/>
              </a:ext>
            </a:extLst>
          </p:cNvPr>
          <p:cNvSpPr/>
          <p:nvPr/>
        </p:nvSpPr>
        <p:spPr>
          <a:xfrm>
            <a:off x="2099305" y="4884587"/>
            <a:ext cx="2521142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E5D70"/>
                </a:solidFill>
              </a:rPr>
              <a:t>주택가격 혹은 거래량과 부동산정책</a:t>
            </a:r>
            <a:r>
              <a:rPr lang="en-US" altLang="ko-KR" sz="1200" b="1" dirty="0">
                <a:solidFill>
                  <a:srgbClr val="4E5D70"/>
                </a:solidFill>
              </a:rPr>
              <a:t>, </a:t>
            </a:r>
            <a:r>
              <a:rPr lang="ko-KR" altLang="en-US" sz="1200" b="1" dirty="0">
                <a:solidFill>
                  <a:srgbClr val="4E5D70"/>
                </a:solidFill>
              </a:rPr>
              <a:t>이자율</a:t>
            </a:r>
            <a:r>
              <a:rPr lang="en-US" altLang="ko-KR" sz="1200" b="1" dirty="0">
                <a:solidFill>
                  <a:srgbClr val="4E5D70"/>
                </a:solidFill>
              </a:rPr>
              <a:t>, </a:t>
            </a:r>
            <a:r>
              <a:rPr lang="ko-KR" altLang="en-US" sz="1200" b="1" dirty="0">
                <a:solidFill>
                  <a:srgbClr val="4E5D70"/>
                </a:solidFill>
              </a:rPr>
              <a:t>환율 등 거시적 </a:t>
            </a:r>
            <a:r>
              <a:rPr lang="ko-KR" altLang="en-US" sz="1200" b="1" dirty="0" err="1">
                <a:solidFill>
                  <a:srgbClr val="4E5D70"/>
                </a:solidFill>
              </a:rPr>
              <a:t>변수들과의</a:t>
            </a:r>
            <a:r>
              <a:rPr lang="ko-KR" altLang="en-US" sz="1200" b="1" dirty="0">
                <a:solidFill>
                  <a:srgbClr val="4E5D70"/>
                </a:solidFill>
              </a:rPr>
              <a:t> 관계</a:t>
            </a:r>
            <a:endParaRPr lang="ko-KR" altLang="en-US" sz="800" dirty="0">
              <a:solidFill>
                <a:srgbClr val="4E5D7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CC99045-1F92-4460-BF1C-87DB6A3E5AEE}"/>
              </a:ext>
            </a:extLst>
          </p:cNvPr>
          <p:cNvSpPr/>
          <p:nvPr/>
        </p:nvSpPr>
        <p:spPr>
          <a:xfrm>
            <a:off x="4843874" y="4884587"/>
            <a:ext cx="2521142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2"/>
                </a:solidFill>
              </a:rPr>
              <a:t>공원이나 지하철 같은 특정 시설의 신규 입지가 주변 주택가격 변동에 미치는 영향</a:t>
            </a:r>
            <a:endParaRPr lang="ko-KR" altLang="en-US" sz="800" dirty="0">
              <a:solidFill>
                <a:schemeClr val="tx2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F25A33F-FA40-40A7-9BC2-B6F8C6239537}"/>
              </a:ext>
            </a:extLst>
          </p:cNvPr>
          <p:cNvSpPr/>
          <p:nvPr/>
        </p:nvSpPr>
        <p:spPr>
          <a:xfrm>
            <a:off x="7800775" y="4884587"/>
            <a:ext cx="2521142" cy="88761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E5D70"/>
                </a:solidFill>
              </a:rPr>
              <a:t>각종 주거특성들의 주택가격 영향력이 시간의 경과에 따라 어떻게 변화하는가</a:t>
            </a:r>
            <a:endParaRPr lang="ko-KR" altLang="en-US" sz="800" dirty="0">
              <a:solidFill>
                <a:srgbClr val="4E5D70"/>
              </a:solidFill>
            </a:endParaRPr>
          </a:p>
        </p:txBody>
      </p:sp>
      <p:pic>
        <p:nvPicPr>
          <p:cNvPr id="60" name="Google Shape;81;p17">
            <a:extLst>
              <a:ext uri="{FF2B5EF4-FFF2-40B4-BE49-F238E27FC236}">
                <a16:creationId xmlns:a16="http://schemas.microsoft.com/office/drawing/2014/main" id="{07267BA9-7084-4AE5-91E9-88AC17D032E2}"/>
              </a:ext>
            </a:extLst>
          </p:cNvPr>
          <p:cNvPicPr/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1964324" y="994911"/>
            <a:ext cx="8515350" cy="3577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156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8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6" y="336973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srgbClr val="4E5D70"/>
                </a:solidFill>
              </a:rPr>
              <a:t>중간발표 내용</a:t>
            </a:r>
            <a:endParaRPr lang="en-US" altLang="ko-KR" sz="700" kern="0" dirty="0">
              <a:solidFill>
                <a:srgbClr val="4E5D70"/>
              </a:solidFill>
            </a:endParaRPr>
          </a:p>
        </p:txBody>
      </p:sp>
      <p:pic>
        <p:nvPicPr>
          <p:cNvPr id="18" name="Google Shape;87;p18">
            <a:extLst>
              <a:ext uri="{FF2B5EF4-FFF2-40B4-BE49-F238E27FC236}">
                <a16:creationId xmlns:a16="http://schemas.microsoft.com/office/drawing/2014/main" id="{0288CE83-0BE0-44EE-BF79-E4312AD20E9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3166" y="949401"/>
            <a:ext cx="4501783" cy="38608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FB8CB032-D1A3-489C-B03A-9E359BE6F8CF}"/>
              </a:ext>
            </a:extLst>
          </p:cNvPr>
          <p:cNvSpPr/>
          <p:nvPr/>
        </p:nvSpPr>
        <p:spPr>
          <a:xfrm>
            <a:off x="5720761" y="2698547"/>
            <a:ext cx="602425" cy="417544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2412C433-0702-4821-B406-518764863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644688"/>
              </p:ext>
            </p:extLst>
          </p:nvPr>
        </p:nvGraphicFramePr>
        <p:xfrm>
          <a:off x="6648738" y="1201753"/>
          <a:ext cx="4648196" cy="36850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2049">
                  <a:extLst>
                    <a:ext uri="{9D8B030D-6E8A-4147-A177-3AD203B41FA5}">
                      <a16:colId xmlns:a16="http://schemas.microsoft.com/office/drawing/2014/main" val="3087118430"/>
                    </a:ext>
                  </a:extLst>
                </a:gridCol>
                <a:gridCol w="1162049">
                  <a:extLst>
                    <a:ext uri="{9D8B030D-6E8A-4147-A177-3AD203B41FA5}">
                      <a16:colId xmlns:a16="http://schemas.microsoft.com/office/drawing/2014/main" val="516727242"/>
                    </a:ext>
                  </a:extLst>
                </a:gridCol>
                <a:gridCol w="1162049">
                  <a:extLst>
                    <a:ext uri="{9D8B030D-6E8A-4147-A177-3AD203B41FA5}">
                      <a16:colId xmlns:a16="http://schemas.microsoft.com/office/drawing/2014/main" val="195975463"/>
                    </a:ext>
                  </a:extLst>
                </a:gridCol>
                <a:gridCol w="1162049">
                  <a:extLst>
                    <a:ext uri="{9D8B030D-6E8A-4147-A177-3AD203B41FA5}">
                      <a16:colId xmlns:a16="http://schemas.microsoft.com/office/drawing/2014/main" val="2411395492"/>
                    </a:ext>
                  </a:extLst>
                </a:gridCol>
              </a:tblGrid>
              <a:tr h="50597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독립변수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가설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4051601"/>
                  </a:ext>
                </a:extLst>
              </a:tr>
              <a:tr h="5059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개별적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특성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규모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전용면적</a:t>
                      </a:r>
                      <a:r>
                        <a:rPr lang="en-US" altLang="ko-KR" sz="1600" dirty="0"/>
                        <a:t>(㎡)</a:t>
                      </a:r>
                      <a:endParaRPr lang="en-US" altLang="ko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+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930765"/>
                  </a:ext>
                </a:extLst>
              </a:tr>
              <a:tr h="505974"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상대층수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+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094702"/>
                  </a:ext>
                </a:extLst>
              </a:tr>
              <a:tr h="5059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단지적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특성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브랜드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1=</a:t>
                      </a:r>
                      <a:r>
                        <a:rPr lang="ko-KR" altLang="en-US" sz="1500" dirty="0"/>
                        <a:t>유명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0=</a:t>
                      </a:r>
                      <a:r>
                        <a:rPr lang="ko-KR" altLang="en-US" sz="1500" dirty="0"/>
                        <a:t>일반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+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470391"/>
                  </a:ext>
                </a:extLst>
              </a:tr>
              <a:tr h="505974"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건축년도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건축년도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+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080205"/>
                  </a:ext>
                </a:extLst>
              </a:tr>
              <a:tr h="505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입지적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특성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접근성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전철역거리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3322008"/>
                  </a:ext>
                </a:extLst>
              </a:tr>
              <a:tr h="50597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종속변수 </a:t>
                      </a:r>
                      <a:r>
                        <a:rPr lang="en-US" altLang="ko-KR" sz="1500" dirty="0"/>
                        <a:t>: </a:t>
                      </a:r>
                      <a:r>
                        <a:rPr lang="ko-KR" altLang="en-US" sz="1500" dirty="0"/>
                        <a:t>거래가격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45432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5F09EAA-EA52-47D3-8BAC-CE3ED6D3333F}"/>
              </a:ext>
            </a:extLst>
          </p:cNvPr>
          <p:cNvSpPr txBox="1"/>
          <p:nvPr/>
        </p:nvSpPr>
        <p:spPr>
          <a:xfrm>
            <a:off x="1140824" y="5014931"/>
            <a:ext cx="9658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대상 </a:t>
            </a:r>
            <a:r>
              <a:rPr lang="en-US" altLang="ko-KR" dirty="0"/>
              <a:t>: 2011~2020 </a:t>
            </a:r>
            <a:r>
              <a:rPr lang="ko-KR" altLang="en-US" dirty="0"/>
              <a:t>거래된 대흥동 아파트</a:t>
            </a:r>
            <a:endParaRPr lang="en-US" altLang="ko-KR" dirty="0"/>
          </a:p>
          <a:p>
            <a:pPr algn="ctr"/>
            <a:r>
              <a:rPr lang="ko-KR" altLang="en-US" dirty="0"/>
              <a:t>연도별</a:t>
            </a:r>
            <a:r>
              <a:rPr lang="en-US" altLang="ko-KR" dirty="0"/>
              <a:t> OLS </a:t>
            </a:r>
            <a:r>
              <a:rPr lang="ko-KR" altLang="en-US" dirty="0"/>
              <a:t>분석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-&gt;</a:t>
            </a:r>
            <a:r>
              <a:rPr lang="ko-KR" altLang="en-US" dirty="0"/>
              <a:t> 연도별 데이터가 너무 적어 의미 없는 변수들이 많았음</a:t>
            </a:r>
            <a:endParaRPr lang="en-US" altLang="ko-KR" dirty="0"/>
          </a:p>
          <a:p>
            <a:pPr algn="ctr"/>
            <a:r>
              <a:rPr lang="en-US" altLang="ko-KR" dirty="0"/>
              <a:t>-&gt; </a:t>
            </a:r>
            <a:r>
              <a:rPr lang="ko-KR" altLang="en-US" dirty="0"/>
              <a:t>영역을 넓혀 </a:t>
            </a:r>
            <a:r>
              <a:rPr lang="ko-KR" altLang="en-US" b="1" dirty="0"/>
              <a:t>마포구 전체의 아파트 데이터를 대상</a:t>
            </a:r>
            <a:r>
              <a:rPr lang="ko-KR" altLang="en-US" dirty="0"/>
              <a:t>으로</a:t>
            </a:r>
          </a:p>
        </p:txBody>
      </p:sp>
    </p:spTree>
    <p:extLst>
      <p:ext uri="{BB962C8B-B14F-4D97-AF65-F5344CB8AC3E}">
        <p14:creationId xmlns:p14="http://schemas.microsoft.com/office/powerpoint/2010/main" val="573750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8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70386" y="2710510"/>
            <a:ext cx="5220904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000" b="1" i="1" kern="0" dirty="0">
                <a:solidFill>
                  <a:srgbClr val="4E5D70"/>
                </a:solidFill>
              </a:rPr>
              <a:t>데이터</a:t>
            </a:r>
            <a:endParaRPr lang="en-US" altLang="ko-KR" sz="3000" kern="0" dirty="0">
              <a:solidFill>
                <a:srgbClr val="4E5D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960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8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6" y="336973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srgbClr val="4E5D70"/>
                </a:solidFill>
              </a:rPr>
              <a:t>데이터</a:t>
            </a:r>
            <a:endParaRPr lang="en-US" altLang="ko-KR" sz="700" kern="0" dirty="0">
              <a:solidFill>
                <a:srgbClr val="4E5D70"/>
              </a:solidFill>
            </a:endParaRPr>
          </a:p>
        </p:txBody>
      </p:sp>
      <p:pic>
        <p:nvPicPr>
          <p:cNvPr id="15" name="Google Shape;59;p14">
            <a:extLst>
              <a:ext uri="{FF2B5EF4-FFF2-40B4-BE49-F238E27FC236}">
                <a16:creationId xmlns:a16="http://schemas.microsoft.com/office/drawing/2014/main" id="{40C10585-0651-4EBB-82C3-A6C713E4F20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2135" y="2748502"/>
            <a:ext cx="5139864" cy="3007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60;p14">
            <a:extLst>
              <a:ext uri="{FF2B5EF4-FFF2-40B4-BE49-F238E27FC236}">
                <a16:creationId xmlns:a16="http://schemas.microsoft.com/office/drawing/2014/main" id="{6B0B29D8-B6FD-4B4E-B8CC-141DEE7503F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991" y="1101592"/>
            <a:ext cx="8486014" cy="1514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7461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8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70386" y="2710510"/>
            <a:ext cx="5220904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b="1" i="1" kern="0" dirty="0">
                <a:solidFill>
                  <a:srgbClr val="4E5D70"/>
                </a:solidFill>
              </a:rPr>
              <a:t>OLS </a:t>
            </a:r>
            <a:r>
              <a:rPr lang="ko-KR" altLang="en-US" sz="3000" b="1" i="1" kern="0" dirty="0">
                <a:solidFill>
                  <a:srgbClr val="4E5D70"/>
                </a:solidFill>
              </a:rPr>
              <a:t>분석</a:t>
            </a:r>
            <a:endParaRPr lang="en-US" altLang="ko-KR" sz="3000" kern="0" dirty="0">
              <a:solidFill>
                <a:srgbClr val="4E5D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751991"/>
      </p:ext>
    </p:extLst>
  </p:cSld>
  <p:clrMapOvr>
    <a:masterClrMapping/>
  </p:clrMapOvr>
</p:sld>
</file>

<file path=ppt/theme/theme1.xml><?xml version="1.0" encoding="utf-8"?>
<a:theme xmlns:a="http://schemas.openxmlformats.org/drawingml/2006/main" name="1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2453</TotalTime>
  <Words>615</Words>
  <Application>Microsoft Office PowerPoint</Application>
  <PresentationFormat>와이드스크린</PresentationFormat>
  <Paragraphs>125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9" baseType="lpstr">
      <vt:lpstr>맑은 고딕</vt:lpstr>
      <vt:lpstr>Arial</vt:lpstr>
      <vt:lpstr>17_Office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 지윤</cp:lastModifiedBy>
  <cp:revision>17</cp:revision>
  <dcterms:created xsi:type="dcterms:W3CDTF">2020-10-07T02:47:54Z</dcterms:created>
  <dcterms:modified xsi:type="dcterms:W3CDTF">2020-12-15T13:59:01Z</dcterms:modified>
</cp:coreProperties>
</file>