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5" r:id="rId4"/>
    <p:sldId id="266" r:id="rId5"/>
    <p:sldId id="267" r:id="rId6"/>
    <p:sldId id="257"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1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7A6B0-6AFC-4146-B96F-D23EEB939C2E}" type="doc">
      <dgm:prSet loTypeId="urn:microsoft.com/office/officeart/2005/8/layout/process2" loCatId="process" qsTypeId="urn:microsoft.com/office/officeart/2005/8/quickstyle/simple1" qsCatId="simple"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572A2317-AC2B-4EBB-98BE-B3655F8F97F4}">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BUSINESS</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UNDERSTANDING</a:t>
          </a:r>
          <a:r>
            <a:rPr lang="en-US" dirty="0">
              <a:latin typeface="Times New Roman" panose="02020603050405020304" pitchFamily="18" charset="0"/>
              <a:cs typeface="Times New Roman" panose="02020603050405020304" pitchFamily="18" charset="0"/>
            </a:rPr>
            <a:t> </a:t>
          </a:r>
        </a:p>
      </dgm:t>
    </dgm:pt>
    <dgm:pt modelId="{E5C5B144-667B-415A-9787-AB5238B492B1}" type="parTrans" cxnId="{F521119D-0B32-4E72-9F22-B5FFD0251B95}">
      <dgm:prSet/>
      <dgm:spPr/>
      <dgm:t>
        <a:bodyPr/>
        <a:lstStyle/>
        <a:p>
          <a:endParaRPr lang="en-US"/>
        </a:p>
      </dgm:t>
    </dgm:pt>
    <dgm:pt modelId="{16EF3A35-1C8F-4FB3-81BF-1798FE3ED22C}" type="sibTrans" cxnId="{F521119D-0B32-4E72-9F22-B5FFD0251B95}">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7AD3D77B-FD48-4120-9CBB-CF9D17C30917}">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DATA CLEANING AND PREPARATION</a:t>
          </a:r>
        </a:p>
      </dgm:t>
    </dgm:pt>
    <dgm:pt modelId="{AFF9A4B2-2A0B-4406-9BB0-8369E1CFF0DF}" type="parTrans" cxnId="{DBDCD323-583D-4016-9D21-3B6E5E0F71AE}">
      <dgm:prSet/>
      <dgm:spPr/>
      <dgm:t>
        <a:bodyPr/>
        <a:lstStyle/>
        <a:p>
          <a:endParaRPr lang="en-US"/>
        </a:p>
      </dgm:t>
    </dgm:pt>
    <dgm:pt modelId="{52ECEF77-F549-4AE0-A609-D1BB95B4E46E}" type="sibTrans" cxnId="{DBDCD323-583D-4016-9D21-3B6E5E0F71A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A268AC15-A65F-4330-A040-2206C43F82D5}">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DATA ANALYSIS</a:t>
          </a:r>
        </a:p>
      </dgm:t>
    </dgm:pt>
    <dgm:pt modelId="{3E55DED2-3D09-4D1A-9746-6F774B2E5BCE}" type="parTrans" cxnId="{17802FD4-33DB-466E-AACB-E3311F559A65}">
      <dgm:prSet/>
      <dgm:spPr/>
      <dgm:t>
        <a:bodyPr/>
        <a:lstStyle/>
        <a:p>
          <a:endParaRPr lang="en-US"/>
        </a:p>
      </dgm:t>
    </dgm:pt>
    <dgm:pt modelId="{CF25D4ED-C647-4895-BB46-C8EB256FC7E5}" type="sibTrans" cxnId="{17802FD4-33DB-466E-AACB-E3311F559A65}">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D449937C-085C-47C7-8438-C3139A15328B}">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MODELLING</a:t>
          </a:r>
        </a:p>
      </dgm:t>
    </dgm:pt>
    <dgm:pt modelId="{D999B672-F15D-484A-8839-BC1D8A6C29E7}" type="parTrans" cxnId="{0B455876-AAB3-4A98-95D7-40AB68312602}">
      <dgm:prSet/>
      <dgm:spPr/>
      <dgm:t>
        <a:bodyPr/>
        <a:lstStyle/>
        <a:p>
          <a:endParaRPr lang="en-US"/>
        </a:p>
      </dgm:t>
    </dgm:pt>
    <dgm:pt modelId="{7DF98A91-C622-4BCA-9360-E35C152CFAAD}" type="sibTrans" cxnId="{0B455876-AAB3-4A98-95D7-40AB68312602}">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2DCFA9C4-A806-4400-AE2D-9D5C7715D5E1}">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CONCLUSION </a:t>
          </a:r>
        </a:p>
      </dgm:t>
    </dgm:pt>
    <dgm:pt modelId="{C9175EC5-803A-46E9-A40E-2831DF1F71A8}" type="parTrans" cxnId="{82DA4E5D-79D8-4840-A2B1-1B5FA49473D1}">
      <dgm:prSet/>
      <dgm:spPr/>
      <dgm:t>
        <a:bodyPr/>
        <a:lstStyle/>
        <a:p>
          <a:endParaRPr lang="en-US"/>
        </a:p>
      </dgm:t>
    </dgm:pt>
    <dgm:pt modelId="{98867945-39B6-48B7-A29E-B2973ACFB88A}" type="sibTrans" cxnId="{82DA4E5D-79D8-4840-A2B1-1B5FA49473D1}">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8F32BDE0-CCC3-4213-BC77-0A803AEA7337}">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Times New Roman" panose="02020603050405020304" pitchFamily="18" charset="0"/>
              <a:cs typeface="Times New Roman" panose="02020603050405020304" pitchFamily="18" charset="0"/>
            </a:rPr>
            <a:t>RECOMMENDATIONS</a:t>
          </a:r>
        </a:p>
      </dgm:t>
    </dgm:pt>
    <dgm:pt modelId="{6F240F9D-B433-4C71-801E-CC8DAB0A44CB}" type="parTrans" cxnId="{73204902-CD71-4EFA-8BDB-366A8208ED85}">
      <dgm:prSet/>
      <dgm:spPr/>
      <dgm:t>
        <a:bodyPr/>
        <a:lstStyle/>
        <a:p>
          <a:endParaRPr lang="en-US"/>
        </a:p>
      </dgm:t>
    </dgm:pt>
    <dgm:pt modelId="{BC43EF98-EA4E-43B9-86F0-D07400161588}" type="sibTrans" cxnId="{73204902-CD71-4EFA-8BDB-366A8208ED85}">
      <dgm:prSet/>
      <dgm:spPr/>
      <dgm:t>
        <a:bodyPr/>
        <a:lstStyle/>
        <a:p>
          <a:endParaRPr lang="en-US"/>
        </a:p>
      </dgm:t>
    </dgm:pt>
    <dgm:pt modelId="{C4278F8F-5C63-4151-9C22-C49B0F410B03}" type="pres">
      <dgm:prSet presAssocID="{D677A6B0-6AFC-4146-B96F-D23EEB939C2E}" presName="linearFlow" presStyleCnt="0">
        <dgm:presLayoutVars>
          <dgm:resizeHandles val="exact"/>
        </dgm:presLayoutVars>
      </dgm:prSet>
      <dgm:spPr/>
    </dgm:pt>
    <dgm:pt modelId="{76128959-5E15-43F1-9CA9-EB03439EB8A2}" type="pres">
      <dgm:prSet presAssocID="{572A2317-AC2B-4EBB-98BE-B3655F8F97F4}" presName="node" presStyleLbl="node1" presStyleIdx="0" presStyleCnt="6" custAng="0">
        <dgm:presLayoutVars>
          <dgm:bulletEnabled val="1"/>
        </dgm:presLayoutVars>
      </dgm:prSet>
      <dgm:spPr/>
    </dgm:pt>
    <dgm:pt modelId="{EF8A957B-1D18-45D9-BC81-DFF0929862E8}" type="pres">
      <dgm:prSet presAssocID="{16EF3A35-1C8F-4FB3-81BF-1798FE3ED22C}" presName="sibTrans" presStyleLbl="sibTrans2D1" presStyleIdx="0" presStyleCnt="5" custAng="0"/>
      <dgm:spPr/>
    </dgm:pt>
    <dgm:pt modelId="{843A15CC-8758-4AE7-A6A6-6A0D6C743865}" type="pres">
      <dgm:prSet presAssocID="{16EF3A35-1C8F-4FB3-81BF-1798FE3ED22C}" presName="connectorText" presStyleLbl="sibTrans2D1" presStyleIdx="0" presStyleCnt="5"/>
      <dgm:spPr/>
    </dgm:pt>
    <dgm:pt modelId="{233ACF88-5876-4EA1-BC12-FF848928CA2A}" type="pres">
      <dgm:prSet presAssocID="{7AD3D77B-FD48-4120-9CBB-CF9D17C30917}" presName="node" presStyleLbl="node1" presStyleIdx="1" presStyleCnt="6" custAng="0">
        <dgm:presLayoutVars>
          <dgm:bulletEnabled val="1"/>
        </dgm:presLayoutVars>
      </dgm:prSet>
      <dgm:spPr/>
    </dgm:pt>
    <dgm:pt modelId="{30F7AA85-6203-4B4B-83A5-CB9A061C460A}" type="pres">
      <dgm:prSet presAssocID="{52ECEF77-F549-4AE0-A609-D1BB95B4E46E}" presName="sibTrans" presStyleLbl="sibTrans2D1" presStyleIdx="1" presStyleCnt="5" custAng="0"/>
      <dgm:spPr/>
    </dgm:pt>
    <dgm:pt modelId="{B9B92006-EFAA-4A67-A234-E4426AE46CD0}" type="pres">
      <dgm:prSet presAssocID="{52ECEF77-F549-4AE0-A609-D1BB95B4E46E}" presName="connectorText" presStyleLbl="sibTrans2D1" presStyleIdx="1" presStyleCnt="5"/>
      <dgm:spPr/>
    </dgm:pt>
    <dgm:pt modelId="{654F458F-9FF0-4EBE-B7B8-F089AF286829}" type="pres">
      <dgm:prSet presAssocID="{A268AC15-A65F-4330-A040-2206C43F82D5}" presName="node" presStyleLbl="node1" presStyleIdx="2" presStyleCnt="6" custAng="0" custLinFactNeighborX="800" custLinFactNeighborY="2758">
        <dgm:presLayoutVars>
          <dgm:bulletEnabled val="1"/>
        </dgm:presLayoutVars>
      </dgm:prSet>
      <dgm:spPr/>
    </dgm:pt>
    <dgm:pt modelId="{7B039422-B1E6-4B99-983F-2BF69C35FD91}" type="pres">
      <dgm:prSet presAssocID="{CF25D4ED-C647-4895-BB46-C8EB256FC7E5}" presName="sibTrans" presStyleLbl="sibTrans2D1" presStyleIdx="2" presStyleCnt="5"/>
      <dgm:spPr/>
    </dgm:pt>
    <dgm:pt modelId="{1C5D3AF8-4EF0-4004-AA61-1050C9188E25}" type="pres">
      <dgm:prSet presAssocID="{CF25D4ED-C647-4895-BB46-C8EB256FC7E5}" presName="connectorText" presStyleLbl="sibTrans2D1" presStyleIdx="2" presStyleCnt="5"/>
      <dgm:spPr/>
    </dgm:pt>
    <dgm:pt modelId="{4DEB042D-4723-4E43-98AC-35DC2D499FD4}" type="pres">
      <dgm:prSet presAssocID="{D449937C-085C-47C7-8438-C3139A15328B}" presName="node" presStyleLbl="node1" presStyleIdx="3" presStyleCnt="6">
        <dgm:presLayoutVars>
          <dgm:bulletEnabled val="1"/>
        </dgm:presLayoutVars>
      </dgm:prSet>
      <dgm:spPr/>
    </dgm:pt>
    <dgm:pt modelId="{58E615CB-A0CB-425C-824E-70CCAAE2FD9C}" type="pres">
      <dgm:prSet presAssocID="{7DF98A91-C622-4BCA-9360-E35C152CFAAD}" presName="sibTrans" presStyleLbl="sibTrans2D1" presStyleIdx="3" presStyleCnt="5"/>
      <dgm:spPr/>
    </dgm:pt>
    <dgm:pt modelId="{10972D82-DD98-4EAE-A151-C6B465918317}" type="pres">
      <dgm:prSet presAssocID="{7DF98A91-C622-4BCA-9360-E35C152CFAAD}" presName="connectorText" presStyleLbl="sibTrans2D1" presStyleIdx="3" presStyleCnt="5"/>
      <dgm:spPr/>
    </dgm:pt>
    <dgm:pt modelId="{CD262819-BBA8-491C-98C0-A13BA0BA422B}" type="pres">
      <dgm:prSet presAssocID="{2DCFA9C4-A806-4400-AE2D-9D5C7715D5E1}" presName="node" presStyleLbl="node1" presStyleIdx="4" presStyleCnt="6">
        <dgm:presLayoutVars>
          <dgm:bulletEnabled val="1"/>
        </dgm:presLayoutVars>
      </dgm:prSet>
      <dgm:spPr/>
    </dgm:pt>
    <dgm:pt modelId="{CB5D12B5-E05E-4398-A769-8CCD7B74C45F}" type="pres">
      <dgm:prSet presAssocID="{98867945-39B6-48B7-A29E-B2973ACFB88A}" presName="sibTrans" presStyleLbl="sibTrans2D1" presStyleIdx="4" presStyleCnt="5"/>
      <dgm:spPr/>
    </dgm:pt>
    <dgm:pt modelId="{A3633111-9847-41E7-807C-B796938ABDD7}" type="pres">
      <dgm:prSet presAssocID="{98867945-39B6-48B7-A29E-B2973ACFB88A}" presName="connectorText" presStyleLbl="sibTrans2D1" presStyleIdx="4" presStyleCnt="5"/>
      <dgm:spPr/>
    </dgm:pt>
    <dgm:pt modelId="{69560704-F35F-430D-BB90-71CDC96D7C7D}" type="pres">
      <dgm:prSet presAssocID="{8F32BDE0-CCC3-4213-BC77-0A803AEA7337}" presName="node" presStyleLbl="node1" presStyleIdx="5" presStyleCnt="6">
        <dgm:presLayoutVars>
          <dgm:bulletEnabled val="1"/>
        </dgm:presLayoutVars>
      </dgm:prSet>
      <dgm:spPr/>
    </dgm:pt>
  </dgm:ptLst>
  <dgm:cxnLst>
    <dgm:cxn modelId="{73204902-CD71-4EFA-8BDB-366A8208ED85}" srcId="{D677A6B0-6AFC-4146-B96F-D23EEB939C2E}" destId="{8F32BDE0-CCC3-4213-BC77-0A803AEA7337}" srcOrd="5" destOrd="0" parTransId="{6F240F9D-B433-4C71-801E-CC8DAB0A44CB}" sibTransId="{BC43EF98-EA4E-43B9-86F0-D07400161588}"/>
    <dgm:cxn modelId="{3FE76311-EB7D-41D2-AE3F-2DA09037A99F}" type="presOf" srcId="{52ECEF77-F549-4AE0-A609-D1BB95B4E46E}" destId="{30F7AA85-6203-4B4B-83A5-CB9A061C460A}" srcOrd="0" destOrd="0" presId="urn:microsoft.com/office/officeart/2005/8/layout/process2"/>
    <dgm:cxn modelId="{5A39DB14-1437-4374-B5D2-312D53DBCEAB}" type="presOf" srcId="{7DF98A91-C622-4BCA-9360-E35C152CFAAD}" destId="{58E615CB-A0CB-425C-824E-70CCAAE2FD9C}" srcOrd="0" destOrd="0" presId="urn:microsoft.com/office/officeart/2005/8/layout/process2"/>
    <dgm:cxn modelId="{DBDCD323-583D-4016-9D21-3B6E5E0F71AE}" srcId="{D677A6B0-6AFC-4146-B96F-D23EEB939C2E}" destId="{7AD3D77B-FD48-4120-9CBB-CF9D17C30917}" srcOrd="1" destOrd="0" parTransId="{AFF9A4B2-2A0B-4406-9BB0-8369E1CFF0DF}" sibTransId="{52ECEF77-F549-4AE0-A609-D1BB95B4E46E}"/>
    <dgm:cxn modelId="{82DA4E5D-79D8-4840-A2B1-1B5FA49473D1}" srcId="{D677A6B0-6AFC-4146-B96F-D23EEB939C2E}" destId="{2DCFA9C4-A806-4400-AE2D-9D5C7715D5E1}" srcOrd="4" destOrd="0" parTransId="{C9175EC5-803A-46E9-A40E-2831DF1F71A8}" sibTransId="{98867945-39B6-48B7-A29E-B2973ACFB88A}"/>
    <dgm:cxn modelId="{F639895D-F9B2-4FC5-A66F-958BFE154E0D}" type="presOf" srcId="{2DCFA9C4-A806-4400-AE2D-9D5C7715D5E1}" destId="{CD262819-BBA8-491C-98C0-A13BA0BA422B}" srcOrd="0" destOrd="0" presId="urn:microsoft.com/office/officeart/2005/8/layout/process2"/>
    <dgm:cxn modelId="{5147925E-C8C8-44A5-B1F7-BBEDBBB1E2B6}" type="presOf" srcId="{D449937C-085C-47C7-8438-C3139A15328B}" destId="{4DEB042D-4723-4E43-98AC-35DC2D499FD4}" srcOrd="0" destOrd="0" presId="urn:microsoft.com/office/officeart/2005/8/layout/process2"/>
    <dgm:cxn modelId="{C064EF63-C80D-43D2-83A4-542A88737C72}" type="presOf" srcId="{572A2317-AC2B-4EBB-98BE-B3655F8F97F4}" destId="{76128959-5E15-43F1-9CA9-EB03439EB8A2}" srcOrd="0" destOrd="0" presId="urn:microsoft.com/office/officeart/2005/8/layout/process2"/>
    <dgm:cxn modelId="{F26B496D-B4F8-44C4-8B81-7683F23E5B27}" type="presOf" srcId="{16EF3A35-1C8F-4FB3-81BF-1798FE3ED22C}" destId="{843A15CC-8758-4AE7-A6A6-6A0D6C743865}" srcOrd="1" destOrd="0" presId="urn:microsoft.com/office/officeart/2005/8/layout/process2"/>
    <dgm:cxn modelId="{1663996D-FE69-4B9B-A1F6-EC0B7938E78C}" type="presOf" srcId="{D677A6B0-6AFC-4146-B96F-D23EEB939C2E}" destId="{C4278F8F-5C63-4151-9C22-C49B0F410B03}" srcOrd="0" destOrd="0" presId="urn:microsoft.com/office/officeart/2005/8/layout/process2"/>
    <dgm:cxn modelId="{0B455876-AAB3-4A98-95D7-40AB68312602}" srcId="{D677A6B0-6AFC-4146-B96F-D23EEB939C2E}" destId="{D449937C-085C-47C7-8438-C3139A15328B}" srcOrd="3" destOrd="0" parTransId="{D999B672-F15D-484A-8839-BC1D8A6C29E7}" sibTransId="{7DF98A91-C622-4BCA-9360-E35C152CFAAD}"/>
    <dgm:cxn modelId="{6E5A0A89-41BA-4D74-85C3-FCC37ED909BC}" type="presOf" srcId="{CF25D4ED-C647-4895-BB46-C8EB256FC7E5}" destId="{1C5D3AF8-4EF0-4004-AA61-1050C9188E25}" srcOrd="1" destOrd="0" presId="urn:microsoft.com/office/officeart/2005/8/layout/process2"/>
    <dgm:cxn modelId="{B872708E-AD14-4A0D-8219-78693FD3014D}" type="presOf" srcId="{8F32BDE0-CCC3-4213-BC77-0A803AEA7337}" destId="{69560704-F35F-430D-BB90-71CDC96D7C7D}" srcOrd="0" destOrd="0" presId="urn:microsoft.com/office/officeart/2005/8/layout/process2"/>
    <dgm:cxn modelId="{FE41009B-EEAC-466F-A54D-124E33C29A97}" type="presOf" srcId="{7DF98A91-C622-4BCA-9360-E35C152CFAAD}" destId="{10972D82-DD98-4EAE-A151-C6B465918317}" srcOrd="1" destOrd="0" presId="urn:microsoft.com/office/officeart/2005/8/layout/process2"/>
    <dgm:cxn modelId="{F521119D-0B32-4E72-9F22-B5FFD0251B95}" srcId="{D677A6B0-6AFC-4146-B96F-D23EEB939C2E}" destId="{572A2317-AC2B-4EBB-98BE-B3655F8F97F4}" srcOrd="0" destOrd="0" parTransId="{E5C5B144-667B-415A-9787-AB5238B492B1}" sibTransId="{16EF3A35-1C8F-4FB3-81BF-1798FE3ED22C}"/>
    <dgm:cxn modelId="{8F80A7AE-72B7-4267-A1FE-AD151CBA47F3}" type="presOf" srcId="{98867945-39B6-48B7-A29E-B2973ACFB88A}" destId="{CB5D12B5-E05E-4398-A769-8CCD7B74C45F}" srcOrd="0" destOrd="0" presId="urn:microsoft.com/office/officeart/2005/8/layout/process2"/>
    <dgm:cxn modelId="{8C33EEBD-F51B-4277-8555-5E132D2A3757}" type="presOf" srcId="{52ECEF77-F549-4AE0-A609-D1BB95B4E46E}" destId="{B9B92006-EFAA-4A67-A234-E4426AE46CD0}" srcOrd="1" destOrd="0" presId="urn:microsoft.com/office/officeart/2005/8/layout/process2"/>
    <dgm:cxn modelId="{CC6C50BE-7BEE-45B8-86C6-EDEEDA5AA4BC}" type="presOf" srcId="{7AD3D77B-FD48-4120-9CBB-CF9D17C30917}" destId="{233ACF88-5876-4EA1-BC12-FF848928CA2A}" srcOrd="0" destOrd="0" presId="urn:microsoft.com/office/officeart/2005/8/layout/process2"/>
    <dgm:cxn modelId="{F92438C2-E34A-4822-8DEF-608A633E9E7D}" type="presOf" srcId="{A268AC15-A65F-4330-A040-2206C43F82D5}" destId="{654F458F-9FF0-4EBE-B7B8-F089AF286829}" srcOrd="0" destOrd="0" presId="urn:microsoft.com/office/officeart/2005/8/layout/process2"/>
    <dgm:cxn modelId="{17802FD4-33DB-466E-AACB-E3311F559A65}" srcId="{D677A6B0-6AFC-4146-B96F-D23EEB939C2E}" destId="{A268AC15-A65F-4330-A040-2206C43F82D5}" srcOrd="2" destOrd="0" parTransId="{3E55DED2-3D09-4D1A-9746-6F774B2E5BCE}" sibTransId="{CF25D4ED-C647-4895-BB46-C8EB256FC7E5}"/>
    <dgm:cxn modelId="{BA6FCDD6-8445-402F-989F-BD04CAEA24F8}" type="presOf" srcId="{CF25D4ED-C647-4895-BB46-C8EB256FC7E5}" destId="{7B039422-B1E6-4B99-983F-2BF69C35FD91}" srcOrd="0" destOrd="0" presId="urn:microsoft.com/office/officeart/2005/8/layout/process2"/>
    <dgm:cxn modelId="{8591EFED-167F-4F67-B512-4C54146803E8}" type="presOf" srcId="{98867945-39B6-48B7-A29E-B2973ACFB88A}" destId="{A3633111-9847-41E7-807C-B796938ABDD7}" srcOrd="1" destOrd="0" presId="urn:microsoft.com/office/officeart/2005/8/layout/process2"/>
    <dgm:cxn modelId="{D81877F0-DB7B-43CC-BF84-502A0D1C7A89}" type="presOf" srcId="{16EF3A35-1C8F-4FB3-81BF-1798FE3ED22C}" destId="{EF8A957B-1D18-45D9-BC81-DFF0929862E8}" srcOrd="0" destOrd="0" presId="urn:microsoft.com/office/officeart/2005/8/layout/process2"/>
    <dgm:cxn modelId="{EA30698C-B1C1-44E8-8629-E46F9DEB297D}" type="presParOf" srcId="{C4278F8F-5C63-4151-9C22-C49B0F410B03}" destId="{76128959-5E15-43F1-9CA9-EB03439EB8A2}" srcOrd="0" destOrd="0" presId="urn:microsoft.com/office/officeart/2005/8/layout/process2"/>
    <dgm:cxn modelId="{7E3F2B84-8FA1-460B-88B3-0EC934E227B3}" type="presParOf" srcId="{C4278F8F-5C63-4151-9C22-C49B0F410B03}" destId="{EF8A957B-1D18-45D9-BC81-DFF0929862E8}" srcOrd="1" destOrd="0" presId="urn:microsoft.com/office/officeart/2005/8/layout/process2"/>
    <dgm:cxn modelId="{2EA77FCA-AD5E-4182-8299-1C5206901C1A}" type="presParOf" srcId="{EF8A957B-1D18-45D9-BC81-DFF0929862E8}" destId="{843A15CC-8758-4AE7-A6A6-6A0D6C743865}" srcOrd="0" destOrd="0" presId="urn:microsoft.com/office/officeart/2005/8/layout/process2"/>
    <dgm:cxn modelId="{6E44291E-BB67-445C-8F7F-1E95BAA8137D}" type="presParOf" srcId="{C4278F8F-5C63-4151-9C22-C49B0F410B03}" destId="{233ACF88-5876-4EA1-BC12-FF848928CA2A}" srcOrd="2" destOrd="0" presId="urn:microsoft.com/office/officeart/2005/8/layout/process2"/>
    <dgm:cxn modelId="{189AFE8C-F7AC-4120-86E3-9B40C31A880E}" type="presParOf" srcId="{C4278F8F-5C63-4151-9C22-C49B0F410B03}" destId="{30F7AA85-6203-4B4B-83A5-CB9A061C460A}" srcOrd="3" destOrd="0" presId="urn:microsoft.com/office/officeart/2005/8/layout/process2"/>
    <dgm:cxn modelId="{77B45A06-EB17-45DF-8D03-38FC4F023760}" type="presParOf" srcId="{30F7AA85-6203-4B4B-83A5-CB9A061C460A}" destId="{B9B92006-EFAA-4A67-A234-E4426AE46CD0}" srcOrd="0" destOrd="0" presId="urn:microsoft.com/office/officeart/2005/8/layout/process2"/>
    <dgm:cxn modelId="{AB6C3FCD-8BC9-4EE6-BF75-525E2CB34F19}" type="presParOf" srcId="{C4278F8F-5C63-4151-9C22-C49B0F410B03}" destId="{654F458F-9FF0-4EBE-B7B8-F089AF286829}" srcOrd="4" destOrd="0" presId="urn:microsoft.com/office/officeart/2005/8/layout/process2"/>
    <dgm:cxn modelId="{810BEA56-8020-41C9-AF7C-6AEEFBBE3D3F}" type="presParOf" srcId="{C4278F8F-5C63-4151-9C22-C49B0F410B03}" destId="{7B039422-B1E6-4B99-983F-2BF69C35FD91}" srcOrd="5" destOrd="0" presId="urn:microsoft.com/office/officeart/2005/8/layout/process2"/>
    <dgm:cxn modelId="{CF9B7896-B439-4E41-9C0F-60BE6386C9EA}" type="presParOf" srcId="{7B039422-B1E6-4B99-983F-2BF69C35FD91}" destId="{1C5D3AF8-4EF0-4004-AA61-1050C9188E25}" srcOrd="0" destOrd="0" presId="urn:microsoft.com/office/officeart/2005/8/layout/process2"/>
    <dgm:cxn modelId="{8B4D55C7-EB50-4D76-B6E4-60C09099FEAE}" type="presParOf" srcId="{C4278F8F-5C63-4151-9C22-C49B0F410B03}" destId="{4DEB042D-4723-4E43-98AC-35DC2D499FD4}" srcOrd="6" destOrd="0" presId="urn:microsoft.com/office/officeart/2005/8/layout/process2"/>
    <dgm:cxn modelId="{9908DD1F-3A04-4160-89B7-F0D60C9D3B27}" type="presParOf" srcId="{C4278F8F-5C63-4151-9C22-C49B0F410B03}" destId="{58E615CB-A0CB-425C-824E-70CCAAE2FD9C}" srcOrd="7" destOrd="0" presId="urn:microsoft.com/office/officeart/2005/8/layout/process2"/>
    <dgm:cxn modelId="{AC4F2505-4DEF-480F-99BD-8DC83F3791E3}" type="presParOf" srcId="{58E615CB-A0CB-425C-824E-70CCAAE2FD9C}" destId="{10972D82-DD98-4EAE-A151-C6B465918317}" srcOrd="0" destOrd="0" presId="urn:microsoft.com/office/officeart/2005/8/layout/process2"/>
    <dgm:cxn modelId="{28EFA6D8-9BBF-4511-A588-53656A96DE83}" type="presParOf" srcId="{C4278F8F-5C63-4151-9C22-C49B0F410B03}" destId="{CD262819-BBA8-491C-98C0-A13BA0BA422B}" srcOrd="8" destOrd="0" presId="urn:microsoft.com/office/officeart/2005/8/layout/process2"/>
    <dgm:cxn modelId="{3947515B-DECF-4D45-8774-CF4B3AEF1E6F}" type="presParOf" srcId="{C4278F8F-5C63-4151-9C22-C49B0F410B03}" destId="{CB5D12B5-E05E-4398-A769-8CCD7B74C45F}" srcOrd="9" destOrd="0" presId="urn:microsoft.com/office/officeart/2005/8/layout/process2"/>
    <dgm:cxn modelId="{0A094C13-F4A7-4B07-9DE6-3CE9AB4AE10C}" type="presParOf" srcId="{CB5D12B5-E05E-4398-A769-8CCD7B74C45F}" destId="{A3633111-9847-41E7-807C-B796938ABDD7}" srcOrd="0" destOrd="0" presId="urn:microsoft.com/office/officeart/2005/8/layout/process2"/>
    <dgm:cxn modelId="{DF574D1F-C4BC-4BB4-B6EE-A3D8338CCE8E}" type="presParOf" srcId="{C4278F8F-5C63-4151-9C22-C49B0F410B03}" destId="{69560704-F35F-430D-BB90-71CDC96D7C7D}"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28959-5E15-43F1-9CA9-EB03439EB8A2}">
      <dsp:nvSpPr>
        <dsp:cNvPr id="0" name=""/>
        <dsp:cNvSpPr/>
      </dsp:nvSpPr>
      <dsp:spPr>
        <a:xfrm>
          <a:off x="2332397" y="2193"/>
          <a:ext cx="2484149" cy="649832"/>
        </a:xfrm>
        <a:prstGeom prst="roundRect">
          <a:avLst>
            <a:gd name="adj" fmla="val 10000"/>
          </a:avLst>
        </a:prstGeom>
        <a:solidFill>
          <a:schemeClr val="accent4">
            <a:hueOff val="0"/>
            <a:satOff val="0"/>
            <a:lumOff val="0"/>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BUSINESS</a:t>
          </a:r>
          <a:r>
            <a:rPr lang="en-US" sz="1800" kern="1200" dirty="0">
              <a:latin typeface="Times New Roman" panose="02020603050405020304" pitchFamily="18" charset="0"/>
              <a:cs typeface="Times New Roman" panose="02020603050405020304" pitchFamily="18" charset="0"/>
            </a:rPr>
            <a:t> </a:t>
          </a:r>
          <a:r>
            <a:rPr lang="en-US" sz="1800" kern="1200" dirty="0">
              <a:solidFill>
                <a:schemeClr val="tx1"/>
              </a:solidFill>
              <a:latin typeface="Times New Roman" panose="02020603050405020304" pitchFamily="18" charset="0"/>
              <a:cs typeface="Times New Roman" panose="02020603050405020304" pitchFamily="18" charset="0"/>
            </a:rPr>
            <a:t>UNDERSTANDING</a:t>
          </a:r>
          <a:r>
            <a:rPr lang="en-US" sz="1800" kern="1200" dirty="0">
              <a:latin typeface="Times New Roman" panose="02020603050405020304" pitchFamily="18" charset="0"/>
              <a:cs typeface="Times New Roman" panose="02020603050405020304" pitchFamily="18" charset="0"/>
            </a:rPr>
            <a:t> </a:t>
          </a:r>
        </a:p>
      </dsp:txBody>
      <dsp:txXfrm>
        <a:off x="2351430" y="21226"/>
        <a:ext cx="2446083" cy="611766"/>
      </dsp:txXfrm>
    </dsp:sp>
    <dsp:sp modelId="{EF8A957B-1D18-45D9-BC81-DFF0929862E8}">
      <dsp:nvSpPr>
        <dsp:cNvPr id="0" name=""/>
        <dsp:cNvSpPr/>
      </dsp:nvSpPr>
      <dsp:spPr>
        <a:xfrm rot="5400000">
          <a:off x="3452628" y="668271"/>
          <a:ext cx="243687" cy="292424"/>
        </a:xfrm>
        <a:prstGeom prst="rightArrow">
          <a:avLst>
            <a:gd name="adj1" fmla="val 60000"/>
            <a:gd name="adj2" fmla="val 50000"/>
          </a:avLst>
        </a:prstGeom>
        <a:solidFill>
          <a:schemeClr val="accent4">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486745" y="692639"/>
        <a:ext cx="175454" cy="170581"/>
      </dsp:txXfrm>
    </dsp:sp>
    <dsp:sp modelId="{233ACF88-5876-4EA1-BC12-FF848928CA2A}">
      <dsp:nvSpPr>
        <dsp:cNvPr id="0" name=""/>
        <dsp:cNvSpPr/>
      </dsp:nvSpPr>
      <dsp:spPr>
        <a:xfrm>
          <a:off x="2332397" y="976941"/>
          <a:ext cx="2484149" cy="649832"/>
        </a:xfrm>
        <a:prstGeom prst="roundRect">
          <a:avLst>
            <a:gd name="adj" fmla="val 10000"/>
          </a:avLst>
        </a:prstGeom>
        <a:solidFill>
          <a:schemeClr val="accent4">
            <a:hueOff val="-2239550"/>
            <a:satOff val="1052"/>
            <a:lumOff val="392"/>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DATA CLEANING AND PREPARATION</a:t>
          </a:r>
        </a:p>
      </dsp:txBody>
      <dsp:txXfrm>
        <a:off x="2351430" y="995974"/>
        <a:ext cx="2446083" cy="611766"/>
      </dsp:txXfrm>
    </dsp:sp>
    <dsp:sp modelId="{30F7AA85-6203-4B4B-83A5-CB9A061C460A}">
      <dsp:nvSpPr>
        <dsp:cNvPr id="0" name=""/>
        <dsp:cNvSpPr/>
      </dsp:nvSpPr>
      <dsp:spPr>
        <a:xfrm rot="5330559">
          <a:off x="3459179" y="1647500"/>
          <a:ext cx="250459" cy="292424"/>
        </a:xfrm>
        <a:prstGeom prst="rightArrow">
          <a:avLst>
            <a:gd name="adj1" fmla="val 60000"/>
            <a:gd name="adj2" fmla="val 50000"/>
          </a:avLst>
        </a:prstGeom>
        <a:solidFill>
          <a:schemeClr val="accent4">
            <a:hueOff val="-2799437"/>
            <a:satOff val="1315"/>
            <a:lumOff val="49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495923" y="1668490"/>
        <a:ext cx="175454" cy="175321"/>
      </dsp:txXfrm>
    </dsp:sp>
    <dsp:sp modelId="{654F458F-9FF0-4EBE-B7B8-F089AF286829}">
      <dsp:nvSpPr>
        <dsp:cNvPr id="0" name=""/>
        <dsp:cNvSpPr/>
      </dsp:nvSpPr>
      <dsp:spPr>
        <a:xfrm>
          <a:off x="2352270" y="1960651"/>
          <a:ext cx="2484149" cy="649832"/>
        </a:xfrm>
        <a:prstGeom prst="roundRect">
          <a:avLst>
            <a:gd name="adj" fmla="val 10000"/>
          </a:avLst>
        </a:prstGeom>
        <a:solidFill>
          <a:schemeClr val="accent4">
            <a:hueOff val="-4479100"/>
            <a:satOff val="2104"/>
            <a:lumOff val="784"/>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DATA ANALYSIS</a:t>
          </a:r>
        </a:p>
      </dsp:txBody>
      <dsp:txXfrm>
        <a:off x="2371303" y="1979684"/>
        <a:ext cx="2446083" cy="611766"/>
      </dsp:txXfrm>
    </dsp:sp>
    <dsp:sp modelId="{7B039422-B1E6-4B99-983F-2BF69C35FD91}">
      <dsp:nvSpPr>
        <dsp:cNvPr id="0" name=""/>
        <dsp:cNvSpPr/>
      </dsp:nvSpPr>
      <dsp:spPr>
        <a:xfrm rot="5470729">
          <a:off x="3465900" y="2622249"/>
          <a:ext cx="237016" cy="292424"/>
        </a:xfrm>
        <a:prstGeom prst="rightArrow">
          <a:avLst>
            <a:gd name="adj1" fmla="val 60000"/>
            <a:gd name="adj2" fmla="val 50000"/>
          </a:avLst>
        </a:prstGeom>
        <a:solidFill>
          <a:schemeClr val="accent4">
            <a:hueOff val="-5598875"/>
            <a:satOff val="2630"/>
            <a:lumOff val="98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497413" y="2649960"/>
        <a:ext cx="175454" cy="165911"/>
      </dsp:txXfrm>
    </dsp:sp>
    <dsp:sp modelId="{4DEB042D-4723-4E43-98AC-35DC2D499FD4}">
      <dsp:nvSpPr>
        <dsp:cNvPr id="0" name=""/>
        <dsp:cNvSpPr/>
      </dsp:nvSpPr>
      <dsp:spPr>
        <a:xfrm>
          <a:off x="2332397" y="2926439"/>
          <a:ext cx="2484149" cy="649832"/>
        </a:xfrm>
        <a:prstGeom prst="roundRect">
          <a:avLst>
            <a:gd name="adj" fmla="val 10000"/>
          </a:avLst>
        </a:prstGeom>
        <a:solidFill>
          <a:schemeClr val="accent4">
            <a:hueOff val="-6718650"/>
            <a:satOff val="3156"/>
            <a:lumOff val="1175"/>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MODELLING</a:t>
          </a:r>
        </a:p>
      </dsp:txBody>
      <dsp:txXfrm>
        <a:off x="2351430" y="2945472"/>
        <a:ext cx="2446083" cy="611766"/>
      </dsp:txXfrm>
    </dsp:sp>
    <dsp:sp modelId="{58E615CB-A0CB-425C-824E-70CCAAE2FD9C}">
      <dsp:nvSpPr>
        <dsp:cNvPr id="0" name=""/>
        <dsp:cNvSpPr/>
      </dsp:nvSpPr>
      <dsp:spPr>
        <a:xfrm rot="5400000">
          <a:off x="3452628" y="3592518"/>
          <a:ext cx="243687" cy="292424"/>
        </a:xfrm>
        <a:prstGeom prst="rightArrow">
          <a:avLst>
            <a:gd name="adj1" fmla="val 60000"/>
            <a:gd name="adj2" fmla="val 50000"/>
          </a:avLst>
        </a:prstGeom>
        <a:solidFill>
          <a:schemeClr val="accent4">
            <a:hueOff val="-8398312"/>
            <a:satOff val="3945"/>
            <a:lumOff val="1469"/>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486745" y="3616886"/>
        <a:ext cx="175454" cy="170581"/>
      </dsp:txXfrm>
    </dsp:sp>
    <dsp:sp modelId="{CD262819-BBA8-491C-98C0-A13BA0BA422B}">
      <dsp:nvSpPr>
        <dsp:cNvPr id="0" name=""/>
        <dsp:cNvSpPr/>
      </dsp:nvSpPr>
      <dsp:spPr>
        <a:xfrm>
          <a:off x="2332397" y="3901188"/>
          <a:ext cx="2484149" cy="649832"/>
        </a:xfrm>
        <a:prstGeom prst="roundRect">
          <a:avLst>
            <a:gd name="adj" fmla="val 10000"/>
          </a:avLst>
        </a:prstGeom>
        <a:solidFill>
          <a:schemeClr val="accent4">
            <a:hueOff val="-8958200"/>
            <a:satOff val="4208"/>
            <a:lumOff val="1567"/>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CONCLUSION </a:t>
          </a:r>
        </a:p>
      </dsp:txBody>
      <dsp:txXfrm>
        <a:off x="2351430" y="3920221"/>
        <a:ext cx="2446083" cy="611766"/>
      </dsp:txXfrm>
    </dsp:sp>
    <dsp:sp modelId="{CB5D12B5-E05E-4398-A769-8CCD7B74C45F}">
      <dsp:nvSpPr>
        <dsp:cNvPr id="0" name=""/>
        <dsp:cNvSpPr/>
      </dsp:nvSpPr>
      <dsp:spPr>
        <a:xfrm rot="5400000">
          <a:off x="3452628" y="4567266"/>
          <a:ext cx="243687" cy="292424"/>
        </a:xfrm>
        <a:prstGeom prst="rightArrow">
          <a:avLst>
            <a:gd name="adj1" fmla="val 60000"/>
            <a:gd name="adj2" fmla="val 50000"/>
          </a:avLst>
        </a:prstGeom>
        <a:solidFill>
          <a:schemeClr val="accent4">
            <a:hueOff val="-11197749"/>
            <a:satOff val="5260"/>
            <a:lumOff val="1959"/>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486745" y="4591634"/>
        <a:ext cx="175454" cy="170581"/>
      </dsp:txXfrm>
    </dsp:sp>
    <dsp:sp modelId="{69560704-F35F-430D-BB90-71CDC96D7C7D}">
      <dsp:nvSpPr>
        <dsp:cNvPr id="0" name=""/>
        <dsp:cNvSpPr/>
      </dsp:nvSpPr>
      <dsp:spPr>
        <a:xfrm>
          <a:off x="2332397" y="4875937"/>
          <a:ext cx="2484149" cy="649832"/>
        </a:xfrm>
        <a:prstGeom prst="roundRect">
          <a:avLst>
            <a:gd name="adj" fmla="val 10000"/>
          </a:avLst>
        </a:prstGeom>
        <a:solidFill>
          <a:schemeClr val="accent4">
            <a:hueOff val="-11197749"/>
            <a:satOff val="5260"/>
            <a:lumOff val="1959"/>
            <a:alphaOff val="0"/>
          </a:schemeClr>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RECOMMENDATIONS</a:t>
          </a:r>
        </a:p>
      </dsp:txBody>
      <dsp:txXfrm>
        <a:off x="2351430" y="4894970"/>
        <a:ext cx="2446083" cy="6117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E2C01-EA78-49AE-9748-7AEA2CADC85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82905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2C01-EA78-49AE-9748-7AEA2CADC85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413618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2C01-EA78-49AE-9748-7AEA2CADC85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299063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2C01-EA78-49AE-9748-7AEA2CADC85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27537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2C01-EA78-49AE-9748-7AEA2CADC85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311487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E2C01-EA78-49AE-9748-7AEA2CADC85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134675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E2C01-EA78-49AE-9748-7AEA2CADC856}"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397365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E2C01-EA78-49AE-9748-7AEA2CADC856}"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263441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E2C01-EA78-49AE-9748-7AEA2CADC856}"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295568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E2C01-EA78-49AE-9748-7AEA2CADC85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139047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E2C01-EA78-49AE-9748-7AEA2CADC85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9BFF1-9D0A-4333-9F9B-C0291D1A0A30}" type="slidenum">
              <a:rPr lang="en-US" smtClean="0"/>
              <a:t>‹#›</a:t>
            </a:fld>
            <a:endParaRPr lang="en-US"/>
          </a:p>
        </p:txBody>
      </p:sp>
    </p:spTree>
    <p:extLst>
      <p:ext uri="{BB962C8B-B14F-4D97-AF65-F5344CB8AC3E}">
        <p14:creationId xmlns:p14="http://schemas.microsoft.com/office/powerpoint/2010/main" val="32821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E2C01-EA78-49AE-9748-7AEA2CADC856}" type="datetimeFigureOut">
              <a:rPr lang="en-US" smtClean="0"/>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9BFF1-9D0A-4333-9F9B-C0291D1A0A30}" type="slidenum">
              <a:rPr lang="en-US" smtClean="0"/>
              <a:t>‹#›</a:t>
            </a:fld>
            <a:endParaRPr lang="en-US"/>
          </a:p>
        </p:txBody>
      </p:sp>
    </p:spTree>
    <p:extLst>
      <p:ext uri="{BB962C8B-B14F-4D97-AF65-F5344CB8AC3E}">
        <p14:creationId xmlns:p14="http://schemas.microsoft.com/office/powerpoint/2010/main" val="39384715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79E5A6-0C8D-C6CA-747C-31DCBBD302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601"/>
            <a:ext cx="12192001" cy="6900383"/>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2472A9D4-9B9B-2FBA-DB70-DB7051EA279E}"/>
              </a:ext>
            </a:extLst>
          </p:cNvPr>
          <p:cNvSpPr>
            <a:spLocks noGrp="1"/>
          </p:cNvSpPr>
          <p:nvPr>
            <p:ph type="ctrTitle"/>
          </p:nvPr>
        </p:nvSpPr>
        <p:spPr>
          <a:xfrm>
            <a:off x="1260764" y="623457"/>
            <a:ext cx="8264236" cy="2230580"/>
          </a:xfrm>
        </p:spPr>
        <p:txBody>
          <a:bodyPr>
            <a:normAutofit/>
          </a:bodyPr>
          <a:lstStyle/>
          <a:p>
            <a:pPr algn="l"/>
            <a:r>
              <a:rPr lang="en-US" sz="4050" b="1" dirty="0">
                <a:solidFill>
                  <a:schemeClr val="bg1"/>
                </a:solidFill>
                <a:effectLst>
                  <a:outerShdw blurRad="38100" dist="38100" dir="2700000" algn="tl">
                    <a:srgbClr val="000000">
                      <a:alpha val="43137"/>
                    </a:srgbClr>
                  </a:outerShdw>
                </a:effectLst>
              </a:rPr>
              <a:t>MCHEZOPESA LTD</a:t>
            </a:r>
          </a:p>
        </p:txBody>
      </p:sp>
      <p:sp>
        <p:nvSpPr>
          <p:cNvPr id="3" name="Subtitle 2">
            <a:extLst>
              <a:ext uri="{FF2B5EF4-FFF2-40B4-BE49-F238E27FC236}">
                <a16:creationId xmlns:a16="http://schemas.microsoft.com/office/drawing/2014/main" id="{A62131A7-6CA4-58AC-5251-051E2B2FF1A9}"/>
              </a:ext>
            </a:extLst>
          </p:cNvPr>
          <p:cNvSpPr>
            <a:spLocks noGrp="1"/>
          </p:cNvSpPr>
          <p:nvPr>
            <p:ph type="subTitle" idx="1"/>
          </p:nvPr>
        </p:nvSpPr>
        <p:spPr>
          <a:xfrm>
            <a:off x="997527" y="2854038"/>
            <a:ext cx="2420590" cy="1567296"/>
          </a:xfrm>
        </p:spPr>
        <p:txBody>
          <a:bodyPr>
            <a:normAutofit/>
          </a:bodyPr>
          <a:lstStyle/>
          <a:p>
            <a:r>
              <a:rPr lang="en-US" sz="3000" i="1" dirty="0">
                <a:solidFill>
                  <a:schemeClr val="bg1"/>
                </a:solidFill>
                <a:effectLst>
                  <a:outerShdw blurRad="38100" dist="38100" dir="2700000" algn="tl">
                    <a:srgbClr val="000000">
                      <a:alpha val="43137"/>
                    </a:srgbClr>
                  </a:outerShdw>
                </a:effectLst>
              </a:rPr>
              <a:t>FOOTBALL</a:t>
            </a:r>
          </a:p>
        </p:txBody>
      </p:sp>
    </p:spTree>
    <p:extLst>
      <p:ext uri="{BB962C8B-B14F-4D97-AF65-F5344CB8AC3E}">
        <p14:creationId xmlns:p14="http://schemas.microsoft.com/office/powerpoint/2010/main" val="3880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25F3-FE0C-0031-C1F6-33334DDB2DEC}"/>
              </a:ext>
            </a:extLst>
          </p:cNvPr>
          <p:cNvSpPr>
            <a:spLocks noGrp="1"/>
          </p:cNvSpPr>
          <p:nvPr>
            <p:ph type="title"/>
          </p:nvPr>
        </p:nvSpPr>
        <p:spPr>
          <a:xfrm>
            <a:off x="2152651" y="1131095"/>
            <a:ext cx="7767205" cy="609383"/>
          </a:xfrm>
        </p:spPr>
        <p:txBody>
          <a:bodyPr>
            <a:noAutofit/>
          </a:bodyPr>
          <a:lstStyle/>
          <a:p>
            <a:pPr algn="ctr"/>
            <a:r>
              <a:rPr lang="en-US" sz="4000" b="1" u="sng" dirty="0">
                <a:solidFill>
                  <a:schemeClr val="bg1"/>
                </a:solidFill>
              </a:rPr>
              <a:t>SCORE PREDICTOR SYSTEM</a:t>
            </a:r>
          </a:p>
        </p:txBody>
      </p:sp>
      <p:pic>
        <p:nvPicPr>
          <p:cNvPr id="5" name="Content Placeholder 4">
            <a:extLst>
              <a:ext uri="{FF2B5EF4-FFF2-40B4-BE49-F238E27FC236}">
                <a16:creationId xmlns:a16="http://schemas.microsoft.com/office/drawing/2014/main" id="{0A6EB758-9442-F638-00F2-1C659A7A3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9" y="1740479"/>
            <a:ext cx="9227127" cy="4270187"/>
          </a:xfrm>
        </p:spPr>
      </p:pic>
    </p:spTree>
    <p:extLst>
      <p:ext uri="{BB962C8B-B14F-4D97-AF65-F5344CB8AC3E}">
        <p14:creationId xmlns:p14="http://schemas.microsoft.com/office/powerpoint/2010/main" val="369139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095410-1825-1FA5-CD9C-92960717F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 y="0"/>
            <a:ext cx="6096000" cy="6888127"/>
          </a:xfrm>
          <a:prstGeom prst="rect">
            <a:avLst/>
          </a:prstGeom>
        </p:spPr>
      </p:pic>
      <p:sp>
        <p:nvSpPr>
          <p:cNvPr id="2" name="Title 1">
            <a:extLst>
              <a:ext uri="{FF2B5EF4-FFF2-40B4-BE49-F238E27FC236}">
                <a16:creationId xmlns:a16="http://schemas.microsoft.com/office/drawing/2014/main" id="{98B2881F-FCE2-6E4D-DC2B-FB76EA41C84B}"/>
              </a:ext>
            </a:extLst>
          </p:cNvPr>
          <p:cNvSpPr>
            <a:spLocks noGrp="1"/>
          </p:cNvSpPr>
          <p:nvPr>
            <p:ph type="title"/>
          </p:nvPr>
        </p:nvSpPr>
        <p:spPr>
          <a:xfrm>
            <a:off x="-13855" y="129601"/>
            <a:ext cx="6096000" cy="1283564"/>
          </a:xfrm>
        </p:spPr>
        <p:txBody>
          <a:bodyPr>
            <a:normAutofit/>
          </a:bodyPr>
          <a:lstStyle/>
          <a:p>
            <a:r>
              <a:rPr lang="en-US" sz="2700" b="1" dirty="0"/>
              <a:t>                 </a:t>
            </a:r>
            <a:r>
              <a:rPr lang="en-US" sz="4000" b="1" u="sng" dirty="0"/>
              <a:t>TEAM   </a:t>
            </a:r>
            <a:r>
              <a:rPr lang="en-US" sz="4000" b="1" dirty="0"/>
              <a:t>                                              </a:t>
            </a:r>
            <a:endParaRPr lang="en-US" sz="4000" dirty="0"/>
          </a:p>
        </p:txBody>
      </p:sp>
      <p:sp>
        <p:nvSpPr>
          <p:cNvPr id="3" name="Content Placeholder 2">
            <a:extLst>
              <a:ext uri="{FF2B5EF4-FFF2-40B4-BE49-F238E27FC236}">
                <a16:creationId xmlns:a16="http://schemas.microsoft.com/office/drawing/2014/main" id="{42D9E74F-C012-E665-8FE0-9BB600C1DA3E}"/>
              </a:ext>
            </a:extLst>
          </p:cNvPr>
          <p:cNvSpPr>
            <a:spLocks noGrp="1"/>
          </p:cNvSpPr>
          <p:nvPr>
            <p:ph idx="1"/>
          </p:nvPr>
        </p:nvSpPr>
        <p:spPr>
          <a:xfrm>
            <a:off x="1717965" y="1413165"/>
            <a:ext cx="9635838" cy="4763797"/>
          </a:xfrm>
        </p:spPr>
        <p:txBody>
          <a:bodyPr>
            <a:normAutofit/>
          </a:bodyPr>
          <a:lstStyle/>
          <a:p>
            <a:r>
              <a:rPr lang="en-US" sz="2000" dirty="0">
                <a:latin typeface="Times New Roman" panose="02020603050405020304" pitchFamily="18" charset="0"/>
                <a:cs typeface="Times New Roman" panose="02020603050405020304" pitchFamily="18" charset="0"/>
              </a:rPr>
              <a:t>FRED MWASHIMBA </a:t>
            </a:r>
          </a:p>
          <a:p>
            <a:r>
              <a:rPr lang="en-US" sz="2000" dirty="0">
                <a:latin typeface="Times New Roman" panose="02020603050405020304" pitchFamily="18" charset="0"/>
                <a:cs typeface="Times New Roman" panose="02020603050405020304" pitchFamily="18" charset="0"/>
              </a:rPr>
              <a:t>ESTHER NYOKABI</a:t>
            </a:r>
          </a:p>
          <a:p>
            <a:r>
              <a:rPr lang="en-US" sz="2000" dirty="0">
                <a:latin typeface="Times New Roman" panose="02020603050405020304" pitchFamily="18" charset="0"/>
                <a:cs typeface="Times New Roman" panose="02020603050405020304" pitchFamily="18" charset="0"/>
              </a:rPr>
              <a:t>CELESTINE KARIMI</a:t>
            </a:r>
          </a:p>
          <a:p>
            <a:r>
              <a:rPr lang="en-US" sz="2000" dirty="0">
                <a:latin typeface="Times New Roman" panose="02020603050405020304" pitchFamily="18" charset="0"/>
                <a:cs typeface="Times New Roman" panose="02020603050405020304" pitchFamily="18" charset="0"/>
              </a:rPr>
              <a:t>URBANUS KATHITU</a:t>
            </a:r>
          </a:p>
          <a:p>
            <a:r>
              <a:rPr lang="en-US" sz="2000" dirty="0">
                <a:latin typeface="Times New Roman" panose="02020603050405020304" pitchFamily="18" charset="0"/>
                <a:cs typeface="Times New Roman" panose="02020603050405020304" pitchFamily="18" charset="0"/>
              </a:rPr>
              <a:t>ANTHONY NJOYA</a:t>
            </a:r>
          </a:p>
        </p:txBody>
      </p:sp>
      <p:pic>
        <p:nvPicPr>
          <p:cNvPr id="9" name="Picture 8">
            <a:extLst>
              <a:ext uri="{FF2B5EF4-FFF2-40B4-BE49-F238E27FC236}">
                <a16:creationId xmlns:a16="http://schemas.microsoft.com/office/drawing/2014/main" id="{8C930150-9490-90B1-5241-C917CFAC0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697"/>
            <a:ext cx="6096000" cy="6888127"/>
          </a:xfrm>
          <a:prstGeom prst="rect">
            <a:avLst/>
          </a:prstGeom>
        </p:spPr>
      </p:pic>
    </p:spTree>
    <p:extLst>
      <p:ext uri="{BB962C8B-B14F-4D97-AF65-F5344CB8AC3E}">
        <p14:creationId xmlns:p14="http://schemas.microsoft.com/office/powerpoint/2010/main" val="163560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8E87E3A-72A6-32ED-3AE4-1B9850E57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39"/>
            <a:ext cx="12316691" cy="6928139"/>
          </a:xfrm>
          <a:prstGeom prst="rect">
            <a:avLst/>
          </a:prstGeom>
        </p:spPr>
      </p:pic>
      <p:sp>
        <p:nvSpPr>
          <p:cNvPr id="2" name="Title 1">
            <a:extLst>
              <a:ext uri="{FF2B5EF4-FFF2-40B4-BE49-F238E27FC236}">
                <a16:creationId xmlns:a16="http://schemas.microsoft.com/office/drawing/2014/main" id="{78494955-C430-974D-6AD4-B961171C681F}"/>
              </a:ext>
            </a:extLst>
          </p:cNvPr>
          <p:cNvSpPr>
            <a:spLocks noGrp="1"/>
          </p:cNvSpPr>
          <p:nvPr>
            <p:ph type="title"/>
          </p:nvPr>
        </p:nvSpPr>
        <p:spPr/>
        <p:txBody>
          <a:bodyPr>
            <a:normAutofit/>
          </a:bodyPr>
          <a:lstStyle/>
          <a:p>
            <a:pPr algn="ctr"/>
            <a:r>
              <a:rPr lang="en-US" sz="4000" b="1" u="sng" dirty="0">
                <a:solidFill>
                  <a:schemeClr val="bg1"/>
                </a:solidFill>
              </a:rPr>
              <a:t>PROJECT PLAN</a:t>
            </a:r>
            <a:br>
              <a:rPr lang="en-US" sz="2400" b="1" u="sng" dirty="0">
                <a:solidFill>
                  <a:schemeClr val="bg1"/>
                </a:solidFill>
              </a:rPr>
            </a:br>
            <a:br>
              <a:rPr lang="en-US" sz="2400" b="1" u="sng" dirty="0">
                <a:solidFill>
                  <a:schemeClr val="bg1"/>
                </a:solidFill>
              </a:rPr>
            </a:br>
            <a:endParaRPr lang="en-US" sz="2400" b="1" u="sng" dirty="0">
              <a:solidFill>
                <a:schemeClr val="bg1"/>
              </a:solidFill>
            </a:endParaRPr>
          </a:p>
        </p:txBody>
      </p:sp>
      <p:graphicFrame>
        <p:nvGraphicFramePr>
          <p:cNvPr id="20" name="Diagram 19">
            <a:extLst>
              <a:ext uri="{FF2B5EF4-FFF2-40B4-BE49-F238E27FC236}">
                <a16:creationId xmlns:a16="http://schemas.microsoft.com/office/drawing/2014/main" id="{2B5A3BDD-4983-23C8-0285-FCBA01101700}"/>
              </a:ext>
            </a:extLst>
          </p:cNvPr>
          <p:cNvGraphicFramePr/>
          <p:nvPr>
            <p:extLst>
              <p:ext uri="{D42A27DB-BD31-4B8C-83A1-F6EECF244321}">
                <p14:modId xmlns:p14="http://schemas.microsoft.com/office/powerpoint/2010/main" val="4100350813"/>
              </p:ext>
            </p:extLst>
          </p:nvPr>
        </p:nvGraphicFramePr>
        <p:xfrm>
          <a:off x="2563091" y="1108363"/>
          <a:ext cx="7148945" cy="5527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51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BBB383-879C-42A2-AE1A-9F4CABDC2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0"/>
            <a:ext cx="12330545" cy="7732253"/>
          </a:xfrm>
          <a:prstGeom prst="rect">
            <a:avLst/>
          </a:prstGeom>
        </p:spPr>
      </p:pic>
      <p:sp>
        <p:nvSpPr>
          <p:cNvPr id="2" name="Title 1">
            <a:extLst>
              <a:ext uri="{FF2B5EF4-FFF2-40B4-BE49-F238E27FC236}">
                <a16:creationId xmlns:a16="http://schemas.microsoft.com/office/drawing/2014/main" id="{C4184571-7B7A-1F62-9BE1-D33F665FC366}"/>
              </a:ext>
            </a:extLst>
          </p:cNvPr>
          <p:cNvSpPr>
            <a:spLocks noGrp="1"/>
          </p:cNvSpPr>
          <p:nvPr>
            <p:ph type="title"/>
          </p:nvPr>
        </p:nvSpPr>
        <p:spPr>
          <a:xfrm>
            <a:off x="2152650" y="857251"/>
            <a:ext cx="7886700" cy="994172"/>
          </a:xfrm>
        </p:spPr>
        <p:txBody>
          <a:bodyPr>
            <a:normAutofit/>
          </a:bodyPr>
          <a:lstStyle/>
          <a:p>
            <a:pPr algn="ctr"/>
            <a:r>
              <a:rPr lang="en-US" sz="4000" b="1" u="sng" dirty="0">
                <a:solidFill>
                  <a:schemeClr val="bg1"/>
                </a:solidFill>
              </a:rPr>
              <a:t>CONTEXT</a:t>
            </a:r>
          </a:p>
        </p:txBody>
      </p:sp>
      <p:sp>
        <p:nvSpPr>
          <p:cNvPr id="3" name="Content Placeholder 2">
            <a:extLst>
              <a:ext uri="{FF2B5EF4-FFF2-40B4-BE49-F238E27FC236}">
                <a16:creationId xmlns:a16="http://schemas.microsoft.com/office/drawing/2014/main" id="{A0F261D5-427B-01E1-A3A0-C75D05368EF1}"/>
              </a:ext>
            </a:extLst>
          </p:cNvPr>
          <p:cNvSpPr>
            <a:spLocks noGrp="1"/>
          </p:cNvSpPr>
          <p:nvPr>
            <p:ph idx="1"/>
          </p:nvPr>
        </p:nvSpPr>
        <p:spPr>
          <a:xfrm>
            <a:off x="96982" y="1703132"/>
            <a:ext cx="11693236" cy="3514341"/>
          </a:xfrm>
        </p:spPr>
        <p:txBody>
          <a:bodyPr>
            <a:normAutofit/>
          </a:bodyPr>
          <a:lstStyle/>
          <a:p>
            <a:pPr algn="l"/>
            <a:r>
              <a:rPr lang="en-US" sz="2000" b="1" dirty="0">
                <a:solidFill>
                  <a:schemeClr val="bg1"/>
                </a:solidFill>
                <a:latin typeface="Times New Roman" panose="02020603050405020304" pitchFamily="18" charset="0"/>
                <a:cs typeface="Times New Roman" panose="02020603050405020304" pitchFamily="18" charset="0"/>
              </a:rPr>
              <a:t>The FIFA Men's World Ranking is a ranking system for men's national teams in association football. The teams of the men's member nations of FIFA, football's world governing body, are ranked based on their game results with the most successful teams being ranked highest. The rankings were introduced in December 1992.</a:t>
            </a:r>
          </a:p>
          <a:p>
            <a:pPr algn="l"/>
            <a:r>
              <a:rPr lang="en-US" sz="2000" b="1" dirty="0">
                <a:solidFill>
                  <a:schemeClr val="bg1"/>
                </a:solidFill>
                <a:latin typeface="Times New Roman" panose="02020603050405020304" pitchFamily="18" charset="0"/>
                <a:cs typeface="Times New Roman" panose="02020603050405020304" pitchFamily="18" charset="0"/>
              </a:rPr>
              <a:t>A points system is used, with points being awarded based on the results of all FIFA-recognized full international matches. It is called the Elo rating system.</a:t>
            </a:r>
          </a:p>
          <a:p>
            <a:pPr algn="l"/>
            <a:r>
              <a:rPr lang="en-US" sz="2000" b="1" dirty="0">
                <a:solidFill>
                  <a:schemeClr val="bg1"/>
                </a:solidFill>
                <a:latin typeface="Times New Roman" panose="02020603050405020304" pitchFamily="18" charset="0"/>
                <a:cs typeface="Times New Roman" panose="02020603050405020304" pitchFamily="18" charset="0"/>
              </a:rPr>
              <a:t>The study is meant to predict the number of scores made by both the away team and home teams.</a:t>
            </a:r>
          </a:p>
          <a:p>
            <a:pPr marL="0" indent="0">
              <a:buNone/>
            </a:pPr>
            <a:endParaRPr lang="en-US" sz="1200" dirty="0"/>
          </a:p>
        </p:txBody>
      </p:sp>
    </p:spTree>
    <p:extLst>
      <p:ext uri="{BB962C8B-B14F-4D97-AF65-F5344CB8AC3E}">
        <p14:creationId xmlns:p14="http://schemas.microsoft.com/office/powerpoint/2010/main" val="186896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C2A9230-0BA8-57A7-BB69-17D41EED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3092" cy="8022451"/>
          </a:xfrm>
          <a:prstGeom prst="rect">
            <a:avLst/>
          </a:prstGeom>
        </p:spPr>
      </p:pic>
      <p:sp>
        <p:nvSpPr>
          <p:cNvPr id="2" name="Title 1">
            <a:extLst>
              <a:ext uri="{FF2B5EF4-FFF2-40B4-BE49-F238E27FC236}">
                <a16:creationId xmlns:a16="http://schemas.microsoft.com/office/drawing/2014/main" id="{D9642F9A-304F-EFC8-D661-7D064C20F849}"/>
              </a:ext>
            </a:extLst>
          </p:cNvPr>
          <p:cNvSpPr>
            <a:spLocks noGrp="1"/>
          </p:cNvSpPr>
          <p:nvPr>
            <p:ph type="title"/>
          </p:nvPr>
        </p:nvSpPr>
        <p:spPr>
          <a:xfrm>
            <a:off x="838202" y="365129"/>
            <a:ext cx="10515600" cy="315908"/>
          </a:xfrm>
        </p:spPr>
        <p:txBody>
          <a:bodyPr>
            <a:normAutofit fontScale="90000"/>
          </a:bodyPr>
          <a:lstStyle/>
          <a:p>
            <a:pPr algn="ctr"/>
            <a:br>
              <a:rPr lang="en-US" dirty="0">
                <a:solidFill>
                  <a:schemeClr val="bg1"/>
                </a:solidFill>
              </a:rPr>
            </a:br>
            <a:br>
              <a:rPr lang="en-US" dirty="0">
                <a:solidFill>
                  <a:schemeClr val="bg1"/>
                </a:solidFill>
              </a:rPr>
            </a:br>
            <a:r>
              <a:rPr lang="en-US" b="1" u="sng" dirty="0">
                <a:solidFill>
                  <a:schemeClr val="bg1"/>
                </a:solidFill>
              </a:rPr>
              <a:t>OBJECTIVE</a:t>
            </a:r>
          </a:p>
        </p:txBody>
      </p:sp>
      <p:sp>
        <p:nvSpPr>
          <p:cNvPr id="3" name="Content Placeholder 2">
            <a:extLst>
              <a:ext uri="{FF2B5EF4-FFF2-40B4-BE49-F238E27FC236}">
                <a16:creationId xmlns:a16="http://schemas.microsoft.com/office/drawing/2014/main" id="{D40F3627-FFBE-CC59-0911-1236FA6C3C0A}"/>
              </a:ext>
            </a:extLst>
          </p:cNvPr>
          <p:cNvSpPr>
            <a:spLocks noGrp="1"/>
          </p:cNvSpPr>
          <p:nvPr>
            <p:ph idx="1"/>
          </p:nvPr>
        </p:nvSpPr>
        <p:spPr>
          <a:xfrm>
            <a:off x="5164428" y="1814733"/>
            <a:ext cx="6680568" cy="2321170"/>
          </a:xfrm>
        </p:spPr>
        <p:txBody>
          <a:bodyPr/>
          <a:lstStyle/>
          <a:p>
            <a:r>
              <a:rPr lang="en-US" sz="2400" dirty="0">
                <a:solidFill>
                  <a:schemeClr val="bg1"/>
                </a:solidFill>
                <a:latin typeface="Times New Roman" panose="02020603050405020304" pitchFamily="18" charset="0"/>
                <a:cs typeface="Times New Roman" panose="02020603050405020304" pitchFamily="18" charset="0"/>
              </a:rPr>
              <a:t>To predict the results of a game between team 1 and team 2 for Mchezopesa LTD, based on who's home and who's away, and on whether or not the game is friendly.</a:t>
            </a:r>
          </a:p>
          <a:p>
            <a:endParaRPr lang="en-US" dirty="0"/>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19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86DC-0E9D-5034-4FF8-D71BF69B0787}"/>
              </a:ext>
            </a:extLst>
          </p:cNvPr>
          <p:cNvSpPr>
            <a:spLocks noGrp="1"/>
          </p:cNvSpPr>
          <p:nvPr>
            <p:ph type="title"/>
          </p:nvPr>
        </p:nvSpPr>
        <p:spPr/>
        <p:txBody>
          <a:bodyPr>
            <a:normAutofit/>
          </a:bodyPr>
          <a:lstStyle/>
          <a:p>
            <a:pPr algn="ctr"/>
            <a:r>
              <a:rPr lang="en-US" sz="4000" b="1" u="sng" dirty="0">
                <a:solidFill>
                  <a:schemeClr val="bg1"/>
                </a:solidFill>
              </a:rPr>
              <a:t>ANALYSIS</a:t>
            </a:r>
          </a:p>
        </p:txBody>
      </p:sp>
      <p:sp>
        <p:nvSpPr>
          <p:cNvPr id="3" name="Content Placeholder 2">
            <a:extLst>
              <a:ext uri="{FF2B5EF4-FFF2-40B4-BE49-F238E27FC236}">
                <a16:creationId xmlns:a16="http://schemas.microsoft.com/office/drawing/2014/main" id="{7665FAC5-7AB7-7C49-B463-C11AB9E0D387}"/>
              </a:ext>
            </a:extLst>
          </p:cNvPr>
          <p:cNvSpPr>
            <a:spLocks noGrp="1"/>
          </p:cNvSpPr>
          <p:nvPr>
            <p:ph idx="1"/>
          </p:nvPr>
        </p:nvSpPr>
        <p:spPr>
          <a:solidFill>
            <a:schemeClr val="accent2">
              <a:lumMod val="50000"/>
            </a:schemeClr>
          </a:solidFill>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We need the model to predict games at an industry-accepted accuracy level (80% at least). In the context of goals, that means our testing results should not vary from the training data by more than +/- 1 goal.</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We used polynomial approach and logistic approach to predict the results.</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Polynomial Approach – The input in this case was Home Team, Away Team and the Tournament Type. In this approach the following was trained: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 Rank of home team.  b) Rank of away team.    c) Tournament.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Logistic regression is the appropriate regression analysis to conduct when the dependent variable is binary. Like all regression analyses, the logistic regression is a predictive analysis.</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Logistic regression was used to describe data and to explain the relationship between one dependent binary variable and one or more nominal, ordinal, interval or ratio-level independent variables.</a:t>
            </a:r>
          </a:p>
        </p:txBody>
      </p:sp>
    </p:spTree>
    <p:extLst>
      <p:ext uri="{BB962C8B-B14F-4D97-AF65-F5344CB8AC3E}">
        <p14:creationId xmlns:p14="http://schemas.microsoft.com/office/powerpoint/2010/main" val="100547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5EE0F-91B6-3C3B-4549-AD9D863E7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7910945"/>
          </a:xfrm>
          <a:prstGeom prst="rect">
            <a:avLst/>
          </a:prstGeom>
        </p:spPr>
      </p:pic>
      <p:sp>
        <p:nvSpPr>
          <p:cNvPr id="2" name="Title 1">
            <a:extLst>
              <a:ext uri="{FF2B5EF4-FFF2-40B4-BE49-F238E27FC236}">
                <a16:creationId xmlns:a16="http://schemas.microsoft.com/office/drawing/2014/main" id="{C86BD89B-655E-07B0-AB96-EFDEC1F2EAD2}"/>
              </a:ext>
            </a:extLst>
          </p:cNvPr>
          <p:cNvSpPr>
            <a:spLocks noGrp="1"/>
          </p:cNvSpPr>
          <p:nvPr>
            <p:ph type="title"/>
          </p:nvPr>
        </p:nvSpPr>
        <p:spPr>
          <a:xfrm>
            <a:off x="838202" y="365128"/>
            <a:ext cx="10515600" cy="466145"/>
          </a:xfrm>
        </p:spPr>
        <p:txBody>
          <a:bodyPr>
            <a:noAutofit/>
          </a:bodyPr>
          <a:lstStyle/>
          <a:p>
            <a:pPr algn="ctr"/>
            <a:r>
              <a:rPr lang="en-US" sz="4000" b="1" u="sng" dirty="0">
                <a:solidFill>
                  <a:schemeClr val="bg1"/>
                </a:solidFill>
              </a:rPr>
              <a:t>CONCLUSION</a:t>
            </a:r>
          </a:p>
        </p:txBody>
      </p:sp>
      <p:sp>
        <p:nvSpPr>
          <p:cNvPr id="3" name="Content Placeholder 2">
            <a:extLst>
              <a:ext uri="{FF2B5EF4-FFF2-40B4-BE49-F238E27FC236}">
                <a16:creationId xmlns:a16="http://schemas.microsoft.com/office/drawing/2014/main" id="{CE0165A5-3891-E12B-FB98-6200C76AB282}"/>
              </a:ext>
            </a:extLst>
          </p:cNvPr>
          <p:cNvSpPr>
            <a:spLocks noGrp="1"/>
          </p:cNvSpPr>
          <p:nvPr>
            <p:ph idx="1"/>
          </p:nvPr>
        </p:nvSpPr>
        <p:spPr>
          <a:xfrm>
            <a:off x="138546" y="1403797"/>
            <a:ext cx="6094829" cy="6362164"/>
          </a:xfrm>
        </p:spPr>
        <p:txBody>
          <a:bodyPr>
            <a:normAutofit/>
          </a:bodyPr>
          <a:lstStyle/>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r>
              <a:rPr lang="en-US" sz="2000" b="0" i="0" dirty="0">
                <a:solidFill>
                  <a:schemeClr val="bg1"/>
                </a:solidFill>
                <a:effectLst/>
                <a:latin typeface="Times New Roman" panose="02020603050405020304" pitchFamily="18" charset="0"/>
                <a:cs typeface="Times New Roman" panose="02020603050405020304" pitchFamily="18" charset="0"/>
              </a:rPr>
              <a:t>Our Model in Polynomial approach did best when our degree is 1 the higher it went the error became higher.</a:t>
            </a:r>
          </a:p>
          <a:p>
            <a:pPr>
              <a:spcBef>
                <a:spcPts val="0"/>
              </a:spcBef>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spcBef>
                <a:spcPts val="0"/>
              </a:spcBef>
            </a:pPr>
            <a:r>
              <a:rPr lang="en-US" sz="2000" b="0" i="0" dirty="0">
                <a:solidFill>
                  <a:schemeClr val="bg1"/>
                </a:solidFill>
                <a:effectLst/>
                <a:latin typeface="Times New Roman" panose="02020603050405020304" pitchFamily="18" charset="0"/>
                <a:cs typeface="Times New Roman" panose="02020603050405020304" pitchFamily="18" charset="0"/>
              </a:rPr>
              <a:t>Cross Validation model number 4 is the best for predicting our away score</a:t>
            </a:r>
          </a:p>
          <a:p>
            <a:pPr>
              <a:spcBef>
                <a:spcPts val="0"/>
              </a:spcBef>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spcBef>
                <a:spcPts val="0"/>
              </a:spcBef>
            </a:pPr>
            <a:r>
              <a:rPr lang="en-US" sz="2000" b="0" i="0"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The accuracy test for Logistic  Regression Approach shows that our algorithm is approximately 31.15% accurate in predicting the match status of the home team.</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24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5363EA0-E676-5EF8-5306-B7E82CE50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21782"/>
          </a:xfrm>
          <a:prstGeom prst="rect">
            <a:avLst/>
          </a:prstGeom>
        </p:spPr>
      </p:pic>
      <p:sp>
        <p:nvSpPr>
          <p:cNvPr id="2" name="Title 1">
            <a:extLst>
              <a:ext uri="{FF2B5EF4-FFF2-40B4-BE49-F238E27FC236}">
                <a16:creationId xmlns:a16="http://schemas.microsoft.com/office/drawing/2014/main" id="{1DD8CE9D-7C58-9193-0859-B2FEFF38DE4F}"/>
              </a:ext>
            </a:extLst>
          </p:cNvPr>
          <p:cNvSpPr>
            <a:spLocks noGrp="1"/>
          </p:cNvSpPr>
          <p:nvPr>
            <p:ph type="title"/>
          </p:nvPr>
        </p:nvSpPr>
        <p:spPr/>
        <p:txBody>
          <a:bodyPr>
            <a:normAutofit/>
          </a:bodyPr>
          <a:lstStyle/>
          <a:p>
            <a:pPr algn="ctr"/>
            <a:r>
              <a:rPr lang="en-US" sz="4000" b="1" u="sng" dirty="0">
                <a:solidFill>
                  <a:schemeClr val="bg1"/>
                </a:solidFill>
              </a:rPr>
              <a:t>RECOMMENDATIONS</a:t>
            </a:r>
          </a:p>
        </p:txBody>
      </p:sp>
      <p:sp>
        <p:nvSpPr>
          <p:cNvPr id="3" name="Content Placeholder 2">
            <a:extLst>
              <a:ext uri="{FF2B5EF4-FFF2-40B4-BE49-F238E27FC236}">
                <a16:creationId xmlns:a16="http://schemas.microsoft.com/office/drawing/2014/main" id="{A9378ACF-98BA-6440-801D-67CA8D69C5C3}"/>
              </a:ext>
            </a:extLst>
          </p:cNvPr>
          <p:cNvSpPr>
            <a:spLocks noGrp="1"/>
          </p:cNvSpPr>
          <p:nvPr>
            <p:ph idx="1"/>
          </p:nvPr>
        </p:nvSpPr>
        <p:spPr>
          <a:xfrm>
            <a:off x="188685" y="1690691"/>
            <a:ext cx="12003315" cy="3548966"/>
          </a:xfrm>
        </p:spPr>
        <p:txBody>
          <a:bodyPr>
            <a:normAutofit/>
          </a:bodyPr>
          <a:lstStyle/>
          <a:p>
            <a:pPr>
              <a:spcBef>
                <a:spcPts val="0"/>
              </a:spcBef>
            </a:pPr>
            <a:r>
              <a:rPr lang="en-US" sz="2000" dirty="0">
                <a:solidFill>
                  <a:schemeClr val="bg1"/>
                </a:solidFill>
                <a:latin typeface="Times New Roman" panose="02020603050405020304" pitchFamily="18" charset="0"/>
                <a:cs typeface="Times New Roman" panose="02020603050405020304" pitchFamily="18" charset="0"/>
              </a:rPr>
              <a:t>The first solution brought almost a perfect model which means that there could be changes that could be made. We could have maybe added the weighted points and previous points. Also, some factors such as injury on players should have been included in the dataset and players being given a red card and benched can affect the outcome of their next 2 games.</a:t>
            </a:r>
          </a:p>
        </p:txBody>
      </p:sp>
      <p:pic>
        <p:nvPicPr>
          <p:cNvPr id="13" name="Picture 12">
            <a:extLst>
              <a:ext uri="{FF2B5EF4-FFF2-40B4-BE49-F238E27FC236}">
                <a16:creationId xmlns:a16="http://schemas.microsoft.com/office/drawing/2014/main" id="{1523F701-9BFD-6D84-C9F1-25B84E11C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4010891"/>
            <a:ext cx="3048000" cy="3131127"/>
          </a:xfrm>
          <a:prstGeom prst="ellipse">
            <a:avLst/>
          </a:prstGeom>
          <a:ln>
            <a:noFill/>
          </a:ln>
          <a:effectLst>
            <a:softEdge rad="112500"/>
          </a:effectLst>
        </p:spPr>
      </p:pic>
    </p:spTree>
    <p:extLst>
      <p:ext uri="{BB962C8B-B14F-4D97-AF65-F5344CB8AC3E}">
        <p14:creationId xmlns:p14="http://schemas.microsoft.com/office/powerpoint/2010/main" val="1034317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1187</TotalTime>
  <Words>469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MCHEZOPESA LTD</vt:lpstr>
      <vt:lpstr>SCORE PREDICTOR SYSTEM</vt:lpstr>
      <vt:lpstr>                 TEAM                                                 </vt:lpstr>
      <vt:lpstr>PROJECT PLAN  </vt:lpstr>
      <vt:lpstr>CONTEXT</vt:lpstr>
      <vt:lpstr>  OBJECTIVE</vt:lpstr>
      <vt:lpstr>ANALYSIS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PROJECT</dc:title>
  <dc:creator>Celestine karimi</dc:creator>
  <cp:lastModifiedBy>Esther Nyokabi</cp:lastModifiedBy>
  <cp:revision>18</cp:revision>
  <dcterms:created xsi:type="dcterms:W3CDTF">2022-12-09T00:26:44Z</dcterms:created>
  <dcterms:modified xsi:type="dcterms:W3CDTF">2022-12-09T17:06:17Z</dcterms:modified>
</cp:coreProperties>
</file>