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67" r:id="rId3"/>
    <p:sldId id="257" r:id="rId4"/>
    <p:sldId id="258" r:id="rId5"/>
    <p:sldId id="272" r:id="rId6"/>
    <p:sldId id="273" r:id="rId7"/>
    <p:sldId id="271" r:id="rId8"/>
    <p:sldId id="259" r:id="rId9"/>
    <p:sldId id="260" r:id="rId10"/>
    <p:sldId id="264" r:id="rId11"/>
    <p:sldId id="263" r:id="rId12"/>
    <p:sldId id="261" r:id="rId13"/>
    <p:sldId id="265" r:id="rId14"/>
    <p:sldId id="270" r:id="rId15"/>
    <p:sldId id="262" r:id="rId16"/>
    <p:sldId id="266" r:id="rId17"/>
    <p:sldId id="268" r:id="rId18"/>
    <p:sldId id="269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8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38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5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8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5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5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Lending Club loans Report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3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Chi-square test of dependence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56232"/>
            <a:ext cx="9872871" cy="4239768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varibles</a:t>
            </a:r>
            <a:r>
              <a:rPr lang="en-IN" dirty="0" smtClean="0"/>
              <a:t> that were dependent on </a:t>
            </a:r>
            <a:r>
              <a:rPr lang="en-IN" dirty="0" err="1" smtClean="0"/>
              <a:t>loan_status</a:t>
            </a:r>
            <a:endParaRPr lang="en-IN" dirty="0" smtClean="0"/>
          </a:p>
          <a:p>
            <a:r>
              <a:rPr lang="en-IN" dirty="0" err="1" smtClean="0"/>
              <a:t>Home_ownership</a:t>
            </a:r>
            <a:endParaRPr lang="en-IN" dirty="0" smtClean="0"/>
          </a:p>
          <a:p>
            <a:r>
              <a:rPr lang="en-IN" dirty="0" smtClean="0"/>
              <a:t>Grade</a:t>
            </a:r>
          </a:p>
          <a:p>
            <a:r>
              <a:rPr lang="en-IN" dirty="0" err="1" smtClean="0"/>
              <a:t>int_rate</a:t>
            </a:r>
            <a:endParaRPr lang="en-IN" dirty="0" smtClean="0"/>
          </a:p>
          <a:p>
            <a:r>
              <a:rPr lang="en-IN" dirty="0" err="1" smtClean="0"/>
              <a:t>loan_amnt</a:t>
            </a:r>
            <a:endParaRPr lang="en-IN" dirty="0" smtClean="0"/>
          </a:p>
          <a:p>
            <a:r>
              <a:rPr lang="en-IN" dirty="0" err="1" smtClean="0"/>
              <a:t>annual_inc</a:t>
            </a:r>
            <a:endParaRPr lang="en-IN" dirty="0" smtClean="0"/>
          </a:p>
          <a:p>
            <a:r>
              <a:rPr lang="en-IN" dirty="0" err="1" smtClean="0"/>
              <a:t>verification_status</a:t>
            </a:r>
            <a:endParaRPr lang="en-IN" dirty="0" smtClean="0"/>
          </a:p>
          <a:p>
            <a:r>
              <a:rPr lang="en-IN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50913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 and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 for null values and remove columns with null values more than 70%.</a:t>
            </a:r>
          </a:p>
          <a:p>
            <a:r>
              <a:rPr lang="en-IN" dirty="0" smtClean="0"/>
              <a:t>The remaining columns were imputed.</a:t>
            </a:r>
          </a:p>
          <a:p>
            <a:r>
              <a:rPr lang="en-IN" dirty="0" smtClean="0"/>
              <a:t>Numerical and  categorical variables were separated for further cleaning.</a:t>
            </a:r>
          </a:p>
          <a:p>
            <a:r>
              <a:rPr lang="en-IN" dirty="0" smtClean="0"/>
              <a:t>Few columns were dropped.</a:t>
            </a:r>
          </a:p>
          <a:p>
            <a:r>
              <a:rPr lang="en-IN" dirty="0" smtClean="0"/>
              <a:t>Then merged the two splits into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94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Target Variable : </a:t>
            </a:r>
            <a:r>
              <a:rPr lang="en-IN" b="1" dirty="0" err="1" smtClean="0"/>
              <a:t>loan_status</a:t>
            </a:r>
            <a:r>
              <a:rPr lang="en-IN" dirty="0" smtClean="0"/>
              <a:t> with 2 categories fully paid &amp; charged off</a:t>
            </a:r>
          </a:p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Logistic Regression Model: 99.15% accuracy</a:t>
            </a:r>
          </a:p>
          <a:p>
            <a:r>
              <a:rPr lang="en-IN" dirty="0" smtClean="0"/>
              <a:t>Decision Tree Model: </a:t>
            </a:r>
            <a:r>
              <a:rPr lang="en-IN" dirty="0"/>
              <a:t>95.99% accuracy</a:t>
            </a:r>
          </a:p>
          <a:p>
            <a:r>
              <a:rPr lang="en-IN" dirty="0" smtClean="0"/>
              <a:t>Random Forest: </a:t>
            </a:r>
            <a:r>
              <a:rPr lang="en-IN" dirty="0"/>
              <a:t>95.15% 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0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39" y="2139696"/>
            <a:ext cx="7218842" cy="4038600"/>
          </a:xfrm>
        </p:spPr>
      </p:pic>
    </p:spTree>
    <p:extLst>
      <p:ext uri="{BB962C8B-B14F-4D97-AF65-F5344CB8AC3E}">
        <p14:creationId xmlns:p14="http://schemas.microsoft.com/office/powerpoint/2010/main" val="73514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Feature_importances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352" y="1965960"/>
            <a:ext cx="4851368" cy="418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3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IN" dirty="0" smtClean="0"/>
              <a:t>From the above result top 16 </a:t>
            </a:r>
            <a:r>
              <a:rPr lang="en-IN" dirty="0" err="1" smtClean="0"/>
              <a:t>impotant</a:t>
            </a:r>
            <a:r>
              <a:rPr lang="en-IN" dirty="0" smtClean="0"/>
              <a:t> features were selected.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Linear Regression Model: 99.06 %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32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592" y="1798469"/>
            <a:ext cx="7004304" cy="43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9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ROC Curve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077" y="2057400"/>
            <a:ext cx="606850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68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Bgging</a:t>
            </a:r>
            <a:r>
              <a:rPr lang="en-IN" dirty="0" smtClean="0"/>
              <a:t> Ensemble Model &amp; Gradient Boosting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Using the bagging ensemble model on the top 16 features we got the accuracy is 99.6%.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Using the Gradient boosting model the accuracy is again 99.66% with number of best estimators to be 160.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22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12848"/>
            <a:ext cx="9872871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Last payment amount is less than 1278.72 for fully paid customers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last_fico_range</a:t>
            </a:r>
            <a:r>
              <a:rPr lang="en-US" dirty="0"/>
              <a:t> is less than </a:t>
            </a:r>
            <a:r>
              <a:rPr lang="en-US" dirty="0" smtClean="0"/>
              <a:t>591.5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</a:t>
            </a:r>
            <a:r>
              <a:rPr lang="en-US" dirty="0" err="1"/>
              <a:t>total_rec_prncp</a:t>
            </a:r>
            <a:r>
              <a:rPr lang="en-US" dirty="0"/>
              <a:t> is less than 999.12 then he is charged off </a:t>
            </a:r>
            <a:r>
              <a:rPr lang="en-US" dirty="0" smtClean="0"/>
              <a:t>and </a:t>
            </a:r>
            <a:r>
              <a:rPr lang="en-US" dirty="0"/>
              <a:t>if it is greater than 999.12 the he is a good </a:t>
            </a:r>
            <a:r>
              <a:rPr lang="en-US" dirty="0" smtClean="0"/>
              <a:t>customer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87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Loan_status</a:t>
            </a:r>
            <a:r>
              <a:rPr lang="en-IN" dirty="0" smtClean="0"/>
              <a:t> vs </a:t>
            </a:r>
            <a:r>
              <a:rPr lang="en-IN" dirty="0" err="1" smtClean="0"/>
              <a:t>total_rec_prncp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727" y="1834324"/>
            <a:ext cx="8080065" cy="477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4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6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Loan_status</a:t>
            </a:r>
            <a:r>
              <a:rPr lang="en-IN" dirty="0"/>
              <a:t> vs </a:t>
            </a:r>
            <a:r>
              <a:rPr lang="en-IN" dirty="0" err="1" smtClean="0"/>
              <a:t>home_ownership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76410" y="2057400"/>
            <a:ext cx="6608700" cy="40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Loan_status</a:t>
            </a:r>
            <a:r>
              <a:rPr lang="en-IN" dirty="0"/>
              <a:t> vs </a:t>
            </a:r>
            <a:r>
              <a:rPr lang="en-IN" dirty="0" err="1" smtClean="0"/>
              <a:t>verification_status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85218" y="2126932"/>
            <a:ext cx="7391083" cy="40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</a:t>
            </a:r>
            <a:r>
              <a:rPr lang="en-IN" dirty="0" err="1" smtClean="0"/>
              <a:t>loan_status</a:t>
            </a:r>
            <a:r>
              <a:rPr lang="en-IN" dirty="0" smtClean="0"/>
              <a:t> w.r.t each grade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131" y="2895600"/>
            <a:ext cx="8534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3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</a:t>
            </a:r>
            <a:r>
              <a:rPr lang="en-IN" dirty="0" err="1"/>
              <a:t>loan_status</a:t>
            </a:r>
            <a:r>
              <a:rPr lang="en-IN" dirty="0"/>
              <a:t> w.r.t each grade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498" y="2231136"/>
            <a:ext cx="634961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Loan amount vs grade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82" y="2381250"/>
            <a:ext cx="95916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 of loans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94327" y="2121409"/>
            <a:ext cx="7172865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353568"/>
            <a:ext cx="9875520" cy="1356360"/>
          </a:xfrm>
        </p:spPr>
        <p:txBody>
          <a:bodyPr/>
          <a:lstStyle/>
          <a:p>
            <a:r>
              <a:rPr lang="en-IN" dirty="0" err="1" smtClean="0"/>
              <a:t>Loan_status</a:t>
            </a:r>
            <a:r>
              <a:rPr lang="en-IN" dirty="0" smtClean="0"/>
              <a:t> vs Purpose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33179" y="1444752"/>
            <a:ext cx="9295162" cy="49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339</TotalTime>
  <Words>250</Words>
  <Application>Microsoft Office PowerPoint</Application>
  <PresentationFormat>Widescreen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Corbel</vt:lpstr>
      <vt:lpstr>Basis</vt:lpstr>
      <vt:lpstr>Lending Club loans Report </vt:lpstr>
      <vt:lpstr>Loan_status vs total_rec_prncp</vt:lpstr>
      <vt:lpstr>Loan_status vs home_ownership</vt:lpstr>
      <vt:lpstr>Loan_status vs verification_status</vt:lpstr>
      <vt:lpstr>Distribution of loan_status w.r.t each grade</vt:lpstr>
      <vt:lpstr>Distribution of loan_status w.r.t each grade</vt:lpstr>
      <vt:lpstr>Loan amount vs grade</vt:lpstr>
      <vt:lpstr>Purpose of loans</vt:lpstr>
      <vt:lpstr>Loan_status vs Purpose</vt:lpstr>
      <vt:lpstr>Chi-square test of dependence</vt:lpstr>
      <vt:lpstr>Data Cleaning and Preparation</vt:lpstr>
      <vt:lpstr>Machine Learning Models</vt:lpstr>
      <vt:lpstr>Decision tree</vt:lpstr>
      <vt:lpstr>Feature_importances</vt:lpstr>
      <vt:lpstr>Feature Selection</vt:lpstr>
      <vt:lpstr>Linear Regression Model</vt:lpstr>
      <vt:lpstr>ROC Curve</vt:lpstr>
      <vt:lpstr>Bgging Ensemble Model &amp; Gradient Boosting</vt:lpstr>
      <vt:lpstr>Conclusion</vt:lpstr>
      <vt:lpstr>Thank you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loans Report</dc:title>
  <dc:creator>HP Inc.</dc:creator>
  <cp:lastModifiedBy>HP Inc.</cp:lastModifiedBy>
  <cp:revision>23</cp:revision>
  <dcterms:created xsi:type="dcterms:W3CDTF">2020-05-31T19:31:54Z</dcterms:created>
  <dcterms:modified xsi:type="dcterms:W3CDTF">2020-07-21T14:30:15Z</dcterms:modified>
</cp:coreProperties>
</file>