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7"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FCCF47-6C34-4F4C-9495-183F551A3BE5}">
  <a:tblStyle styleId="{CDFCCF47-6C34-4F4C-9495-183F551A3BE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07814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5862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1997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4929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771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581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7571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500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0440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02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91850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99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3907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390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2675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9" name="Google Shape;24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8305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938410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924509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887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3319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aa81f2238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aa81f2238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8aa81f2238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extLst>
      <p:ext uri="{BB962C8B-B14F-4D97-AF65-F5344CB8AC3E}">
        <p14:creationId xmlns:p14="http://schemas.microsoft.com/office/powerpoint/2010/main" val="801833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316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extLst>
      <p:ext uri="{BB962C8B-B14F-4D97-AF65-F5344CB8AC3E}">
        <p14:creationId xmlns:p14="http://schemas.microsoft.com/office/powerpoint/2010/main" val="318992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776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Tree>
    <p:extLst>
      <p:ext uri="{BB962C8B-B14F-4D97-AF65-F5344CB8AC3E}">
        <p14:creationId xmlns:p14="http://schemas.microsoft.com/office/powerpoint/2010/main" val="2821742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215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787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4356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extLst>
      <p:ext uri="{BB962C8B-B14F-4D97-AF65-F5344CB8AC3E}">
        <p14:creationId xmlns:p14="http://schemas.microsoft.com/office/powerpoint/2010/main" val="84535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5886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4031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36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11"/>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1"/>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3200"/>
              <a:buFont typeface="Rockwell"/>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a:spLocks noGrp="1"/>
          </p:cNvSpPr>
          <p:nvPr>
            <p:ph type="pic" idx="2"/>
          </p:nvPr>
        </p:nvSpPr>
        <p:spPr>
          <a:xfrm>
            <a:off x="0" y="0"/>
            <a:ext cx="8303740" cy="6858000"/>
          </a:xfrm>
          <a:prstGeom prst="rect">
            <a:avLst/>
          </a:prstGeom>
          <a:solidFill>
            <a:srgbClr val="E1DFD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rgbClr val="9E3611"/>
              </a:buClr>
              <a:buSzPts val="2720"/>
              <a:buFont typeface="Noto Sans Symbols"/>
              <a:buNone/>
              <a:defRPr sz="3200" b="0" i="0" u="none" strike="noStrike" cap="none">
                <a:solidFill>
                  <a:schemeClr val="dk1"/>
                </a:solidFill>
                <a:latin typeface="Rockwell"/>
                <a:ea typeface="Rockwell"/>
                <a:cs typeface="Rockwell"/>
                <a:sym typeface="Rockwell"/>
              </a:defRPr>
            </a:lvl1pPr>
            <a:lvl2pPr marR="0" lvl="1" algn="l" rtl="0">
              <a:lnSpc>
                <a:spcPct val="90000"/>
              </a:lnSpc>
              <a:spcBef>
                <a:spcPts val="400"/>
              </a:spcBef>
              <a:spcAft>
                <a:spcPts val="0"/>
              </a:spcAft>
              <a:buClr>
                <a:srgbClr val="9E3611"/>
              </a:buClr>
              <a:buSzPts val="2380"/>
              <a:buFont typeface="Noto Sans Symbols"/>
              <a:buNone/>
              <a:defRPr sz="2800" b="0" i="0" u="none" strike="noStrike" cap="none">
                <a:solidFill>
                  <a:schemeClr val="dk1"/>
                </a:solidFill>
                <a:latin typeface="Rockwell"/>
                <a:ea typeface="Rockwell"/>
                <a:cs typeface="Rockwell"/>
                <a:sym typeface="Rockwell"/>
              </a:defRPr>
            </a:lvl2pPr>
            <a:lvl3pPr marR="0" lvl="2" algn="l" rtl="0">
              <a:lnSpc>
                <a:spcPct val="90000"/>
              </a:lnSpc>
              <a:spcBef>
                <a:spcPts val="400"/>
              </a:spcBef>
              <a:spcAft>
                <a:spcPts val="0"/>
              </a:spcAft>
              <a:buClr>
                <a:srgbClr val="9E3611"/>
              </a:buClr>
              <a:buSzPts val="2040"/>
              <a:buFont typeface="Noto Sans Symbols"/>
              <a:buNone/>
              <a:defRPr sz="2400" b="0" i="0" u="none" strike="noStrike" cap="none">
                <a:solidFill>
                  <a:schemeClr val="dk1"/>
                </a:solidFill>
                <a:latin typeface="Rockwell"/>
                <a:ea typeface="Rockwell"/>
                <a:cs typeface="Rockwell"/>
                <a:sym typeface="Rockwell"/>
              </a:defRPr>
            </a:lvl3pPr>
            <a:lvl4pPr marR="0" lvl="3"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4pPr>
            <a:lvl5pPr marR="0" lvl="4"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5pPr>
            <a:lvl6pPr marR="0" lvl="5"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6pPr>
            <a:lvl7pPr marR="0" lvl="6"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7pPr>
            <a:lvl8pPr marR="0" lvl="7"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8pPr>
            <a:lvl9pPr marR="0" lvl="8" algn="l" rtl="0">
              <a:lnSpc>
                <a:spcPct val="90000"/>
              </a:lnSpc>
              <a:spcBef>
                <a:spcPts val="400"/>
              </a:spcBef>
              <a:spcAft>
                <a:spcPts val="20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9pPr>
          </a:lstStyle>
          <a:p>
            <a:endParaRPr/>
          </a:p>
        </p:txBody>
      </p:sp>
      <p:sp>
        <p:nvSpPr>
          <p:cNvPr id="90" name="Google Shape;90;p11"/>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1" name="Google Shape;91;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92" name="Google Shape;92;p11"/>
          <p:cNvGrpSpPr/>
          <p:nvPr/>
        </p:nvGrpSpPr>
        <p:grpSpPr>
          <a:xfrm>
            <a:off x="11401725" y="6229681"/>
            <a:ext cx="457200" cy="457200"/>
            <a:chOff x="11361456" y="6195813"/>
            <a:chExt cx="548640" cy="548640"/>
          </a:xfrm>
        </p:grpSpPr>
        <p:sp>
          <p:nvSpPr>
            <p:cNvPr id="93" name="Google Shape;93;p1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9" name="Google Shape;99;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3"/>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5" name="Google Shape;105;p1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415600" y="593367"/>
            <a:ext cx="11360800" cy="9432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3600"/>
              <a:buFont typeface="Rockwell"/>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43" name="Google Shape;43;p5"/>
          <p:cNvSpPr txBox="1">
            <a:spLocks noGrp="1"/>
          </p:cNvSpPr>
          <p:nvPr>
            <p:ph type="body" idx="1"/>
          </p:nvPr>
        </p:nvSpPr>
        <p:spPr>
          <a:xfrm>
            <a:off x="415600" y="1688433"/>
            <a:ext cx="11360800" cy="44036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2133"/>
              </a:spcBef>
              <a:spcAft>
                <a:spcPts val="0"/>
              </a:spcAft>
              <a:buSzPts val="1400"/>
              <a:buChar char="○"/>
              <a:defRPr/>
            </a:lvl2pPr>
            <a:lvl3pPr marL="1371600" lvl="2" indent="-317500" algn="l">
              <a:lnSpc>
                <a:spcPct val="90000"/>
              </a:lnSpc>
              <a:spcBef>
                <a:spcPts val="2133"/>
              </a:spcBef>
              <a:spcAft>
                <a:spcPts val="0"/>
              </a:spcAft>
              <a:buSzPts val="1400"/>
              <a:buChar char="■"/>
              <a:defRPr/>
            </a:lvl3pPr>
            <a:lvl4pPr marL="1828800" lvl="3" indent="-317500" algn="l">
              <a:lnSpc>
                <a:spcPct val="90000"/>
              </a:lnSpc>
              <a:spcBef>
                <a:spcPts val="2133"/>
              </a:spcBef>
              <a:spcAft>
                <a:spcPts val="0"/>
              </a:spcAft>
              <a:buSzPts val="1400"/>
              <a:buChar char="●"/>
              <a:defRPr/>
            </a:lvl4pPr>
            <a:lvl5pPr marL="2286000" lvl="4" indent="-317500" algn="l">
              <a:lnSpc>
                <a:spcPct val="90000"/>
              </a:lnSpc>
              <a:spcBef>
                <a:spcPts val="2133"/>
              </a:spcBef>
              <a:spcAft>
                <a:spcPts val="0"/>
              </a:spcAft>
              <a:buSzPts val="1400"/>
              <a:buChar char="○"/>
              <a:defRPr/>
            </a:lvl5pPr>
            <a:lvl6pPr marL="2743200" lvl="5" indent="-317500" algn="l">
              <a:lnSpc>
                <a:spcPct val="90000"/>
              </a:lnSpc>
              <a:spcBef>
                <a:spcPts val="2133"/>
              </a:spcBef>
              <a:spcAft>
                <a:spcPts val="0"/>
              </a:spcAft>
              <a:buSzPts val="1400"/>
              <a:buChar char="■"/>
              <a:defRPr/>
            </a:lvl6pPr>
            <a:lvl7pPr marL="3200400" lvl="6" indent="-317500" algn="l">
              <a:lnSpc>
                <a:spcPct val="90000"/>
              </a:lnSpc>
              <a:spcBef>
                <a:spcPts val="2133"/>
              </a:spcBef>
              <a:spcAft>
                <a:spcPts val="0"/>
              </a:spcAft>
              <a:buSzPts val="1400"/>
              <a:buChar char="●"/>
              <a:defRPr/>
            </a:lvl7pPr>
            <a:lvl8pPr marL="3657600" lvl="7" indent="-317500" algn="l">
              <a:lnSpc>
                <a:spcPct val="90000"/>
              </a:lnSpc>
              <a:spcBef>
                <a:spcPts val="2133"/>
              </a:spcBef>
              <a:spcAft>
                <a:spcPts val="0"/>
              </a:spcAft>
              <a:buSzPts val="1400"/>
              <a:buChar char="○"/>
              <a:defRPr/>
            </a:lvl8pPr>
            <a:lvl9pPr marL="4114800" lvl="8" indent="-317500" algn="l">
              <a:lnSpc>
                <a:spcPct val="90000"/>
              </a:lnSpc>
              <a:spcBef>
                <a:spcPts val="2133"/>
              </a:spcBef>
              <a:spcAft>
                <a:spcPts val="2133"/>
              </a:spcAft>
              <a:buSzPts val="1400"/>
              <a:buChar char="■"/>
              <a:defRPr/>
            </a:lvl9pPr>
          </a:lstStyle>
          <a:p>
            <a:endParaRPr/>
          </a:p>
        </p:txBody>
      </p:sp>
      <p:sp>
        <p:nvSpPr>
          <p:cNvPr id="44" name="Google Shape;44;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FFFFF"/>
              </a:buClr>
              <a:buSzPts val="1400"/>
              <a:buFont typeface="Rockwell"/>
              <a:buNone/>
              <a:defRPr sz="1400" b="1" i="0" u="none" strike="noStrike" cap="none">
                <a:solidFill>
                  <a:srgbClr val="FFFFFF"/>
                </a:solidFill>
                <a:latin typeface="Rockwell"/>
                <a:ea typeface="Rockwell"/>
                <a:cs typeface="Rockwell"/>
                <a:sym typeface="Rockwell"/>
              </a:defRPr>
            </a:lvl1pPr>
            <a:lvl2pPr marL="0" marR="0" lvl="1" indent="0" algn="r">
              <a:lnSpc>
                <a:spcPct val="100000"/>
              </a:lnSpc>
              <a:spcBef>
                <a:spcPts val="0"/>
              </a:spcBef>
              <a:spcAft>
                <a:spcPts val="0"/>
              </a:spcAft>
              <a:buClr>
                <a:srgbClr val="FFFFFF"/>
              </a:buClr>
              <a:buSzPts val="1400"/>
              <a:buFont typeface="Rockwell"/>
              <a:buNone/>
              <a:defRPr sz="1400" b="1" i="0" u="none" strike="noStrike" cap="none">
                <a:solidFill>
                  <a:srgbClr val="FFFFFF"/>
                </a:solidFill>
                <a:latin typeface="Rockwell"/>
                <a:ea typeface="Rockwell"/>
                <a:cs typeface="Rockwell"/>
                <a:sym typeface="Rockwell"/>
              </a:defRPr>
            </a:lvl2pPr>
            <a:lvl3pPr marL="0" marR="0" lvl="2" indent="0" algn="r">
              <a:lnSpc>
                <a:spcPct val="100000"/>
              </a:lnSpc>
              <a:spcBef>
                <a:spcPts val="0"/>
              </a:spcBef>
              <a:spcAft>
                <a:spcPts val="0"/>
              </a:spcAft>
              <a:buClr>
                <a:srgbClr val="FFFFFF"/>
              </a:buClr>
              <a:buSzPts val="1400"/>
              <a:buFont typeface="Rockwell"/>
              <a:buNone/>
              <a:defRPr sz="1400" b="1" i="0" u="none" strike="noStrike" cap="none">
                <a:solidFill>
                  <a:srgbClr val="FFFFFF"/>
                </a:solidFill>
                <a:latin typeface="Rockwell"/>
                <a:ea typeface="Rockwell"/>
                <a:cs typeface="Rockwell"/>
                <a:sym typeface="Rockwell"/>
              </a:defRPr>
            </a:lvl3pPr>
            <a:lvl4pPr marL="0" marR="0" lvl="3" indent="0" algn="r">
              <a:lnSpc>
                <a:spcPct val="100000"/>
              </a:lnSpc>
              <a:spcBef>
                <a:spcPts val="0"/>
              </a:spcBef>
              <a:spcAft>
                <a:spcPts val="0"/>
              </a:spcAft>
              <a:buClr>
                <a:srgbClr val="FFFFFF"/>
              </a:buClr>
              <a:buSzPts val="1400"/>
              <a:buFont typeface="Rockwell"/>
              <a:buNone/>
              <a:defRPr sz="1400" b="1" i="0" u="none" strike="noStrike" cap="none">
                <a:solidFill>
                  <a:srgbClr val="FFFFFF"/>
                </a:solidFill>
                <a:latin typeface="Rockwell"/>
                <a:ea typeface="Rockwell"/>
                <a:cs typeface="Rockwell"/>
                <a:sym typeface="Rockwell"/>
              </a:defRPr>
            </a:lvl4pPr>
            <a:lvl5pPr marL="0" marR="0" lvl="4" indent="0" algn="r">
              <a:lnSpc>
                <a:spcPct val="100000"/>
              </a:lnSpc>
              <a:spcBef>
                <a:spcPts val="0"/>
              </a:spcBef>
              <a:spcAft>
                <a:spcPts val="0"/>
              </a:spcAft>
              <a:buClr>
                <a:srgbClr val="FFFFFF"/>
              </a:buClr>
              <a:buSzPts val="1400"/>
              <a:buFont typeface="Rockwell"/>
              <a:buNone/>
              <a:defRPr sz="1400" b="1" i="0" u="none" strike="noStrike" cap="none">
                <a:solidFill>
                  <a:srgbClr val="FFFFFF"/>
                </a:solidFill>
                <a:latin typeface="Rockwell"/>
                <a:ea typeface="Rockwell"/>
                <a:cs typeface="Rockwell"/>
                <a:sym typeface="Rockwell"/>
              </a:defRPr>
            </a:lvl5pPr>
            <a:lvl6pPr marL="0" marR="0" lvl="5" indent="0" algn="r">
              <a:lnSpc>
                <a:spcPct val="100000"/>
              </a:lnSpc>
              <a:spcBef>
                <a:spcPts val="0"/>
              </a:spcBef>
              <a:spcAft>
                <a:spcPts val="0"/>
              </a:spcAft>
              <a:buClr>
                <a:srgbClr val="FFFFFF"/>
              </a:buClr>
              <a:buSzPts val="1400"/>
              <a:buFont typeface="Rockwell"/>
              <a:buNone/>
              <a:defRPr sz="1400" b="1" i="0" u="none" strike="noStrike" cap="none">
                <a:solidFill>
                  <a:srgbClr val="FFFFFF"/>
                </a:solidFill>
                <a:latin typeface="Rockwell"/>
                <a:ea typeface="Rockwell"/>
                <a:cs typeface="Rockwell"/>
                <a:sym typeface="Rockwell"/>
              </a:defRPr>
            </a:lvl6pPr>
            <a:lvl7pPr marL="0" marR="0" lvl="6" indent="0" algn="r">
              <a:lnSpc>
                <a:spcPct val="100000"/>
              </a:lnSpc>
              <a:spcBef>
                <a:spcPts val="0"/>
              </a:spcBef>
              <a:spcAft>
                <a:spcPts val="0"/>
              </a:spcAft>
              <a:buClr>
                <a:srgbClr val="FFFFFF"/>
              </a:buClr>
              <a:buSzPts val="1400"/>
              <a:buFont typeface="Rockwell"/>
              <a:buNone/>
              <a:defRPr sz="1400" b="1" i="0" u="none" strike="noStrike" cap="none">
                <a:solidFill>
                  <a:srgbClr val="FFFFFF"/>
                </a:solidFill>
                <a:latin typeface="Rockwell"/>
                <a:ea typeface="Rockwell"/>
                <a:cs typeface="Rockwell"/>
                <a:sym typeface="Rockwell"/>
              </a:defRPr>
            </a:lvl7pPr>
            <a:lvl8pPr marL="0" marR="0" lvl="7" indent="0" algn="r">
              <a:lnSpc>
                <a:spcPct val="100000"/>
              </a:lnSpc>
              <a:spcBef>
                <a:spcPts val="0"/>
              </a:spcBef>
              <a:spcAft>
                <a:spcPts val="0"/>
              </a:spcAft>
              <a:buClr>
                <a:srgbClr val="FFFFFF"/>
              </a:buClr>
              <a:buSzPts val="1400"/>
              <a:buFont typeface="Rockwell"/>
              <a:buNone/>
              <a:defRPr sz="1400" b="1" i="0" u="none" strike="noStrike" cap="none">
                <a:solidFill>
                  <a:srgbClr val="FFFFFF"/>
                </a:solidFill>
                <a:latin typeface="Rockwell"/>
                <a:ea typeface="Rockwell"/>
                <a:cs typeface="Rockwell"/>
                <a:sym typeface="Rockwell"/>
              </a:defRPr>
            </a:lvl8pPr>
            <a:lvl9pPr marL="0" marR="0" lvl="8" indent="0" algn="r">
              <a:lnSpc>
                <a:spcPct val="100000"/>
              </a:lnSpc>
              <a:spcBef>
                <a:spcPts val="0"/>
              </a:spcBef>
              <a:spcAft>
                <a:spcPts val="0"/>
              </a:spcAft>
              <a:buClr>
                <a:srgbClr val="FFFFFF"/>
              </a:buClr>
              <a:buSzPts val="1400"/>
              <a:buFont typeface="Rockwell"/>
              <a:buNone/>
              <a:defRPr sz="1400" b="1" i="0" u="none" strike="noStrike" cap="none">
                <a:solidFill>
                  <a:srgbClr val="FFFFFF"/>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5"/>
        <p:cNvGrpSpPr/>
        <p:nvPr/>
      </p:nvGrpSpPr>
      <p:grpSpPr>
        <a:xfrm>
          <a:off x="0" y="0"/>
          <a:ext cx="0" cy="0"/>
          <a:chOff x="0" y="0"/>
          <a:chExt cx="0" cy="0"/>
        </a:xfrm>
      </p:grpSpPr>
      <p:sp>
        <p:nvSpPr>
          <p:cNvPr id="46" name="Google Shape;46;p6"/>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8000"/>
              <a:buFont typeface="Rockwell"/>
              <a:buNone/>
              <a:defRPr sz="8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9" name="Google Shape;49;p6"/>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51" name="Google Shape;51;p6"/>
          <p:cNvGrpSpPr/>
          <p:nvPr/>
        </p:nvGrpSpPr>
        <p:grpSpPr>
          <a:xfrm>
            <a:off x="897399" y="2325848"/>
            <a:ext cx="1080904" cy="1080902"/>
            <a:chOff x="9685338" y="4460675"/>
            <a:chExt cx="1080904" cy="1080902"/>
          </a:xfrm>
        </p:grpSpPr>
        <p:sp>
          <p:nvSpPr>
            <p:cNvPr id="52" name="Google Shape;52;p6"/>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6"/>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8" name="Google Shape;58;p7"/>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5" name="Google Shape;65;p8"/>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6" name="Google Shape;66;p8"/>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7" name="Google Shape;67;p8"/>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3200"/>
              <a:buFont typeface="Rockwell"/>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9" name="Google Shape;79;p10"/>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0" name="Google Shape;80;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82" name="Google Shape;82;p10"/>
          <p:cNvGrpSpPr/>
          <p:nvPr/>
        </p:nvGrpSpPr>
        <p:grpSpPr>
          <a:xfrm>
            <a:off x="11401725" y="6229681"/>
            <a:ext cx="457200" cy="457200"/>
            <a:chOff x="11361456" y="6195813"/>
            <a:chExt cx="548640" cy="548640"/>
          </a:xfrm>
        </p:grpSpPr>
        <p:sp>
          <p:nvSpPr>
            <p:cNvPr id="83" name="Google Shape;83;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 name="Google Shape;85;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5400"/>
              <a:buFont typeface="Rockwell"/>
              <a:buNone/>
              <a:defRPr sz="5400" b="0" i="0" u="none" strike="noStrike" cap="none">
                <a:solidFill>
                  <a:srgbClr val="000000"/>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4">
                <a:alphaModFix/>
              </a:blip>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2352"/>
          </a:schemeClr>
        </a:solidFill>
        <a:effectLst/>
      </p:bgPr>
    </p:bg>
    <p:spTree>
      <p:nvGrpSpPr>
        <p:cNvPr id="1" name="Shape 111"/>
        <p:cNvGrpSpPr/>
        <p:nvPr/>
      </p:nvGrpSpPr>
      <p:grpSpPr>
        <a:xfrm>
          <a:off x="0" y="0"/>
          <a:ext cx="0" cy="0"/>
          <a:chOff x="0" y="0"/>
          <a:chExt cx="0" cy="0"/>
        </a:xfrm>
      </p:grpSpPr>
      <p:sp>
        <p:nvSpPr>
          <p:cNvPr id="112" name="Google Shape;112;p14"/>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ONLINE CUSTOMER JOURNEY</a:t>
            </a:r>
            <a:endParaRPr/>
          </a:p>
        </p:txBody>
      </p:sp>
      <p:sp>
        <p:nvSpPr>
          <p:cNvPr id="2" name="Subtitle 1"/>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85800" y="672933"/>
            <a:ext cx="8610600" cy="12930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60"/>
              <a:buFont typeface="Rockwell"/>
              <a:buNone/>
            </a:pPr>
            <a:r>
              <a:rPr lang="en-US" sz="4860"/>
              <a:t>TYPE OF CONSUMER INITIATED TOCH-POINTS</a:t>
            </a:r>
            <a:endParaRPr sz="4860"/>
          </a:p>
        </p:txBody>
      </p:sp>
      <p:pic>
        <p:nvPicPr>
          <p:cNvPr id="171" name="Google Shape;171;p23"/>
          <p:cNvPicPr preferRelativeResize="0">
            <a:picLocks noGrp="1"/>
          </p:cNvPicPr>
          <p:nvPr>
            <p:ph type="body" idx="1"/>
          </p:nvPr>
        </p:nvPicPr>
        <p:blipFill rotWithShape="1">
          <a:blip r:embed="rId3">
            <a:alphaModFix/>
          </a:blip>
          <a:srcRect/>
          <a:stretch/>
        </p:blipFill>
        <p:spPr>
          <a:xfrm>
            <a:off x="781750" y="2326900"/>
            <a:ext cx="7462500" cy="3827100"/>
          </a:xfrm>
          <a:prstGeom prst="rect">
            <a:avLst/>
          </a:prstGeom>
          <a:noFill/>
          <a:ln>
            <a:noFill/>
          </a:ln>
        </p:spPr>
      </p:pic>
      <p:sp>
        <p:nvSpPr>
          <p:cNvPr id="172" name="Google Shape;172;p23"/>
          <p:cNvSpPr txBox="1"/>
          <p:nvPr/>
        </p:nvSpPr>
        <p:spPr>
          <a:xfrm>
            <a:off x="8622175" y="2826775"/>
            <a:ext cx="2898000" cy="343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Rockwell"/>
                <a:ea typeface="Rockwell"/>
                <a:cs typeface="Rockwell"/>
                <a:sym typeface="Rockwell"/>
              </a:rPr>
              <a:t>Tour operator and accommodation are major touchpoints.</a:t>
            </a:r>
            <a:endParaRPr sz="2200" b="0" i="0" u="none" strike="noStrike" cap="none">
              <a:solidFill>
                <a:srgbClr val="000000"/>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Rockwell"/>
                <a:ea typeface="Rockwell"/>
                <a:cs typeface="Rockwell"/>
                <a:sym typeface="Rockwell"/>
              </a:rPr>
              <a:t>It includes website, app and tool searches within as well</a:t>
            </a:r>
            <a:endParaRPr sz="2200" b="0" i="0" u="none" strike="noStrike" cap="none">
              <a:solidFill>
                <a:srgbClr val="000000"/>
              </a:solidFill>
              <a:latin typeface="Rockwell"/>
              <a:ea typeface="Rockwell"/>
              <a:cs typeface="Rockwell"/>
              <a:sym typeface="Rockwe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85800" y="672933"/>
            <a:ext cx="8610600" cy="12930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60"/>
              <a:buFont typeface="Rockwell"/>
              <a:buNone/>
            </a:pPr>
            <a:r>
              <a:rPr lang="en-US" sz="4860"/>
              <a:t>TIME SPENT ON EACH TOUCH TYPE</a:t>
            </a:r>
            <a:br>
              <a:rPr lang="en-US" sz="4860"/>
            </a:br>
            <a:r>
              <a:rPr lang="en-US" sz="3600"/>
              <a:t>(CONSUMER INITIATED ONLY)</a:t>
            </a:r>
            <a:endParaRPr sz="3600"/>
          </a:p>
        </p:txBody>
      </p:sp>
      <p:pic>
        <p:nvPicPr>
          <p:cNvPr id="178" name="Google Shape;178;p24"/>
          <p:cNvPicPr preferRelativeResize="0">
            <a:picLocks noGrp="1"/>
          </p:cNvPicPr>
          <p:nvPr>
            <p:ph type="body" idx="1"/>
          </p:nvPr>
        </p:nvPicPr>
        <p:blipFill rotWithShape="1">
          <a:blip r:embed="rId3">
            <a:alphaModFix/>
          </a:blip>
          <a:srcRect/>
          <a:stretch/>
        </p:blipFill>
        <p:spPr>
          <a:xfrm>
            <a:off x="685800" y="2359278"/>
            <a:ext cx="6991033" cy="3886074"/>
          </a:xfrm>
          <a:prstGeom prst="rect">
            <a:avLst/>
          </a:prstGeom>
          <a:noFill/>
          <a:ln>
            <a:noFill/>
          </a:ln>
        </p:spPr>
      </p:pic>
      <p:pic>
        <p:nvPicPr>
          <p:cNvPr id="179" name="Google Shape;179;p24"/>
          <p:cNvPicPr preferRelativeResize="0"/>
          <p:nvPr/>
        </p:nvPicPr>
        <p:blipFill rotWithShape="1">
          <a:blip r:embed="rId4">
            <a:alphaModFix/>
          </a:blip>
          <a:srcRect/>
          <a:stretch/>
        </p:blipFill>
        <p:spPr>
          <a:xfrm>
            <a:off x="8067103" y="2359278"/>
            <a:ext cx="3919599" cy="38037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DISTRIBUTION OF PURCHASES FROM EACH REGION </a:t>
            </a:r>
            <a:endParaRPr/>
          </a:p>
        </p:txBody>
      </p:sp>
      <p:pic>
        <p:nvPicPr>
          <p:cNvPr id="185" name="Google Shape;185;p25"/>
          <p:cNvPicPr preferRelativeResize="0">
            <a:picLocks noGrp="1"/>
          </p:cNvPicPr>
          <p:nvPr>
            <p:ph type="body" idx="1"/>
          </p:nvPr>
        </p:nvPicPr>
        <p:blipFill rotWithShape="1">
          <a:blip r:embed="rId3">
            <a:alphaModFix/>
          </a:blip>
          <a:srcRect/>
          <a:stretch/>
        </p:blipFill>
        <p:spPr>
          <a:xfrm>
            <a:off x="987552" y="2093976"/>
            <a:ext cx="5705856" cy="4279392"/>
          </a:xfrm>
          <a:prstGeom prst="rect">
            <a:avLst/>
          </a:prstGeom>
          <a:noFill/>
          <a:ln>
            <a:noFill/>
          </a:ln>
        </p:spPr>
      </p:pic>
      <p:sp>
        <p:nvSpPr>
          <p:cNvPr id="186" name="Google Shape;186;p25"/>
          <p:cNvSpPr txBox="1"/>
          <p:nvPr/>
        </p:nvSpPr>
        <p:spPr>
          <a:xfrm>
            <a:off x="6693408" y="2953512"/>
            <a:ext cx="4754880" cy="2031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SPSS_Regio5 : Region	</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1: Amsterdam, Rotterdam, Den Haag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2: West (1 excluded)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3: North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4: East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5: South</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SOCIAL CLASS DISTRIBUTION</a:t>
            </a:r>
            <a:endParaRPr/>
          </a:p>
        </p:txBody>
      </p:sp>
      <p:pic>
        <p:nvPicPr>
          <p:cNvPr id="192" name="Google Shape;192;p26"/>
          <p:cNvPicPr preferRelativeResize="0">
            <a:picLocks noGrp="1"/>
          </p:cNvPicPr>
          <p:nvPr>
            <p:ph type="body" idx="1"/>
          </p:nvPr>
        </p:nvPicPr>
        <p:blipFill rotWithShape="1">
          <a:blip r:embed="rId3">
            <a:alphaModFix/>
          </a:blip>
          <a:srcRect/>
          <a:stretch/>
        </p:blipFill>
        <p:spPr>
          <a:xfrm>
            <a:off x="1069848" y="2874096"/>
            <a:ext cx="6053182" cy="2471756"/>
          </a:xfrm>
          <a:prstGeom prst="rect">
            <a:avLst/>
          </a:prstGeom>
          <a:noFill/>
          <a:ln>
            <a:noFill/>
          </a:ln>
        </p:spPr>
      </p:pic>
      <p:sp>
        <p:nvSpPr>
          <p:cNvPr id="193" name="Google Shape;193;p26"/>
          <p:cNvSpPr txBox="1"/>
          <p:nvPr/>
        </p:nvSpPr>
        <p:spPr>
          <a:xfrm>
            <a:off x="7827264" y="2955812"/>
            <a:ext cx="2953512" cy="23083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AFG_sk2015: Social class	</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1: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2: b1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3: b2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4: 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5: 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GrossIncome based chart</a:t>
            </a:r>
            <a:endParaRPr/>
          </a:p>
        </p:txBody>
      </p:sp>
      <p:pic>
        <p:nvPicPr>
          <p:cNvPr id="199" name="Google Shape;199;p27"/>
          <p:cNvPicPr preferRelativeResize="0">
            <a:picLocks noGrp="1"/>
          </p:cNvPicPr>
          <p:nvPr>
            <p:ph type="body" idx="1"/>
          </p:nvPr>
        </p:nvPicPr>
        <p:blipFill rotWithShape="1">
          <a:blip r:embed="rId3">
            <a:alphaModFix/>
          </a:blip>
          <a:srcRect/>
          <a:stretch/>
        </p:blipFill>
        <p:spPr>
          <a:xfrm>
            <a:off x="658368" y="2766694"/>
            <a:ext cx="6190488" cy="3304922"/>
          </a:xfrm>
          <a:prstGeom prst="rect">
            <a:avLst/>
          </a:prstGeom>
          <a:noFill/>
          <a:ln>
            <a:noFill/>
          </a:ln>
        </p:spPr>
      </p:pic>
      <p:sp>
        <p:nvSpPr>
          <p:cNvPr id="200" name="Google Shape;200;p27"/>
          <p:cNvSpPr txBox="1"/>
          <p:nvPr/>
        </p:nvSpPr>
        <p:spPr>
          <a:xfrm>
            <a:off x="7260336" y="2629534"/>
            <a:ext cx="4608576" cy="369331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BAS_bruto_jaarinkomen : Gross income (year)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1: &lt;€12.900 (minimum)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2: €12.900&lt;=27.000 (below average)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3: €27.000&lt;=33.500 (almost average)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4: €33.500&lt;=40.000 (average)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5: €40.000&lt;=67.000 (between 1 and 2 times average)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6: €67.000&lt;=79.900 (2 times average)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7: &gt;79.900 (above 2 times average)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8: don't know / don't want to say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A view of missing values in TravelDataDemos </a:t>
            </a:r>
            <a:endParaRPr/>
          </a:p>
        </p:txBody>
      </p:sp>
      <p:pic>
        <p:nvPicPr>
          <p:cNvPr id="206" name="Google Shape;206;p28"/>
          <p:cNvPicPr preferRelativeResize="0">
            <a:picLocks noGrp="1"/>
          </p:cNvPicPr>
          <p:nvPr>
            <p:ph type="body" idx="1"/>
          </p:nvPr>
        </p:nvPicPr>
        <p:blipFill rotWithShape="1">
          <a:blip r:embed="rId3">
            <a:alphaModFix/>
          </a:blip>
          <a:srcRect/>
          <a:stretch/>
        </p:blipFill>
        <p:spPr>
          <a:xfrm>
            <a:off x="2161884" y="2120900"/>
            <a:ext cx="7874581" cy="405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STATISTICAL MODELS USED FOR FEATURE SELECTION</a:t>
            </a:r>
            <a:endParaRPr/>
          </a:p>
        </p:txBody>
      </p:sp>
      <p:sp>
        <p:nvSpPr>
          <p:cNvPr id="212" name="Google Shape;212;p29"/>
          <p:cNvSpPr txBox="1"/>
          <p:nvPr/>
        </p:nvSpPr>
        <p:spPr>
          <a:xfrm>
            <a:off x="918175" y="2520775"/>
            <a:ext cx="9954000" cy="351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Rockwell"/>
                <a:ea typeface="Rockwell"/>
                <a:cs typeface="Rockwell"/>
                <a:sym typeface="Rockwell"/>
              </a:rPr>
              <a:t>Purchase_status as CIC and FIC being classification category.</a:t>
            </a:r>
            <a:endParaRPr sz="2200" b="0" i="0" u="none" strike="noStrike" cap="none">
              <a:solidFill>
                <a:srgbClr val="000000"/>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Rockwell"/>
                <a:ea typeface="Rockwell"/>
                <a:cs typeface="Rockwell"/>
                <a:sym typeface="Rockwell"/>
              </a:rPr>
              <a:t>All the numerical and categorical variables are tested for relation with the target variable and only relevant one are considered for model building.</a:t>
            </a:r>
            <a:endParaRPr sz="2200" b="0" i="0" u="none" strike="noStrike" cap="none">
              <a:solidFill>
                <a:srgbClr val="000000"/>
              </a:solidFill>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CORRELATION BETWEEN VARIBLES</a:t>
            </a:r>
            <a:endParaRPr/>
          </a:p>
        </p:txBody>
      </p:sp>
      <p:pic>
        <p:nvPicPr>
          <p:cNvPr id="218" name="Google Shape;218;p30"/>
          <p:cNvPicPr preferRelativeResize="0">
            <a:picLocks noGrp="1"/>
          </p:cNvPicPr>
          <p:nvPr>
            <p:ph type="body" idx="1"/>
          </p:nvPr>
        </p:nvPicPr>
        <p:blipFill rotWithShape="1">
          <a:blip r:embed="rId3">
            <a:alphaModFix/>
          </a:blip>
          <a:srcRect/>
          <a:stretch/>
        </p:blipFill>
        <p:spPr>
          <a:xfrm>
            <a:off x="1179576" y="2427287"/>
            <a:ext cx="7172261" cy="38363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415600" y="593367"/>
            <a:ext cx="11360800" cy="9432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SzPts val="3600"/>
              <a:buFont typeface="Rockwell"/>
              <a:buNone/>
            </a:pPr>
            <a:r>
              <a:rPr lang="en-US" sz="4400"/>
              <a:t>ABOUT DATASET DF1 AND DF2</a:t>
            </a:r>
            <a:endParaRPr sz="6600"/>
          </a:p>
        </p:txBody>
      </p:sp>
      <p:pic>
        <p:nvPicPr>
          <p:cNvPr id="224" name="Google Shape;224;p31"/>
          <p:cNvPicPr preferRelativeResize="0"/>
          <p:nvPr/>
        </p:nvPicPr>
        <p:blipFill rotWithShape="1">
          <a:blip r:embed="rId3">
            <a:alphaModFix/>
          </a:blip>
          <a:srcRect/>
          <a:stretch/>
        </p:blipFill>
        <p:spPr>
          <a:xfrm>
            <a:off x="5770245" y="2418778"/>
            <a:ext cx="5352226" cy="3515678"/>
          </a:xfrm>
          <a:prstGeom prst="rect">
            <a:avLst/>
          </a:prstGeom>
          <a:noFill/>
          <a:ln>
            <a:noFill/>
          </a:ln>
        </p:spPr>
      </p:pic>
      <p:pic>
        <p:nvPicPr>
          <p:cNvPr id="225" name="Google Shape;225;p31"/>
          <p:cNvPicPr preferRelativeResize="0"/>
          <p:nvPr/>
        </p:nvPicPr>
        <p:blipFill rotWithShape="1">
          <a:blip r:embed="rId4">
            <a:alphaModFix/>
          </a:blip>
          <a:srcRect/>
          <a:stretch/>
        </p:blipFill>
        <p:spPr>
          <a:xfrm>
            <a:off x="896112" y="2680144"/>
            <a:ext cx="3749040" cy="3479578"/>
          </a:xfrm>
          <a:prstGeom prst="rect">
            <a:avLst/>
          </a:prstGeom>
          <a:noFill/>
          <a:ln>
            <a:noFill/>
          </a:ln>
        </p:spPr>
      </p:pic>
      <p:sp>
        <p:nvSpPr>
          <p:cNvPr id="226" name="Google Shape;226;p31"/>
          <p:cNvSpPr txBox="1"/>
          <p:nvPr/>
        </p:nvSpPr>
        <p:spPr>
          <a:xfrm>
            <a:off x="1014984" y="1923689"/>
            <a:ext cx="337413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TravelData dtypes</a:t>
            </a:r>
            <a:endParaRPr sz="1800" b="0" i="0" u="none" strike="noStrike" cap="none">
              <a:solidFill>
                <a:schemeClr val="dk1"/>
              </a:solidFill>
              <a:latin typeface="Rockwell"/>
              <a:ea typeface="Rockwell"/>
              <a:cs typeface="Rockwell"/>
              <a:sym typeface="Rockwell"/>
            </a:endParaRPr>
          </a:p>
        </p:txBody>
      </p:sp>
      <p:sp>
        <p:nvSpPr>
          <p:cNvPr id="227" name="Google Shape;227;p31"/>
          <p:cNvSpPr txBox="1"/>
          <p:nvPr/>
        </p:nvSpPr>
        <p:spPr>
          <a:xfrm>
            <a:off x="6096000" y="1723830"/>
            <a:ext cx="368465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TravelDataDemos dtypes</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title"/>
          </p:nvPr>
        </p:nvSpPr>
        <p:spPr>
          <a:xfrm>
            <a:off x="328973" y="285359"/>
            <a:ext cx="11360800" cy="943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600"/>
              <a:buFont typeface="Rockwell"/>
              <a:buNone/>
            </a:pPr>
            <a:r>
              <a:rPr lang="en-US" sz="4400"/>
              <a:t>Numerical</a:t>
            </a:r>
            <a:r>
              <a:rPr lang="en-US" sz="4400" b="1"/>
              <a:t> </a:t>
            </a:r>
            <a:r>
              <a:rPr lang="en-US" sz="4400"/>
              <a:t>Variable</a:t>
            </a:r>
            <a:r>
              <a:rPr lang="en-US" sz="4400" b="1"/>
              <a:t> </a:t>
            </a:r>
            <a:r>
              <a:rPr lang="en-US" sz="4400"/>
              <a:t>Analysis for TravelDemos Data</a:t>
            </a:r>
            <a:r>
              <a:rPr lang="en-US" sz="4400" b="1"/>
              <a:t/>
            </a:r>
            <a:br>
              <a:rPr lang="en-US" sz="4400" b="1"/>
            </a:br>
            <a:endParaRPr sz="4400"/>
          </a:p>
        </p:txBody>
      </p:sp>
      <p:pic>
        <p:nvPicPr>
          <p:cNvPr id="233" name="Google Shape;233;p32"/>
          <p:cNvPicPr preferRelativeResize="0"/>
          <p:nvPr/>
        </p:nvPicPr>
        <p:blipFill rotWithShape="1">
          <a:blip r:embed="rId3">
            <a:alphaModFix/>
          </a:blip>
          <a:srcRect/>
          <a:stretch/>
        </p:blipFill>
        <p:spPr>
          <a:xfrm>
            <a:off x="328973" y="1678807"/>
            <a:ext cx="8613825" cy="4953434"/>
          </a:xfrm>
          <a:prstGeom prst="rect">
            <a:avLst/>
          </a:prstGeom>
          <a:noFill/>
          <a:ln>
            <a:noFill/>
          </a:ln>
        </p:spPr>
      </p:pic>
      <p:sp>
        <p:nvSpPr>
          <p:cNvPr id="234" name="Google Shape;234;p32"/>
          <p:cNvSpPr txBox="1"/>
          <p:nvPr/>
        </p:nvSpPr>
        <p:spPr>
          <a:xfrm>
            <a:off x="8653112" y="1799924"/>
            <a:ext cx="3185962" cy="3862596"/>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SPSS_Regio5 : Region</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Age: Age</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BAS_bruto_jaarinkomen: Gross income (year)</a:t>
            </a:r>
            <a:endParaRPr/>
          </a:p>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BAS_huishoudgrootte: Household size (Number of persons)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GenderID:	Gender</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RESP_GEM_GROOTTE: Size of manucipality</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afg_kinderen_huishouden:number of children in household</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685800" y="672933"/>
            <a:ext cx="8610600" cy="12930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INTRODUCTION</a:t>
            </a:r>
            <a:endParaRPr/>
          </a:p>
        </p:txBody>
      </p:sp>
      <p:pic>
        <p:nvPicPr>
          <p:cNvPr id="119" name="Google Shape;119;p15"/>
          <p:cNvPicPr preferRelativeResize="0">
            <a:picLocks noGrp="1"/>
          </p:cNvPicPr>
          <p:nvPr>
            <p:ph type="body" idx="1"/>
          </p:nvPr>
        </p:nvPicPr>
        <p:blipFill rotWithShape="1">
          <a:blip r:embed="rId3">
            <a:alphaModFix/>
          </a:blip>
          <a:srcRect/>
          <a:stretch/>
        </p:blipFill>
        <p:spPr>
          <a:xfrm>
            <a:off x="247014" y="1835980"/>
            <a:ext cx="11671484" cy="42356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Summary</a:t>
            </a:r>
            <a:endParaRPr/>
          </a:p>
        </p:txBody>
      </p:sp>
      <p:pic>
        <p:nvPicPr>
          <p:cNvPr id="240" name="Google Shape;240;p33"/>
          <p:cNvPicPr preferRelativeResize="0"/>
          <p:nvPr/>
        </p:nvPicPr>
        <p:blipFill rotWithShape="1">
          <a:blip r:embed="rId3">
            <a:alphaModFix/>
          </a:blip>
          <a:srcRect/>
          <a:stretch/>
        </p:blipFill>
        <p:spPr>
          <a:xfrm>
            <a:off x="3048" y="1713371"/>
            <a:ext cx="12192000" cy="3412006"/>
          </a:xfrm>
          <a:prstGeom prst="rect">
            <a:avLst/>
          </a:prstGeom>
          <a:noFill/>
          <a:ln>
            <a:noFill/>
          </a:ln>
        </p:spPr>
      </p:pic>
      <p:sp>
        <p:nvSpPr>
          <p:cNvPr id="241" name="Google Shape;241;p33"/>
          <p:cNvSpPr txBox="1"/>
          <p:nvPr/>
        </p:nvSpPr>
        <p:spPr>
          <a:xfrm>
            <a:off x="635267" y="5457524"/>
            <a:ext cx="7671335" cy="58477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Here we can look at the summary statistics of TravelDataDemos.</a:t>
            </a:r>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We get an idea about each column by looking at their minimum and maximum</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MODEL BUILDING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700"/>
              <a:buFont typeface="Rockwell"/>
              <a:buNone/>
            </a:pPr>
            <a:r>
              <a:rPr lang="en-US" sz="4200"/>
              <a:t>OVERALL PERFORMANCE OF MODELS ON ONLINE CUSTOMER JOURNEY</a:t>
            </a:r>
            <a:endParaRPr sz="4200"/>
          </a:p>
        </p:txBody>
      </p:sp>
      <p:sp>
        <p:nvSpPr>
          <p:cNvPr id="252" name="Google Shape;252;p35"/>
          <p:cNvSpPr txBox="1">
            <a:spLocks noGrp="1"/>
          </p:cNvSpPr>
          <p:nvPr>
            <p:ph type="body" idx="1"/>
          </p:nvPr>
        </p:nvSpPr>
        <p:spPr>
          <a:xfrm>
            <a:off x="738175" y="2093975"/>
            <a:ext cx="10390200" cy="4078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67"/>
              </a:spcBef>
              <a:spcAft>
                <a:spcPts val="0"/>
              </a:spcAft>
              <a:buSzPts val="1100"/>
              <a:buNone/>
            </a:pPr>
            <a:r>
              <a:rPr lang="en-US" sz="2133"/>
              <a:t>Models were applied on data obtained after cleaning </a:t>
            </a:r>
            <a:endParaRPr sz="2133"/>
          </a:p>
        </p:txBody>
      </p:sp>
      <p:graphicFrame>
        <p:nvGraphicFramePr>
          <p:cNvPr id="253" name="Google Shape;253;p35"/>
          <p:cNvGraphicFramePr/>
          <p:nvPr/>
        </p:nvGraphicFramePr>
        <p:xfrm>
          <a:off x="601626" y="3012001"/>
          <a:ext cx="11312875" cy="2980050"/>
        </p:xfrm>
        <a:graphic>
          <a:graphicData uri="http://schemas.openxmlformats.org/drawingml/2006/table">
            <a:tbl>
              <a:tblPr>
                <a:noFill/>
                <a:tableStyleId>{CDFCCF47-6C34-4F4C-9495-183F551A3BE5}</a:tableStyleId>
              </a:tblPr>
              <a:tblGrid>
                <a:gridCol w="1616125"/>
                <a:gridCol w="1616125"/>
                <a:gridCol w="1616125"/>
                <a:gridCol w="1616125"/>
                <a:gridCol w="1616125"/>
                <a:gridCol w="1616125"/>
                <a:gridCol w="1616125"/>
              </a:tblGrid>
              <a:tr h="1483350">
                <a:tc>
                  <a:txBody>
                    <a:bodyPr/>
                    <a:lstStyle/>
                    <a:p>
                      <a:pPr marL="0" marR="0" lvl="0" indent="0" algn="l" rtl="0">
                        <a:lnSpc>
                          <a:spcPct val="100000"/>
                        </a:lnSpc>
                        <a:spcBef>
                          <a:spcPts val="0"/>
                        </a:spcBef>
                        <a:spcAft>
                          <a:spcPts val="0"/>
                        </a:spcAft>
                        <a:buClr>
                          <a:srgbClr val="000000"/>
                        </a:buClr>
                        <a:buSzPts val="1600"/>
                        <a:buFont typeface="Arial"/>
                        <a:buNone/>
                      </a:pPr>
                      <a:r>
                        <a:rPr lang="en-US" sz="2100" u="none" strike="noStrike" cap="none"/>
                        <a:t>MODEL</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2100" u="none" strike="noStrike" cap="none"/>
                        <a:t>DECISION TREE</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2100" u="none" strike="noStrike" cap="none"/>
                        <a:t>BAGGING </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2100" u="none" strike="noStrike" cap="none"/>
                        <a:t>RANDOM FOREST</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2100" u="none" strike="noStrike" cap="none"/>
                        <a:t>ADA BOOSTING</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2100" u="none" strike="noStrike" cap="none"/>
                        <a:t>XGBOOST</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2100" u="none" strike="noStrike" cap="none"/>
                        <a:t>GRADIENT BOOSTING</a:t>
                      </a:r>
                      <a:endParaRPr sz="2100" u="none" strike="noStrike" cap="none"/>
                    </a:p>
                  </a:txBody>
                  <a:tcPr marL="91425" marR="91425" marT="91425" marB="91425"/>
                </a:tc>
              </a:tr>
              <a:tr h="1496700">
                <a:tc>
                  <a:txBody>
                    <a:bodyPr/>
                    <a:lstStyle/>
                    <a:p>
                      <a:pPr marL="0" marR="0" lvl="0" indent="0" algn="l" rtl="0">
                        <a:lnSpc>
                          <a:spcPct val="100000"/>
                        </a:lnSpc>
                        <a:spcBef>
                          <a:spcPts val="0"/>
                        </a:spcBef>
                        <a:spcAft>
                          <a:spcPts val="0"/>
                        </a:spcAft>
                        <a:buClr>
                          <a:srgbClr val="000000"/>
                        </a:buClr>
                        <a:buSzPts val="1600"/>
                        <a:buFont typeface="Arial"/>
                        <a:buNone/>
                      </a:pPr>
                      <a:r>
                        <a:rPr lang="en-US" sz="2100" u="none" strike="noStrike" cap="none"/>
                        <a:t>ACCURACY SCORE</a:t>
                      </a:r>
                      <a:endParaRPr sz="2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2100" b="1" u="none" strike="noStrike" cap="none"/>
                    </a:p>
                    <a:p>
                      <a:pPr marL="0" marR="0" lvl="0" indent="0" algn="ctr" rtl="0">
                        <a:lnSpc>
                          <a:spcPct val="100000"/>
                        </a:lnSpc>
                        <a:spcBef>
                          <a:spcPts val="0"/>
                        </a:spcBef>
                        <a:spcAft>
                          <a:spcPts val="0"/>
                        </a:spcAft>
                        <a:buClr>
                          <a:srgbClr val="000000"/>
                        </a:buClr>
                        <a:buSzPts val="1600"/>
                        <a:buFont typeface="Arial"/>
                        <a:buNone/>
                      </a:pPr>
                      <a:r>
                        <a:rPr lang="en-US" sz="2100" b="1" u="none" strike="noStrike" cap="none"/>
                        <a:t>87.05%</a:t>
                      </a:r>
                      <a:endParaRPr sz="2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2100" b="1" u="none" strike="noStrike" cap="none"/>
                    </a:p>
                    <a:p>
                      <a:pPr marL="0" marR="0" lvl="0" indent="0" algn="ctr" rtl="0">
                        <a:lnSpc>
                          <a:spcPct val="100000"/>
                        </a:lnSpc>
                        <a:spcBef>
                          <a:spcPts val="0"/>
                        </a:spcBef>
                        <a:spcAft>
                          <a:spcPts val="0"/>
                        </a:spcAft>
                        <a:buClr>
                          <a:srgbClr val="000000"/>
                        </a:buClr>
                        <a:buSzPts val="1600"/>
                        <a:buFont typeface="Arial"/>
                        <a:buNone/>
                      </a:pPr>
                      <a:r>
                        <a:rPr lang="en-US" sz="2100" b="1" u="none" strike="noStrike" cap="none"/>
                        <a:t>84.93%</a:t>
                      </a:r>
                      <a:endParaRPr sz="2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2100" b="1" u="none" strike="noStrike" cap="none"/>
                    </a:p>
                    <a:p>
                      <a:pPr marL="0" marR="0" lvl="0" indent="0" algn="ctr" rtl="0">
                        <a:lnSpc>
                          <a:spcPct val="100000"/>
                        </a:lnSpc>
                        <a:spcBef>
                          <a:spcPts val="0"/>
                        </a:spcBef>
                        <a:spcAft>
                          <a:spcPts val="0"/>
                        </a:spcAft>
                        <a:buClr>
                          <a:srgbClr val="000000"/>
                        </a:buClr>
                        <a:buSzPts val="1600"/>
                        <a:buFont typeface="Arial"/>
                        <a:buNone/>
                      </a:pPr>
                      <a:r>
                        <a:rPr lang="en-US" sz="2100" b="1" u="none" strike="noStrike" cap="none"/>
                        <a:t>84.21%</a:t>
                      </a:r>
                      <a:endParaRPr sz="2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2100" b="1" u="none" strike="noStrike" cap="none"/>
                    </a:p>
                    <a:p>
                      <a:pPr marL="0" marR="0" lvl="0" indent="0" algn="ctr" rtl="0">
                        <a:lnSpc>
                          <a:spcPct val="100000"/>
                        </a:lnSpc>
                        <a:spcBef>
                          <a:spcPts val="0"/>
                        </a:spcBef>
                        <a:spcAft>
                          <a:spcPts val="0"/>
                        </a:spcAft>
                        <a:buClr>
                          <a:srgbClr val="000000"/>
                        </a:buClr>
                        <a:buSzPts val="1600"/>
                        <a:buFont typeface="Arial"/>
                        <a:buNone/>
                      </a:pPr>
                      <a:r>
                        <a:rPr lang="en-US" sz="2100" b="1" u="none" strike="noStrike" cap="none"/>
                        <a:t>87.05%</a:t>
                      </a:r>
                      <a:endParaRPr sz="2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2100" b="1" u="none" strike="noStrike" cap="none"/>
                    </a:p>
                    <a:p>
                      <a:pPr marL="0" marR="0" lvl="0" indent="0" algn="ctr" rtl="0">
                        <a:lnSpc>
                          <a:spcPct val="100000"/>
                        </a:lnSpc>
                        <a:spcBef>
                          <a:spcPts val="0"/>
                        </a:spcBef>
                        <a:spcAft>
                          <a:spcPts val="0"/>
                        </a:spcAft>
                        <a:buClr>
                          <a:srgbClr val="000000"/>
                        </a:buClr>
                        <a:buSzPts val="1600"/>
                        <a:buFont typeface="Arial"/>
                        <a:buNone/>
                      </a:pPr>
                      <a:r>
                        <a:rPr lang="en-US" sz="2100" b="1" u="none" strike="noStrike" cap="none"/>
                        <a:t>87.05%</a:t>
                      </a:r>
                      <a:endParaRPr sz="2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2100" b="1" u="none" strike="noStrike" cap="none"/>
                    </a:p>
                    <a:p>
                      <a:pPr marL="0" marR="0" lvl="0" indent="0" algn="ctr" rtl="0">
                        <a:lnSpc>
                          <a:spcPct val="100000"/>
                        </a:lnSpc>
                        <a:spcBef>
                          <a:spcPts val="0"/>
                        </a:spcBef>
                        <a:spcAft>
                          <a:spcPts val="0"/>
                        </a:spcAft>
                        <a:buClr>
                          <a:srgbClr val="000000"/>
                        </a:buClr>
                        <a:buSzPts val="1600"/>
                        <a:buFont typeface="Arial"/>
                        <a:buNone/>
                      </a:pPr>
                      <a:r>
                        <a:rPr lang="en-US" sz="2100" b="1" u="none" strike="noStrike" cap="none"/>
                        <a:t>87.05%</a:t>
                      </a:r>
                      <a:endParaRPr sz="2100" b="1" u="none" strike="noStrike" cap="none"/>
                    </a:p>
                  </a:txBody>
                  <a:tcPr marL="91425" marR="91425" marT="91425" marB="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5400"/>
              <a:buFont typeface="Rockwell"/>
              <a:buNone/>
            </a:pPr>
            <a:r>
              <a:rPr lang="en-US"/>
              <a:t>DECISION TREE</a:t>
            </a:r>
            <a:endParaRPr/>
          </a:p>
        </p:txBody>
      </p:sp>
      <p:pic>
        <p:nvPicPr>
          <p:cNvPr id="259" name="Google Shape;259;p36"/>
          <p:cNvPicPr preferRelativeResize="0">
            <a:picLocks noGrp="1"/>
          </p:cNvPicPr>
          <p:nvPr>
            <p:ph type="body" idx="1"/>
          </p:nvPr>
        </p:nvPicPr>
        <p:blipFill rotWithShape="1">
          <a:blip r:embed="rId3">
            <a:alphaModFix/>
          </a:blip>
          <a:srcRect/>
          <a:stretch/>
        </p:blipFill>
        <p:spPr>
          <a:xfrm>
            <a:off x="382850" y="1314775"/>
            <a:ext cx="11432400" cy="4950000"/>
          </a:xfrm>
          <a:prstGeom prst="rect">
            <a:avLst/>
          </a:prstGeom>
          <a:noFill/>
          <a:ln>
            <a:noFill/>
          </a:ln>
        </p:spPr>
      </p:pic>
      <p:sp>
        <p:nvSpPr>
          <p:cNvPr id="260" name="Google Shape;260;p36"/>
          <p:cNvSpPr txBox="1"/>
          <p:nvPr/>
        </p:nvSpPr>
        <p:spPr>
          <a:xfrm>
            <a:off x="846175" y="1476775"/>
            <a:ext cx="2376000" cy="133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Rockwell"/>
                <a:ea typeface="Rockwell"/>
                <a:cs typeface="Rockwell"/>
                <a:sym typeface="Rockwell"/>
              </a:rPr>
              <a:t>Imbalanced  Decision tree</a:t>
            </a:r>
            <a:endParaRPr sz="2000" b="0" i="0" u="none" strike="noStrike" cap="none">
              <a:solidFill>
                <a:srgbClr val="000000"/>
              </a:solidFill>
              <a:latin typeface="Rockwell"/>
              <a:ea typeface="Rockwell"/>
              <a:cs typeface="Rockwell"/>
              <a:sym typeface="Rockwe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969264" y="758952"/>
            <a:ext cx="10058400" cy="160934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5400"/>
              <a:buFont typeface="Rockwell"/>
              <a:buNone/>
            </a:pPr>
            <a:r>
              <a:rPr lang="en-US"/>
              <a:t>LIST OF FEATURE IMPORTANCE</a:t>
            </a:r>
            <a:endParaRPr/>
          </a:p>
        </p:txBody>
      </p:sp>
      <p:pic>
        <p:nvPicPr>
          <p:cNvPr id="266" name="Google Shape;266;p37"/>
          <p:cNvPicPr preferRelativeResize="0">
            <a:picLocks noGrp="1"/>
          </p:cNvPicPr>
          <p:nvPr>
            <p:ph type="body" idx="1"/>
          </p:nvPr>
        </p:nvPicPr>
        <p:blipFill rotWithShape="1">
          <a:blip r:embed="rId3">
            <a:alphaModFix/>
          </a:blip>
          <a:srcRect/>
          <a:stretch/>
        </p:blipFill>
        <p:spPr>
          <a:xfrm>
            <a:off x="969275" y="2606050"/>
            <a:ext cx="7688700" cy="1822800"/>
          </a:xfrm>
          <a:prstGeom prst="rect">
            <a:avLst/>
          </a:prstGeom>
          <a:noFill/>
          <a:ln>
            <a:noFill/>
          </a:ln>
        </p:spPr>
      </p:pic>
      <p:sp>
        <p:nvSpPr>
          <p:cNvPr id="267" name="Google Shape;267;p37"/>
          <p:cNvSpPr txBox="1"/>
          <p:nvPr/>
        </p:nvSpPr>
        <p:spPr>
          <a:xfrm>
            <a:off x="1116175" y="4878775"/>
            <a:ext cx="7254000" cy="16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Rockwell"/>
                <a:ea typeface="Rockwell"/>
                <a:cs typeface="Rockwell"/>
                <a:sym typeface="Rockwell"/>
              </a:rPr>
              <a:t>Gross annual Income</a:t>
            </a:r>
            <a:endParaRPr sz="2200" b="0" i="0" u="none" strike="noStrike" cap="none">
              <a:solidFill>
                <a:srgbClr val="000000"/>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Rockwell"/>
                <a:ea typeface="Rockwell"/>
                <a:cs typeface="Rockwell"/>
                <a:sym typeface="Rockwell"/>
              </a:rPr>
              <a:t>Duration</a:t>
            </a:r>
            <a:endParaRPr sz="2200" b="0" i="0" u="none" strike="noStrike" cap="none">
              <a:solidFill>
                <a:srgbClr val="000000"/>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Rockwell"/>
                <a:ea typeface="Rockwell"/>
                <a:cs typeface="Rockwell"/>
                <a:sym typeface="Rockwell"/>
              </a:rPr>
              <a:t>number of months (laptop)</a:t>
            </a:r>
            <a:endParaRPr sz="2200" b="0" i="0" u="none" strike="noStrike" cap="none">
              <a:solidFill>
                <a:srgbClr val="000000"/>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Rockwell"/>
                <a:ea typeface="Rockwell"/>
                <a:cs typeface="Rockwell"/>
                <a:sym typeface="Rockwell"/>
              </a:rPr>
              <a:t>Social Class</a:t>
            </a:r>
            <a:endParaRPr sz="2200" b="0" i="0" u="none" strike="noStrike" cap="none">
              <a:solidFill>
                <a:srgbClr val="000000"/>
              </a:solidFill>
              <a:latin typeface="Rockwell"/>
              <a:ea typeface="Rockwell"/>
              <a:cs typeface="Rockwell"/>
              <a:sym typeface="Rockwell"/>
            </a:endParaRPr>
          </a:p>
        </p:txBody>
      </p:sp>
      <p:sp>
        <p:nvSpPr>
          <p:cNvPr id="268" name="Google Shape;268;p37"/>
          <p:cNvSpPr txBox="1"/>
          <p:nvPr/>
        </p:nvSpPr>
        <p:spPr>
          <a:xfrm>
            <a:off x="9036175" y="2268775"/>
            <a:ext cx="2772000" cy="91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Rockwell"/>
                <a:ea typeface="Rockwell"/>
                <a:cs typeface="Rockwell"/>
                <a:sym typeface="Rockwell"/>
              </a:rPr>
              <a:t>German version</a:t>
            </a:r>
            <a:endParaRPr sz="2000" b="0" i="0" u="none" strike="noStrike" cap="none">
              <a:solidFill>
                <a:srgbClr val="000000"/>
              </a:solidFill>
              <a:latin typeface="Rockwell"/>
              <a:ea typeface="Rockwell"/>
              <a:cs typeface="Rockwell"/>
              <a:sym typeface="Rockwell"/>
            </a:endParaRPr>
          </a:p>
        </p:txBody>
      </p:sp>
      <p:sp>
        <p:nvSpPr>
          <p:cNvPr id="269" name="Google Shape;269;p37"/>
          <p:cNvSpPr txBox="1"/>
          <p:nvPr/>
        </p:nvSpPr>
        <p:spPr>
          <a:xfrm>
            <a:off x="9036175" y="4878775"/>
            <a:ext cx="2430000" cy="66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Rockwell"/>
                <a:ea typeface="Rockwell"/>
                <a:cs typeface="Rockwell"/>
                <a:sym typeface="Rockwell"/>
              </a:rPr>
              <a:t>English  version</a:t>
            </a:r>
            <a:endParaRPr sz="2000" b="0" i="0" u="none" strike="noStrike" cap="none">
              <a:solidFill>
                <a:srgbClr val="000000"/>
              </a:solidFill>
              <a:latin typeface="Rockwell"/>
              <a:ea typeface="Rockwell"/>
              <a:cs typeface="Rockwell"/>
              <a:sym typeface="Rockwell"/>
            </a:endParaRPr>
          </a:p>
        </p:txBody>
      </p:sp>
      <p:sp>
        <p:nvSpPr>
          <p:cNvPr id="270" name="Google Shape;270;p37"/>
          <p:cNvSpPr/>
          <p:nvPr/>
        </p:nvSpPr>
        <p:spPr>
          <a:xfrm>
            <a:off x="9180175" y="2808775"/>
            <a:ext cx="810000" cy="666000"/>
          </a:xfrm>
          <a:prstGeom prst="leftUpArrow">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7"/>
          <p:cNvSpPr/>
          <p:nvPr/>
        </p:nvSpPr>
        <p:spPr>
          <a:xfrm>
            <a:off x="9180175" y="5350375"/>
            <a:ext cx="810000" cy="666000"/>
          </a:xfrm>
          <a:prstGeom prst="leftUpArrow">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Over Sampling &amp; Under Sampling</a:t>
            </a:r>
            <a:endParaRPr/>
          </a:p>
        </p:txBody>
      </p:sp>
      <p:sp>
        <p:nvSpPr>
          <p:cNvPr id="277" name="Google Shape;277;p3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457200" lvl="0" indent="-325755" algn="l" rtl="0">
              <a:lnSpc>
                <a:spcPct val="90000"/>
              </a:lnSpc>
              <a:spcBef>
                <a:spcPts val="1200"/>
              </a:spcBef>
              <a:spcAft>
                <a:spcPts val="0"/>
              </a:spcAft>
              <a:buSzPts val="1530"/>
              <a:buChar char="▪"/>
            </a:pPr>
            <a:r>
              <a:rPr lang="en-US" dirty="0">
                <a:solidFill>
                  <a:schemeClr val="tx1"/>
                </a:solidFill>
              </a:rPr>
              <a:t>Over sampling and under sampling are techniques used in </a:t>
            </a:r>
            <a:r>
              <a:rPr lang="en-US" u="sng" dirty="0">
                <a:solidFill>
                  <a:schemeClr val="tx1"/>
                </a:solidFill>
              </a:rPr>
              <a:t>data </a:t>
            </a:r>
            <a:r>
              <a:rPr lang="en-US" u="sng" dirty="0" smtClean="0">
                <a:solidFill>
                  <a:schemeClr val="tx1"/>
                </a:solidFill>
              </a:rPr>
              <a:t>mining</a:t>
            </a:r>
            <a:r>
              <a:rPr lang="en-US" dirty="0">
                <a:solidFill>
                  <a:schemeClr val="tx1"/>
                </a:solidFill>
              </a:rPr>
              <a:t> and </a:t>
            </a:r>
            <a:r>
              <a:rPr lang="en-US" u="sng" dirty="0">
                <a:solidFill>
                  <a:schemeClr val="tx1"/>
                </a:solidFill>
              </a:rPr>
              <a:t>data </a:t>
            </a:r>
            <a:r>
              <a:rPr lang="en-US" u="sng" dirty="0" smtClean="0">
                <a:solidFill>
                  <a:schemeClr val="tx1"/>
                </a:solidFill>
              </a:rPr>
              <a:t>analytics</a:t>
            </a:r>
            <a:r>
              <a:rPr lang="en-US" dirty="0">
                <a:solidFill>
                  <a:schemeClr val="tx1"/>
                </a:solidFill>
              </a:rPr>
              <a:t> </a:t>
            </a:r>
            <a:r>
              <a:rPr lang="en-US" dirty="0" smtClean="0">
                <a:solidFill>
                  <a:schemeClr val="tx1"/>
                </a:solidFill>
              </a:rPr>
              <a:t>to </a:t>
            </a:r>
            <a:r>
              <a:rPr lang="en-US" dirty="0">
                <a:solidFill>
                  <a:schemeClr val="tx1"/>
                </a:solidFill>
              </a:rPr>
              <a:t>modify unequal data classes to create balanced </a:t>
            </a:r>
            <a:r>
              <a:rPr lang="en-US" u="sng" dirty="0">
                <a:solidFill>
                  <a:schemeClr val="tx1"/>
                </a:solidFill>
              </a:rPr>
              <a:t>data sets</a:t>
            </a:r>
            <a:r>
              <a:rPr lang="en-US" dirty="0">
                <a:solidFill>
                  <a:schemeClr val="tx1"/>
                </a:solidFill>
              </a:rPr>
              <a:t>.</a:t>
            </a:r>
            <a:endParaRPr dirty="0">
              <a:solidFill>
                <a:schemeClr val="tx1"/>
              </a:solidFill>
            </a:endParaRPr>
          </a:p>
          <a:p>
            <a:pPr marL="457200" lvl="0" indent="-325755" algn="l" rtl="0">
              <a:lnSpc>
                <a:spcPct val="90000"/>
              </a:lnSpc>
              <a:spcBef>
                <a:spcPts val="1200"/>
              </a:spcBef>
              <a:spcAft>
                <a:spcPts val="0"/>
              </a:spcAft>
              <a:buSzPts val="1530"/>
              <a:buChar char="▪"/>
            </a:pPr>
            <a:r>
              <a:rPr lang="en-US" dirty="0"/>
              <a:t>When one class of data is the underrepresented minority class in the data sample, over sampling techniques maybe used to duplicate these results for a more balanced amount of positive results in training. Over sampling is used when the amount of data collected is insufficient.</a:t>
            </a:r>
            <a:endParaRPr dirty="0"/>
          </a:p>
          <a:p>
            <a:pPr marL="457200" lvl="0" indent="-325755" algn="l" rtl="0">
              <a:lnSpc>
                <a:spcPct val="90000"/>
              </a:lnSpc>
              <a:spcBef>
                <a:spcPts val="1200"/>
              </a:spcBef>
              <a:spcAft>
                <a:spcPts val="0"/>
              </a:spcAft>
              <a:buSzPts val="1530"/>
              <a:buChar char="▪"/>
            </a:pPr>
            <a:r>
              <a:rPr lang="en-US" dirty="0"/>
              <a:t>Conversely, if a class of data is the overrepresented majority class, under sampling may be used to balance it with the minority class. Under sampling is used when the amount of collected data is sufficient.</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About over sampling</a:t>
            </a:r>
            <a:endParaRPr/>
          </a:p>
        </p:txBody>
      </p:sp>
      <p:sp>
        <p:nvSpPr>
          <p:cNvPr id="283" name="Google Shape;283;p3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457200" lvl="0" indent="-325755" algn="l" rtl="0">
              <a:lnSpc>
                <a:spcPct val="90000"/>
              </a:lnSpc>
              <a:spcBef>
                <a:spcPts val="1200"/>
              </a:spcBef>
              <a:spcAft>
                <a:spcPts val="0"/>
              </a:spcAft>
              <a:buSzPts val="1530"/>
              <a:buChar char="▪"/>
            </a:pPr>
            <a:r>
              <a:rPr lang="en-US"/>
              <a:t>Why we used Over Sampling?</a:t>
            </a:r>
            <a:endParaRPr/>
          </a:p>
          <a:p>
            <a:pPr marL="457200" lvl="0" indent="-325755" algn="l" rtl="0">
              <a:lnSpc>
                <a:spcPct val="90000"/>
              </a:lnSpc>
              <a:spcBef>
                <a:spcPts val="1200"/>
              </a:spcBef>
              <a:spcAft>
                <a:spcPts val="0"/>
              </a:spcAft>
              <a:buSzPts val="1530"/>
              <a:buChar char="▪"/>
            </a:pPr>
            <a:r>
              <a:rPr lang="en-US"/>
              <a:t>0 - 87% (CIC)</a:t>
            </a:r>
            <a:endParaRPr/>
          </a:p>
          <a:p>
            <a:pPr marL="457200" lvl="0" indent="-325755" algn="l" rtl="0">
              <a:lnSpc>
                <a:spcPct val="90000"/>
              </a:lnSpc>
              <a:spcBef>
                <a:spcPts val="1200"/>
              </a:spcBef>
              <a:spcAft>
                <a:spcPts val="0"/>
              </a:spcAft>
              <a:buSzPts val="1530"/>
              <a:buChar char="▪"/>
            </a:pPr>
            <a:r>
              <a:rPr lang="en-US"/>
              <a:t>1 - 12%(FIC)</a:t>
            </a:r>
            <a:endParaRPr/>
          </a:p>
          <a:p>
            <a:pPr marL="457200" lvl="0" indent="-228600" algn="l" rtl="0">
              <a:lnSpc>
                <a:spcPct val="90000"/>
              </a:lnSpc>
              <a:spcBef>
                <a:spcPts val="1200"/>
              </a:spcBef>
              <a:spcAft>
                <a:spcPts val="0"/>
              </a:spcAft>
              <a:buSzPts val="1530"/>
              <a:buNone/>
            </a:pPr>
            <a:endParaRPr b="1"/>
          </a:p>
        </p:txBody>
      </p:sp>
      <p:pic>
        <p:nvPicPr>
          <p:cNvPr id="284" name="Google Shape;284;p39"/>
          <p:cNvPicPr preferRelativeResize="0"/>
          <p:nvPr/>
        </p:nvPicPr>
        <p:blipFill rotWithShape="1">
          <a:blip r:embed="rId3">
            <a:alphaModFix/>
          </a:blip>
          <a:srcRect/>
          <a:stretch/>
        </p:blipFill>
        <p:spPr>
          <a:xfrm>
            <a:off x="5470709" y="2401121"/>
            <a:ext cx="5367337" cy="346066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8aa81f2238_1_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Accuracy</a:t>
            </a:r>
            <a:endParaRPr/>
          </a:p>
        </p:txBody>
      </p:sp>
      <p:sp>
        <p:nvSpPr>
          <p:cNvPr id="304" name="Google Shape;304;g8aa81f2238_1_6"/>
          <p:cNvSpPr txBox="1">
            <a:spLocks noGrp="1"/>
          </p:cNvSpPr>
          <p:nvPr>
            <p:ph type="body" idx="1"/>
          </p:nvPr>
        </p:nvSpPr>
        <p:spPr>
          <a:xfrm>
            <a:off x="1069850" y="1746774"/>
            <a:ext cx="10058400" cy="44256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r>
              <a:rPr lang="en-US"/>
              <a:t>Only two models gave better results</a:t>
            </a:r>
            <a:endParaRPr/>
          </a:p>
        </p:txBody>
      </p:sp>
      <p:graphicFrame>
        <p:nvGraphicFramePr>
          <p:cNvPr id="305" name="Google Shape;305;g8aa81f2238_1_6"/>
          <p:cNvGraphicFramePr/>
          <p:nvPr/>
        </p:nvGraphicFramePr>
        <p:xfrm>
          <a:off x="952500" y="2481750"/>
          <a:ext cx="10287000" cy="2886050"/>
        </p:xfrm>
        <a:graphic>
          <a:graphicData uri="http://schemas.openxmlformats.org/drawingml/2006/table">
            <a:tbl>
              <a:tblPr>
                <a:noFill/>
              </a:tblPr>
              <a:tblGrid>
                <a:gridCol w="3429000"/>
                <a:gridCol w="3429000"/>
                <a:gridCol w="3429000"/>
              </a:tblGrid>
              <a:tr h="1443025">
                <a:tc>
                  <a:txBody>
                    <a:bodyPr/>
                    <a:lstStyle/>
                    <a:p>
                      <a:pPr marL="0" lvl="0" indent="0" algn="l" rtl="0">
                        <a:spcBef>
                          <a:spcPts val="0"/>
                        </a:spcBef>
                        <a:spcAft>
                          <a:spcPts val="0"/>
                        </a:spcAft>
                        <a:buNone/>
                      </a:pPr>
                      <a:r>
                        <a:rPr lang="en-US" sz="2200" b="1"/>
                        <a:t>MODEL</a:t>
                      </a:r>
                      <a:endParaRPr sz="2200" b="1"/>
                    </a:p>
                  </a:txBody>
                  <a:tcPr marL="91425" marR="91425" marT="91425" marB="91425"/>
                </a:tc>
                <a:tc>
                  <a:txBody>
                    <a:bodyPr/>
                    <a:lstStyle/>
                    <a:p>
                      <a:pPr marL="0" lvl="0" indent="0" algn="l" rtl="0">
                        <a:spcBef>
                          <a:spcPts val="0"/>
                        </a:spcBef>
                        <a:spcAft>
                          <a:spcPts val="0"/>
                        </a:spcAft>
                        <a:buNone/>
                      </a:pPr>
                      <a:r>
                        <a:rPr lang="en-US" sz="2200" b="1"/>
                        <a:t>BAGGING</a:t>
                      </a:r>
                      <a:endParaRPr sz="2200" b="1"/>
                    </a:p>
                  </a:txBody>
                  <a:tcPr marL="91425" marR="91425" marT="91425" marB="91425"/>
                </a:tc>
                <a:tc>
                  <a:txBody>
                    <a:bodyPr/>
                    <a:lstStyle/>
                    <a:p>
                      <a:pPr marL="0" lvl="0" indent="0" algn="l" rtl="0">
                        <a:spcBef>
                          <a:spcPts val="0"/>
                        </a:spcBef>
                        <a:spcAft>
                          <a:spcPts val="0"/>
                        </a:spcAft>
                        <a:buNone/>
                      </a:pPr>
                      <a:r>
                        <a:rPr lang="en-US" sz="2200" b="1"/>
                        <a:t>RANDOM FOREST</a:t>
                      </a:r>
                      <a:endParaRPr sz="2200" b="1"/>
                    </a:p>
                  </a:txBody>
                  <a:tcPr marL="91425" marR="91425" marT="91425" marB="91425"/>
                </a:tc>
              </a:tr>
              <a:tr h="1443025">
                <a:tc>
                  <a:txBody>
                    <a:bodyPr/>
                    <a:lstStyle/>
                    <a:p>
                      <a:pPr marL="0" lvl="0" indent="0" algn="l" rtl="0">
                        <a:spcBef>
                          <a:spcPts val="0"/>
                        </a:spcBef>
                        <a:spcAft>
                          <a:spcPts val="0"/>
                        </a:spcAft>
                        <a:buNone/>
                      </a:pPr>
                      <a:r>
                        <a:rPr lang="en-US" sz="2200"/>
                        <a:t>ACCURACY SCORE</a:t>
                      </a:r>
                      <a:endParaRPr sz="2200"/>
                    </a:p>
                  </a:txBody>
                  <a:tcPr marL="91425" marR="91425" marT="91425" marB="91425"/>
                </a:tc>
                <a:tc>
                  <a:txBody>
                    <a:bodyPr/>
                    <a:lstStyle/>
                    <a:p>
                      <a:pPr marL="0" lvl="0" indent="0" algn="ctr" rtl="0">
                        <a:spcBef>
                          <a:spcPts val="0"/>
                        </a:spcBef>
                        <a:spcAft>
                          <a:spcPts val="0"/>
                        </a:spcAft>
                        <a:buNone/>
                      </a:pPr>
                      <a:r>
                        <a:rPr lang="en-US" sz="2200"/>
                        <a:t>94.307%</a:t>
                      </a:r>
                      <a:endParaRPr sz="2200"/>
                    </a:p>
                  </a:txBody>
                  <a:tcPr marL="91425" marR="91425" marT="91425" marB="91425"/>
                </a:tc>
                <a:tc>
                  <a:txBody>
                    <a:bodyPr/>
                    <a:lstStyle/>
                    <a:p>
                      <a:pPr marL="0" lvl="0" indent="0" algn="ctr" rtl="0">
                        <a:spcBef>
                          <a:spcPts val="0"/>
                        </a:spcBef>
                        <a:spcAft>
                          <a:spcPts val="0"/>
                        </a:spcAft>
                        <a:buNone/>
                      </a:pPr>
                      <a:r>
                        <a:rPr lang="en-US" sz="2200"/>
                        <a:t>94.36%</a:t>
                      </a:r>
                      <a:endParaRPr sz="2200"/>
                    </a:p>
                  </a:txBody>
                  <a:tcPr marL="91425" marR="91425" marT="91425" marB="91425"/>
                </a:tc>
              </a:tr>
            </a:tbl>
          </a:graphicData>
        </a:graphic>
      </p:graphicFrame>
    </p:spTree>
    <p:extLst>
      <p:ext uri="{BB962C8B-B14F-4D97-AF65-F5344CB8AC3E}">
        <p14:creationId xmlns:p14="http://schemas.microsoft.com/office/powerpoint/2010/main" val="568612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Decision Tree after over sampling</a:t>
            </a:r>
            <a:endParaRPr/>
          </a:p>
        </p:txBody>
      </p:sp>
      <p:pic>
        <p:nvPicPr>
          <p:cNvPr id="297" name="Google Shape;297;p41"/>
          <p:cNvPicPr preferRelativeResize="0"/>
          <p:nvPr/>
        </p:nvPicPr>
        <p:blipFill rotWithShape="1">
          <a:blip r:embed="rId3">
            <a:alphaModFix/>
          </a:blip>
          <a:srcRect/>
          <a:stretch/>
        </p:blipFill>
        <p:spPr>
          <a:xfrm>
            <a:off x="689650" y="2552923"/>
            <a:ext cx="10818796" cy="3468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Clustering -couldn’t apply</a:t>
            </a:r>
            <a:endParaRPr/>
          </a:p>
        </p:txBody>
      </p:sp>
      <p:sp>
        <p:nvSpPr>
          <p:cNvPr id="304" name="Google Shape;304;p42"/>
          <p:cNvSpPr txBox="1">
            <a:spLocks noGrp="1"/>
          </p:cNvSpPr>
          <p:nvPr>
            <p:ph type="body" idx="1"/>
          </p:nvPr>
        </p:nvSpPr>
        <p:spPr>
          <a:xfrm>
            <a:off x="1069848" y="2121408"/>
            <a:ext cx="10058400" cy="405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200"/>
              </a:spcBef>
              <a:spcAft>
                <a:spcPts val="0"/>
              </a:spcAft>
              <a:buSzPts val="1530"/>
              <a:buNone/>
            </a:pPr>
            <a:r>
              <a:rPr lang="en-US" sz="2200"/>
              <a:t>The given data is seen to be performing very poorly with respect to clustering .</a:t>
            </a:r>
            <a:endParaRPr sz="2200"/>
          </a:p>
          <a:p>
            <a:pPr marL="0" lvl="0" indent="0" algn="l" rtl="0">
              <a:lnSpc>
                <a:spcPct val="90000"/>
              </a:lnSpc>
              <a:spcBef>
                <a:spcPts val="1200"/>
              </a:spcBef>
              <a:spcAft>
                <a:spcPts val="0"/>
              </a:spcAft>
              <a:buSzPts val="1530"/>
              <a:buNone/>
            </a:pPr>
            <a:endParaRPr sz="2200"/>
          </a:p>
          <a:p>
            <a:pPr marL="0" lvl="0" indent="0" algn="l" rtl="0">
              <a:lnSpc>
                <a:spcPct val="90000"/>
              </a:lnSpc>
              <a:spcBef>
                <a:spcPts val="1200"/>
              </a:spcBef>
              <a:spcAft>
                <a:spcPts val="0"/>
              </a:spcAft>
              <a:buSzPts val="1530"/>
              <a:buNone/>
            </a:pPr>
            <a:r>
              <a:rPr lang="en-US" sz="2200"/>
              <a:t>The </a:t>
            </a:r>
            <a:r>
              <a:rPr lang="en-US" sz="2200" b="1">
                <a:solidFill>
                  <a:srgbClr val="222222"/>
                </a:solidFill>
                <a:highlight>
                  <a:srgbClr val="FFFFFF"/>
                </a:highlight>
                <a:latin typeface="Arial"/>
                <a:ea typeface="Arial"/>
                <a:cs typeface="Arial"/>
                <a:sym typeface="Arial"/>
              </a:rPr>
              <a:t>Silhouette</a:t>
            </a:r>
            <a:r>
              <a:rPr lang="en-US" sz="2200"/>
              <a:t> measure was found to be very low as 0.22.</a:t>
            </a:r>
            <a:endParaRPr sz="2200"/>
          </a:p>
          <a:p>
            <a:pPr marL="0" lvl="0" indent="0" algn="l" rtl="0">
              <a:lnSpc>
                <a:spcPct val="90000"/>
              </a:lnSpc>
              <a:spcBef>
                <a:spcPts val="1200"/>
              </a:spcBef>
              <a:spcAft>
                <a:spcPts val="0"/>
              </a:spcAft>
              <a:buSzPts val="1530"/>
              <a:buNone/>
            </a:pPr>
            <a:endParaRPr sz="2200"/>
          </a:p>
          <a:p>
            <a:pPr marL="0" lvl="0" indent="0" algn="l" rtl="0">
              <a:lnSpc>
                <a:spcPct val="90000"/>
              </a:lnSpc>
              <a:spcBef>
                <a:spcPts val="1200"/>
              </a:spcBef>
              <a:spcAft>
                <a:spcPts val="0"/>
              </a:spcAft>
              <a:buSzPts val="1530"/>
              <a:buNone/>
            </a:pPr>
            <a:r>
              <a:rPr lang="en-US" sz="2200"/>
              <a:t>Almost all clusters were very much related with other clusters showing similar characteristics.</a:t>
            </a:r>
            <a:endParaRPr sz="2200"/>
          </a:p>
          <a:p>
            <a:pPr marL="0" lvl="0" indent="0" algn="l" rtl="0">
              <a:lnSpc>
                <a:spcPct val="90000"/>
              </a:lnSpc>
              <a:spcBef>
                <a:spcPts val="1200"/>
              </a:spcBef>
              <a:spcAft>
                <a:spcPts val="0"/>
              </a:spcAft>
              <a:buSzPts val="1530"/>
              <a:buNone/>
            </a:pP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685800" y="672933"/>
            <a:ext cx="8610600" cy="12930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PROBLEM STATEMENT</a:t>
            </a:r>
            <a:endParaRPr/>
          </a:p>
        </p:txBody>
      </p:sp>
      <p:sp>
        <p:nvSpPr>
          <p:cNvPr id="125" name="Google Shape;125;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700"/>
              <a:buChar char="▪"/>
            </a:pPr>
            <a:r>
              <a:rPr lang="en-US"/>
              <a:t>The data from GfK (Growth for Knowledge), a German market research company which is among the four biggest worldwide. </a:t>
            </a:r>
            <a:endParaRPr/>
          </a:p>
          <a:p>
            <a:pPr marL="182880" lvl="0" indent="-182880" algn="l" rtl="0">
              <a:lnSpc>
                <a:spcPct val="90000"/>
              </a:lnSpc>
              <a:spcBef>
                <a:spcPts val="1200"/>
              </a:spcBef>
              <a:spcAft>
                <a:spcPts val="0"/>
              </a:spcAft>
              <a:buSzPts val="1700"/>
              <a:buChar char="▪"/>
            </a:pPr>
            <a:r>
              <a:rPr lang="en-US"/>
              <a:t>This data contain series of various touchpoints, as well as consumer characteristics. Therefore, when the term conversion is used, it will be referred to travel bookings.</a:t>
            </a:r>
            <a:endParaRPr/>
          </a:p>
          <a:p>
            <a:pPr marL="182880" lvl="0" indent="-182880" algn="l" rtl="0">
              <a:lnSpc>
                <a:spcPct val="90000"/>
              </a:lnSpc>
              <a:spcBef>
                <a:spcPts val="1200"/>
              </a:spcBef>
              <a:spcAft>
                <a:spcPts val="0"/>
              </a:spcAft>
              <a:buSzPts val="1700"/>
              <a:buChar char="▪"/>
            </a:pPr>
            <a:r>
              <a:rPr lang="en-US"/>
              <a:t> Our main focus is on “</a:t>
            </a:r>
            <a:r>
              <a:rPr lang="en-US" sz="2200" b="1" i="1"/>
              <a:t>How do different consumer segments behave when they come across various touchpoints</a:t>
            </a:r>
            <a:r>
              <a:rPr lang="en-US" i="1"/>
              <a:t>?”</a:t>
            </a:r>
            <a:endParaRPr/>
          </a:p>
          <a:p>
            <a:pPr marL="182880" lvl="0" indent="-182880" algn="l" rtl="0">
              <a:lnSpc>
                <a:spcPct val="90000"/>
              </a:lnSpc>
              <a:spcBef>
                <a:spcPts val="1200"/>
              </a:spcBef>
              <a:spcAft>
                <a:spcPts val="0"/>
              </a:spcAft>
              <a:buSzPts val="1700"/>
              <a:buChar char="▪"/>
            </a:pPr>
            <a:r>
              <a:rPr lang="en-US"/>
              <a:t>Also predict whether the transaction will be converted to purchase or not. </a:t>
            </a:r>
            <a:endParaRPr/>
          </a:p>
        </p:txBody>
      </p:sp>
      <p:pic>
        <p:nvPicPr>
          <p:cNvPr id="126" name="Google Shape;126;p16"/>
          <p:cNvPicPr preferRelativeResize="0"/>
          <p:nvPr/>
        </p:nvPicPr>
        <p:blipFill rotWithShape="1">
          <a:blip r:embed="rId3">
            <a:alphaModFix/>
          </a:blip>
          <a:srcRect/>
          <a:stretch/>
        </p:blipFill>
        <p:spPr>
          <a:xfrm>
            <a:off x="9448800" y="152400"/>
            <a:ext cx="2247900" cy="952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title"/>
          </p:nvPr>
        </p:nvSpPr>
        <p:spPr>
          <a:xfrm>
            <a:off x="1066798" y="-73368"/>
            <a:ext cx="10058400" cy="160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Conclusion</a:t>
            </a:r>
            <a:endParaRPr/>
          </a:p>
        </p:txBody>
      </p:sp>
      <p:sp>
        <p:nvSpPr>
          <p:cNvPr id="311" name="Google Shape;311;p43"/>
          <p:cNvSpPr txBox="1">
            <a:spLocks noGrp="1"/>
          </p:cNvSpPr>
          <p:nvPr>
            <p:ph type="body" idx="1"/>
          </p:nvPr>
        </p:nvSpPr>
        <p:spPr>
          <a:xfrm>
            <a:off x="1177850" y="1389750"/>
            <a:ext cx="10058400" cy="4078500"/>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1200"/>
              </a:spcBef>
              <a:spcAft>
                <a:spcPts val="0"/>
              </a:spcAft>
              <a:buSzPts val="2200"/>
              <a:buChar char="➢"/>
            </a:pPr>
            <a:r>
              <a:rPr lang="en-US" sz="2200"/>
              <a:t>With the data given, most of the purchases are consumer initiated conversions(CIC) rather than Firm-initiated conversions(FIC).</a:t>
            </a:r>
            <a:endParaRPr sz="2200"/>
          </a:p>
          <a:p>
            <a:pPr marL="914400" lvl="0" indent="0" algn="l" rtl="0">
              <a:lnSpc>
                <a:spcPct val="90000"/>
              </a:lnSpc>
              <a:spcBef>
                <a:spcPts val="1200"/>
              </a:spcBef>
              <a:spcAft>
                <a:spcPts val="0"/>
              </a:spcAft>
              <a:buNone/>
            </a:pPr>
            <a:endParaRPr sz="2200"/>
          </a:p>
          <a:p>
            <a:pPr marL="457200" lvl="0" indent="-368300" algn="l" rtl="0">
              <a:lnSpc>
                <a:spcPct val="90000"/>
              </a:lnSpc>
              <a:spcBef>
                <a:spcPts val="1200"/>
              </a:spcBef>
              <a:spcAft>
                <a:spcPts val="0"/>
              </a:spcAft>
              <a:buSzPts val="2200"/>
              <a:buChar char="➢"/>
            </a:pPr>
            <a:r>
              <a:rPr lang="en-US" sz="2200"/>
              <a:t>After getting model , it can be seen that hardly 2.2% of sample only falls under FIC conversions and yes the probability is higher compared to other leaflets(upto 75%).</a:t>
            </a:r>
            <a:endParaRPr sz="2200"/>
          </a:p>
          <a:p>
            <a:pPr marL="914400" lvl="0" indent="0" algn="l" rtl="0">
              <a:lnSpc>
                <a:spcPct val="90000"/>
              </a:lnSpc>
              <a:spcBef>
                <a:spcPts val="1200"/>
              </a:spcBef>
              <a:spcAft>
                <a:spcPts val="0"/>
              </a:spcAft>
              <a:buNone/>
            </a:pPr>
            <a:endParaRPr sz="2200"/>
          </a:p>
          <a:p>
            <a:pPr marL="457200" lvl="0" indent="-368300" algn="l" rtl="0">
              <a:lnSpc>
                <a:spcPct val="90000"/>
              </a:lnSpc>
              <a:spcBef>
                <a:spcPts val="1200"/>
              </a:spcBef>
              <a:spcAft>
                <a:spcPts val="0"/>
              </a:spcAft>
              <a:buSzPts val="2200"/>
              <a:buChar char="➢"/>
            </a:pPr>
            <a:r>
              <a:rPr lang="en-US" sz="2200"/>
              <a:t>Advertising can be a reason for more number of CIC’s i.e more users have some impact on what they see rather than they exploring themselves.</a:t>
            </a:r>
            <a:endParaRPr sz="2200"/>
          </a:p>
          <a:p>
            <a:pPr marL="914400" lvl="0" indent="0" algn="l" rtl="0">
              <a:lnSpc>
                <a:spcPct val="90000"/>
              </a:lnSpc>
              <a:spcBef>
                <a:spcPts val="1200"/>
              </a:spcBef>
              <a:spcAft>
                <a:spcPts val="0"/>
              </a:spcAft>
              <a:buNone/>
            </a:pPr>
            <a:endParaRPr sz="2200"/>
          </a:p>
          <a:p>
            <a:pPr marL="457200" lvl="0" indent="-368300" algn="l" rtl="0">
              <a:lnSpc>
                <a:spcPct val="90000"/>
              </a:lnSpc>
              <a:spcBef>
                <a:spcPts val="1200"/>
              </a:spcBef>
              <a:spcAft>
                <a:spcPts val="0"/>
              </a:spcAft>
              <a:buSzPts val="2200"/>
              <a:buChar char="➢"/>
            </a:pPr>
            <a:r>
              <a:rPr lang="en-US" sz="2200"/>
              <a:t>With respect to present data investment can be diverted to other areas like audio and visual type to increase marketing rather than on FIC</a:t>
            </a:r>
            <a:endParaRPr sz="2200"/>
          </a:p>
          <a:p>
            <a:pPr marL="0" lvl="0" indent="0" algn="l" rtl="0">
              <a:lnSpc>
                <a:spcPct val="90000"/>
              </a:lnSpc>
              <a:spcBef>
                <a:spcPts val="1200"/>
              </a:spcBef>
              <a:spcAft>
                <a:spcPts val="0"/>
              </a:spcAft>
              <a:buNone/>
            </a:pPr>
            <a:endParaRPr sz="2200"/>
          </a:p>
          <a:p>
            <a:pPr marL="0" lvl="0" indent="0" algn="l" rtl="0">
              <a:lnSpc>
                <a:spcPct val="90000"/>
              </a:lnSpc>
              <a:spcBef>
                <a:spcPts val="1200"/>
              </a:spcBef>
              <a:spcAft>
                <a:spcPts val="0"/>
              </a:spcAft>
              <a:buNone/>
            </a:pPr>
            <a:endParaRPr sz="2200"/>
          </a:p>
          <a:p>
            <a:pPr marL="0" lvl="0" indent="0" algn="l" rtl="0">
              <a:lnSpc>
                <a:spcPct val="90000"/>
              </a:lnSpc>
              <a:spcBef>
                <a:spcPts val="1200"/>
              </a:spcBef>
              <a:spcAft>
                <a:spcPts val="0"/>
              </a:spcAft>
              <a:buNone/>
            </a:pPr>
            <a:endParaRPr sz="2200"/>
          </a:p>
          <a:p>
            <a:pPr marL="0" lvl="0" indent="0" algn="l" rtl="0">
              <a:lnSpc>
                <a:spcPct val="90000"/>
              </a:lnSpc>
              <a:spcBef>
                <a:spcPts val="1200"/>
              </a:spcBef>
              <a:spcAft>
                <a:spcPts val="0"/>
              </a:spcAft>
              <a:buNone/>
            </a:pPr>
            <a:endParaRPr sz="2200"/>
          </a:p>
          <a:p>
            <a:pPr marL="0" lvl="0" indent="0" algn="l" rtl="0">
              <a:lnSpc>
                <a:spcPct val="90000"/>
              </a:lnSpc>
              <a:spcBef>
                <a:spcPts val="1200"/>
              </a:spcBef>
              <a:spcAft>
                <a:spcPts val="0"/>
              </a:spcAft>
              <a:buNone/>
            </a:pPr>
            <a:endParaRPr sz="2200"/>
          </a:p>
          <a:p>
            <a:pPr marL="0" lvl="0" indent="0" algn="l" rtl="0">
              <a:lnSpc>
                <a:spcPct val="90000"/>
              </a:lnSpc>
              <a:spcBef>
                <a:spcPts val="1200"/>
              </a:spcBef>
              <a:spcAft>
                <a:spcPts val="0"/>
              </a:spcAft>
              <a:buNone/>
            </a:pPr>
            <a:endParaRPr sz="2200"/>
          </a:p>
          <a:p>
            <a:pPr marL="914400" lvl="0" indent="0" algn="l" rtl="0">
              <a:lnSpc>
                <a:spcPct val="90000"/>
              </a:lnSpc>
              <a:spcBef>
                <a:spcPts val="1200"/>
              </a:spcBef>
              <a:spcAft>
                <a:spcPts val="0"/>
              </a:spcAft>
              <a:buNone/>
            </a:pP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4"/>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685800" y="672933"/>
            <a:ext cx="8610600" cy="12930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DATASET</a:t>
            </a:r>
            <a:endParaRPr/>
          </a:p>
        </p:txBody>
      </p:sp>
      <p:sp>
        <p:nvSpPr>
          <p:cNvPr id="132" name="Google Shape;132;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700"/>
              <a:buChar char="❖"/>
            </a:pPr>
            <a:r>
              <a:rPr lang="en-US"/>
              <a:t>The data is event-based and is gathered by GfK Crossmedia link. </a:t>
            </a:r>
            <a:endParaRPr/>
          </a:p>
          <a:p>
            <a:pPr marL="182880" lvl="0" indent="-182880" algn="l" rtl="0">
              <a:lnSpc>
                <a:spcPct val="90000"/>
              </a:lnSpc>
              <a:spcBef>
                <a:spcPts val="1200"/>
              </a:spcBef>
              <a:spcAft>
                <a:spcPts val="0"/>
              </a:spcAft>
              <a:buSzPts val="1700"/>
              <a:buChar char="❖"/>
            </a:pPr>
            <a:r>
              <a:rPr lang="en-US"/>
              <a:t>The observation period is from June 1, 2015 to September 32, 2016 and contains in general, 12252 consumer journeys, 3674 total bookings of which 192 are the focal’s brand. </a:t>
            </a:r>
            <a:endParaRPr/>
          </a:p>
          <a:p>
            <a:pPr marL="182880" lvl="0" indent="-182880" algn="l" rtl="0">
              <a:lnSpc>
                <a:spcPct val="90000"/>
              </a:lnSpc>
              <a:spcBef>
                <a:spcPts val="1200"/>
              </a:spcBef>
              <a:spcAft>
                <a:spcPts val="0"/>
              </a:spcAft>
              <a:buSzPts val="1700"/>
              <a:buChar char="❖"/>
            </a:pPr>
            <a:r>
              <a:rPr lang="en-US"/>
              <a:t>We have the following features:</a:t>
            </a:r>
            <a:endParaRPr/>
          </a:p>
          <a:p>
            <a:pPr marL="457200" lvl="0" indent="0" algn="l" rtl="0">
              <a:lnSpc>
                <a:spcPct val="90000"/>
              </a:lnSpc>
              <a:spcBef>
                <a:spcPts val="400"/>
              </a:spcBef>
              <a:spcAft>
                <a:spcPts val="0"/>
              </a:spcAft>
              <a:buSzPts val="1530"/>
              <a:buNone/>
            </a:pPr>
            <a:r>
              <a:rPr lang="en-US"/>
              <a:t>                                          </a:t>
            </a:r>
            <a:r>
              <a:rPr lang="en-US" i="1"/>
              <a:t> Target Variable</a:t>
            </a:r>
            <a:endParaRPr/>
          </a:p>
          <a:p>
            <a:pPr marL="457200" lvl="0" indent="0" algn="l" rtl="0">
              <a:lnSpc>
                <a:spcPct val="90000"/>
              </a:lnSpc>
              <a:spcBef>
                <a:spcPts val="600"/>
              </a:spcBef>
              <a:spcAft>
                <a:spcPts val="0"/>
              </a:spcAft>
              <a:buSzPts val="1530"/>
              <a:buNone/>
            </a:pPr>
            <a:r>
              <a:rPr lang="en-US"/>
              <a:t>          Purchase_status (based on purchase_own and purchase_any)_</a:t>
            </a:r>
            <a:endParaRPr/>
          </a:p>
          <a:p>
            <a:pPr marL="457200" lvl="1" indent="-225425" algn="l" rtl="0">
              <a:lnSpc>
                <a:spcPct val="90000"/>
              </a:lnSpc>
              <a:spcBef>
                <a:spcPts val="600"/>
              </a:spcBef>
              <a:spcAft>
                <a:spcPts val="0"/>
              </a:spcAft>
              <a:buClr>
                <a:srgbClr val="1155CC"/>
              </a:buClr>
              <a:buSzPts val="2200"/>
              <a:buChar char="➢"/>
            </a:pPr>
            <a:r>
              <a:rPr lang="en-US" sz="2200">
                <a:solidFill>
                  <a:srgbClr val="1155CC"/>
                </a:solidFill>
              </a:rPr>
              <a:t>0 - 0 customer own touchpoint purchase has hapended </a:t>
            </a:r>
            <a:endParaRPr sz="2200">
              <a:solidFill>
                <a:srgbClr val="1155CC"/>
              </a:solidFill>
            </a:endParaRPr>
          </a:p>
          <a:p>
            <a:pPr marL="457200" lvl="1" indent="-225425" algn="l" rtl="0">
              <a:lnSpc>
                <a:spcPct val="90000"/>
              </a:lnSpc>
              <a:spcBef>
                <a:spcPts val="600"/>
              </a:spcBef>
              <a:spcAft>
                <a:spcPts val="0"/>
              </a:spcAft>
              <a:buClr>
                <a:srgbClr val="1155CC"/>
              </a:buClr>
              <a:buSzPts val="2200"/>
              <a:buChar char="➢"/>
            </a:pPr>
            <a:r>
              <a:rPr lang="en-US" sz="2200">
                <a:solidFill>
                  <a:srgbClr val="1155CC"/>
                </a:solidFill>
              </a:rPr>
              <a:t>1 - 1 firm's touchpoint purchase has happened from where customer started journey </a:t>
            </a:r>
            <a:endParaRPr sz="2200">
              <a:solidFill>
                <a:srgbClr val="1155CC"/>
              </a:solidFill>
            </a:endParaRPr>
          </a:p>
          <a:p>
            <a:pPr marL="457200" lvl="1" indent="-225425" algn="l" rtl="0">
              <a:lnSpc>
                <a:spcPct val="90000"/>
              </a:lnSpc>
              <a:spcBef>
                <a:spcPts val="600"/>
              </a:spcBef>
              <a:spcAft>
                <a:spcPts val="0"/>
              </a:spcAft>
              <a:buClr>
                <a:srgbClr val="1155CC"/>
              </a:buClr>
              <a:buSzPts val="2200"/>
              <a:buChar char="➢"/>
            </a:pPr>
            <a:r>
              <a:rPr lang="en-US" sz="2200">
                <a:solidFill>
                  <a:srgbClr val="1155CC"/>
                </a:solidFill>
              </a:rPr>
              <a:t>0 - 1 competitor firm's website purchase has happened</a:t>
            </a:r>
            <a:endParaRPr sz="2200">
              <a:solidFill>
                <a:srgbClr val="1155CC"/>
              </a:solidFill>
            </a:endParaRPr>
          </a:p>
          <a:p>
            <a:pPr marL="457200" lvl="0" indent="0" algn="l" rtl="0">
              <a:lnSpc>
                <a:spcPct val="90000"/>
              </a:lnSpc>
              <a:spcBef>
                <a:spcPts val="600"/>
              </a:spcBef>
              <a:spcAft>
                <a:spcPts val="0"/>
              </a:spcAft>
              <a:buSzPts val="1530"/>
              <a:buNone/>
            </a:pPr>
            <a:endParaRPr>
              <a:solidFill>
                <a:srgbClr val="FF0000"/>
              </a:solidFill>
            </a:endParaRPr>
          </a:p>
          <a:p>
            <a:pPr marL="457200" lvl="1" indent="-85725" algn="l" rtl="0">
              <a:lnSpc>
                <a:spcPct val="90000"/>
              </a:lnSpc>
              <a:spcBef>
                <a:spcPts val="600"/>
              </a:spcBef>
              <a:spcAft>
                <a:spcPts val="0"/>
              </a:spcAft>
              <a:buSzPts val="1530"/>
              <a:buNone/>
            </a:pP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7200"/>
              <a:buFont typeface="Rockwell"/>
              <a:buNone/>
            </a:pPr>
            <a:r>
              <a:rPr lang="en-US" sz="7200"/>
              <a:t>EXPLORATORY DATA ANALYSIS</a:t>
            </a:r>
            <a:endParaRPr sz="7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FIC and CIC</a:t>
            </a:r>
            <a:endParaRPr/>
          </a:p>
        </p:txBody>
      </p:sp>
      <p:sp>
        <p:nvSpPr>
          <p:cNvPr id="144" name="Google Shape;144;p19"/>
          <p:cNvSpPr txBox="1">
            <a:spLocks noGrp="1"/>
          </p:cNvSpPr>
          <p:nvPr>
            <p:ph type="body" idx="1"/>
          </p:nvPr>
        </p:nvSpPr>
        <p:spPr>
          <a:xfrm>
            <a:off x="612175" y="1728775"/>
            <a:ext cx="10516200" cy="4806000"/>
          </a:xfrm>
          <a:prstGeom prst="rect">
            <a:avLst/>
          </a:prstGeom>
          <a:noFill/>
          <a:ln>
            <a:noFill/>
          </a:ln>
        </p:spPr>
        <p:txBody>
          <a:bodyPr spcFirstLastPara="1" wrap="square" lIns="91425" tIns="45700" rIns="91425" bIns="45700" anchor="t" anchorCtr="0">
            <a:noAutofit/>
          </a:bodyPr>
          <a:lstStyle/>
          <a:p>
            <a:pPr marL="457200" lvl="0" indent="-381000" algn="just" rtl="0">
              <a:lnSpc>
                <a:spcPct val="90000"/>
              </a:lnSpc>
              <a:spcBef>
                <a:spcPts val="1200"/>
              </a:spcBef>
              <a:spcAft>
                <a:spcPts val="0"/>
              </a:spcAft>
              <a:buClr>
                <a:srgbClr val="222222"/>
              </a:buClr>
              <a:buSzPts val="2400"/>
              <a:buFont typeface="Arial"/>
              <a:buChar char="❏"/>
            </a:pPr>
            <a:r>
              <a:rPr lang="en-US" sz="2400">
                <a:solidFill>
                  <a:srgbClr val="222222"/>
                </a:solidFill>
                <a:highlight>
                  <a:srgbClr val="FFFFFF"/>
                </a:highlight>
                <a:latin typeface="Arial"/>
                <a:ea typeface="Arial"/>
                <a:cs typeface="Arial"/>
                <a:sym typeface="Arial"/>
              </a:rPr>
              <a:t>A touchpoint refers to “a customer contact point, or a medium through which the firm and the customer interact”. Various researchers have divided the touchpoints into two basic categories: The customer-initiated or customer-owned contacts (CIC) and the firm-initiated or brand-owned contacts (FIC).</a:t>
            </a:r>
            <a:endParaRPr sz="2400">
              <a:solidFill>
                <a:srgbClr val="222222"/>
              </a:solidFill>
              <a:highlight>
                <a:srgbClr val="FFFFFF"/>
              </a:highlight>
              <a:latin typeface="Arial"/>
              <a:ea typeface="Arial"/>
              <a:cs typeface="Arial"/>
              <a:sym typeface="Arial"/>
            </a:endParaRPr>
          </a:p>
          <a:p>
            <a:pPr marL="457200" lvl="0" indent="0" algn="just" rtl="0">
              <a:lnSpc>
                <a:spcPct val="90000"/>
              </a:lnSpc>
              <a:spcBef>
                <a:spcPts val="1200"/>
              </a:spcBef>
              <a:spcAft>
                <a:spcPts val="0"/>
              </a:spcAft>
              <a:buSzPts val="1530"/>
              <a:buNone/>
            </a:pPr>
            <a:endParaRPr sz="2400">
              <a:solidFill>
                <a:srgbClr val="222222"/>
              </a:solidFill>
              <a:highlight>
                <a:srgbClr val="FFFFFF"/>
              </a:highlight>
              <a:latin typeface="Arial"/>
              <a:ea typeface="Arial"/>
              <a:cs typeface="Arial"/>
              <a:sym typeface="Arial"/>
            </a:endParaRPr>
          </a:p>
          <a:p>
            <a:pPr marL="457200" lvl="0" indent="-381000" algn="just" rtl="0">
              <a:lnSpc>
                <a:spcPct val="90000"/>
              </a:lnSpc>
              <a:spcBef>
                <a:spcPts val="1200"/>
              </a:spcBef>
              <a:spcAft>
                <a:spcPts val="0"/>
              </a:spcAft>
              <a:buClr>
                <a:srgbClr val="222222"/>
              </a:buClr>
              <a:buSzPts val="2400"/>
              <a:buFont typeface="Arial"/>
              <a:buChar char="❏"/>
            </a:pPr>
            <a:r>
              <a:rPr lang="en-US" sz="2400">
                <a:solidFill>
                  <a:srgbClr val="222222"/>
                </a:solidFill>
                <a:highlight>
                  <a:srgbClr val="FFFFFF"/>
                </a:highlight>
                <a:latin typeface="Arial"/>
                <a:ea typeface="Arial"/>
                <a:cs typeface="Arial"/>
                <a:sym typeface="Arial"/>
              </a:rPr>
              <a:t>A customer-initiated contact, by definition, is a contact that is initiated by a customer.</a:t>
            </a:r>
            <a:endParaRPr sz="2400">
              <a:solidFill>
                <a:srgbClr val="222222"/>
              </a:solidFill>
              <a:highlight>
                <a:srgbClr val="FFFFFF"/>
              </a:highlight>
              <a:latin typeface="Arial"/>
              <a:ea typeface="Arial"/>
              <a:cs typeface="Arial"/>
              <a:sym typeface="Arial"/>
            </a:endParaRPr>
          </a:p>
          <a:p>
            <a:pPr marL="457200" lvl="0" indent="0" algn="just" rtl="0">
              <a:lnSpc>
                <a:spcPct val="90000"/>
              </a:lnSpc>
              <a:spcBef>
                <a:spcPts val="1200"/>
              </a:spcBef>
              <a:spcAft>
                <a:spcPts val="0"/>
              </a:spcAft>
              <a:buSzPts val="1530"/>
              <a:buNone/>
            </a:pPr>
            <a:endParaRPr sz="2400">
              <a:solidFill>
                <a:srgbClr val="222222"/>
              </a:solidFill>
              <a:highlight>
                <a:srgbClr val="FFFFFF"/>
              </a:highlight>
              <a:latin typeface="Arial"/>
              <a:ea typeface="Arial"/>
              <a:cs typeface="Arial"/>
              <a:sym typeface="Arial"/>
            </a:endParaRPr>
          </a:p>
          <a:p>
            <a:pPr marL="457200" lvl="0" indent="-381000" algn="just" rtl="0">
              <a:lnSpc>
                <a:spcPct val="90000"/>
              </a:lnSpc>
              <a:spcBef>
                <a:spcPts val="1200"/>
              </a:spcBef>
              <a:spcAft>
                <a:spcPts val="0"/>
              </a:spcAft>
              <a:buClr>
                <a:srgbClr val="222222"/>
              </a:buClr>
              <a:buSzPts val="2400"/>
              <a:buFont typeface="Arial"/>
              <a:buChar char="❏"/>
            </a:pPr>
            <a:r>
              <a:rPr lang="en-US" sz="2400">
                <a:solidFill>
                  <a:srgbClr val="222222"/>
                </a:solidFill>
                <a:highlight>
                  <a:srgbClr val="FFFFFF"/>
                </a:highlight>
                <a:latin typeface="Arial"/>
                <a:ea typeface="Arial"/>
                <a:cs typeface="Arial"/>
                <a:sym typeface="Arial"/>
              </a:rPr>
              <a:t>a firm-initiated contact is any touch point that results from a company’s initiative and usually is also managed by it. </a:t>
            </a:r>
            <a:endParaRPr sz="2400">
              <a:solidFill>
                <a:srgbClr val="222222"/>
              </a:solidFill>
              <a:highlight>
                <a:srgbClr val="FFFFFF"/>
              </a:highlight>
              <a:latin typeface="Arial"/>
              <a:ea typeface="Arial"/>
              <a:cs typeface="Arial"/>
              <a:sym typeface="Arial"/>
            </a:endParaRPr>
          </a:p>
          <a:p>
            <a:pPr marL="0" lvl="0" indent="0" algn="l" rtl="0">
              <a:lnSpc>
                <a:spcPct val="90000"/>
              </a:lnSpc>
              <a:spcBef>
                <a:spcPts val="1200"/>
              </a:spcBef>
              <a:spcAft>
                <a:spcPts val="0"/>
              </a:spcAft>
              <a:buSzPts val="1530"/>
              <a:buNone/>
            </a:pPr>
            <a:endParaRPr sz="2200">
              <a:solidFill>
                <a:srgbClr val="2222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685800" y="672933"/>
            <a:ext cx="9162288" cy="12930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en-US"/>
              <a:t>TARGET VARIBLE- PURCHASE_STATUS</a:t>
            </a:r>
            <a:endParaRPr/>
          </a:p>
        </p:txBody>
      </p:sp>
      <p:pic>
        <p:nvPicPr>
          <p:cNvPr id="150" name="Google Shape;150;p20"/>
          <p:cNvPicPr preferRelativeResize="0">
            <a:picLocks noGrp="1"/>
          </p:cNvPicPr>
          <p:nvPr>
            <p:ph type="body" idx="1"/>
          </p:nvPr>
        </p:nvPicPr>
        <p:blipFill rotWithShape="1">
          <a:blip r:embed="rId3">
            <a:alphaModFix/>
          </a:blip>
          <a:srcRect/>
          <a:stretch/>
        </p:blipFill>
        <p:spPr>
          <a:xfrm>
            <a:off x="1020826" y="2647124"/>
            <a:ext cx="4246118" cy="2912428"/>
          </a:xfrm>
          <a:prstGeom prst="rect">
            <a:avLst/>
          </a:prstGeom>
          <a:noFill/>
          <a:ln>
            <a:noFill/>
          </a:ln>
        </p:spPr>
      </p:pic>
      <p:sp>
        <p:nvSpPr>
          <p:cNvPr id="151" name="Google Shape;151;p20"/>
          <p:cNvSpPr txBox="1"/>
          <p:nvPr/>
        </p:nvSpPr>
        <p:spPr>
          <a:xfrm>
            <a:off x="6281928" y="2647124"/>
            <a:ext cx="4626864" cy="92333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The target variable purchase_status is whether the purchase was customer initiated or firm initiated.</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     0 represents CIC</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Rockwell"/>
                <a:ea typeface="Rockwell"/>
                <a:cs typeface="Rockwell"/>
                <a:sym typeface="Rockwell"/>
              </a:rPr>
              <a:t>     1 represents FIC</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685800" y="672933"/>
            <a:ext cx="8610600" cy="12930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60"/>
              <a:buFont typeface="Rockwell"/>
              <a:buNone/>
            </a:pPr>
            <a:r>
              <a:rPr lang="en-US" sz="4860"/>
              <a:t>DURATION IN EACH MONTH OF AN YEAR</a:t>
            </a:r>
            <a:endParaRPr sz="4860"/>
          </a:p>
        </p:txBody>
      </p:sp>
      <p:pic>
        <p:nvPicPr>
          <p:cNvPr id="157" name="Google Shape;157;p21"/>
          <p:cNvPicPr preferRelativeResize="0">
            <a:picLocks noGrp="1"/>
          </p:cNvPicPr>
          <p:nvPr>
            <p:ph type="body" idx="1"/>
          </p:nvPr>
        </p:nvPicPr>
        <p:blipFill rotWithShape="1">
          <a:blip r:embed="rId3">
            <a:alphaModFix/>
          </a:blip>
          <a:srcRect/>
          <a:stretch/>
        </p:blipFill>
        <p:spPr>
          <a:xfrm>
            <a:off x="1773936" y="2127250"/>
            <a:ext cx="7635240" cy="3322574"/>
          </a:xfrm>
          <a:prstGeom prst="rect">
            <a:avLst/>
          </a:prstGeom>
          <a:noFill/>
          <a:ln>
            <a:noFill/>
          </a:ln>
        </p:spPr>
      </p:pic>
      <p:sp>
        <p:nvSpPr>
          <p:cNvPr id="158" name="Google Shape;158;p21"/>
          <p:cNvSpPr txBox="1"/>
          <p:nvPr/>
        </p:nvSpPr>
        <p:spPr>
          <a:xfrm>
            <a:off x="1773936" y="5611113"/>
            <a:ext cx="6318504" cy="646331"/>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Duration: seconds spend on a touchpoint (capped at 720 seconds)</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685800" y="672933"/>
            <a:ext cx="8610600" cy="12930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60"/>
              <a:buFont typeface="Rockwell"/>
              <a:buNone/>
            </a:pPr>
            <a:r>
              <a:rPr lang="en-US" sz="4860"/>
              <a:t>NUMBER OF CONSUMERS AT EACH TOUCH-POINT</a:t>
            </a:r>
            <a:endParaRPr sz="4860"/>
          </a:p>
        </p:txBody>
      </p:sp>
      <p:pic>
        <p:nvPicPr>
          <p:cNvPr id="164" name="Google Shape;164;p22"/>
          <p:cNvPicPr preferRelativeResize="0">
            <a:picLocks noGrp="1"/>
          </p:cNvPicPr>
          <p:nvPr>
            <p:ph type="body" idx="1"/>
          </p:nvPr>
        </p:nvPicPr>
        <p:blipFill rotWithShape="1">
          <a:blip r:embed="rId3">
            <a:alphaModFix/>
          </a:blip>
          <a:srcRect/>
          <a:stretch/>
        </p:blipFill>
        <p:spPr>
          <a:xfrm>
            <a:off x="685800" y="2418524"/>
            <a:ext cx="5504688" cy="3534220"/>
          </a:xfrm>
          <a:prstGeom prst="rect">
            <a:avLst/>
          </a:prstGeom>
          <a:noFill/>
          <a:ln>
            <a:noFill/>
          </a:ln>
        </p:spPr>
      </p:pic>
      <p:pic>
        <p:nvPicPr>
          <p:cNvPr id="165" name="Google Shape;165;p22"/>
          <p:cNvPicPr preferRelativeResize="0"/>
          <p:nvPr/>
        </p:nvPicPr>
        <p:blipFill rotWithShape="1">
          <a:blip r:embed="rId4">
            <a:alphaModFix/>
          </a:blip>
          <a:srcRect/>
          <a:stretch/>
        </p:blipFill>
        <p:spPr>
          <a:xfrm>
            <a:off x="6736514" y="1858688"/>
            <a:ext cx="4373446" cy="4653892"/>
          </a:xfrm>
          <a:prstGeom prst="rect">
            <a:avLst/>
          </a:prstGeom>
          <a:noFill/>
          <a:ln>
            <a:noFill/>
          </a:ln>
        </p:spPr>
      </p:pic>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783</Words>
  <Application>Microsoft Office PowerPoint</Application>
  <PresentationFormat>Widescreen</PresentationFormat>
  <Paragraphs>157</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Noto Sans Symbols</vt:lpstr>
      <vt:lpstr>Rockwell</vt:lpstr>
      <vt:lpstr>Wood Type</vt:lpstr>
      <vt:lpstr>ONLINE CUSTOMER JOURNEY</vt:lpstr>
      <vt:lpstr>INTRODUCTION</vt:lpstr>
      <vt:lpstr>PROBLEM STATEMENT</vt:lpstr>
      <vt:lpstr>DATASET</vt:lpstr>
      <vt:lpstr>EXPLORATORY DATA ANALYSIS</vt:lpstr>
      <vt:lpstr>FIC and CIC</vt:lpstr>
      <vt:lpstr>TARGET VARIBLE- PURCHASE_STATUS</vt:lpstr>
      <vt:lpstr>DURATION IN EACH MONTH OF AN YEAR</vt:lpstr>
      <vt:lpstr>NUMBER OF CONSUMERS AT EACH TOUCH-POINT</vt:lpstr>
      <vt:lpstr>TYPE OF CONSUMER INITIATED TOCH-POINTS</vt:lpstr>
      <vt:lpstr>TIME SPENT ON EACH TOUCH TYPE (CONSUMER INITIATED ONLY)</vt:lpstr>
      <vt:lpstr>DISTRIBUTION OF PURCHASES FROM EACH REGION </vt:lpstr>
      <vt:lpstr>SOCIAL CLASS DISTRIBUTION</vt:lpstr>
      <vt:lpstr>GrossIncome based chart</vt:lpstr>
      <vt:lpstr>A view of missing values in TravelDataDemos </vt:lpstr>
      <vt:lpstr>STATISTICAL MODELS USED FOR FEATURE SELECTION</vt:lpstr>
      <vt:lpstr>CORRELATION BETWEEN VARIBLES</vt:lpstr>
      <vt:lpstr>ABOUT DATASET DF1 AND DF2</vt:lpstr>
      <vt:lpstr>Numerical Variable Analysis for TravelDemos Data </vt:lpstr>
      <vt:lpstr>Summary</vt:lpstr>
      <vt:lpstr>MODEL BUILDING</vt:lpstr>
      <vt:lpstr>OVERALL PERFORMANCE OF MODELS ON ONLINE CUSTOMER JOURNEY</vt:lpstr>
      <vt:lpstr>DECISION TREE</vt:lpstr>
      <vt:lpstr>LIST OF FEATURE IMPORTANCE</vt:lpstr>
      <vt:lpstr>Over Sampling &amp; Under Sampling</vt:lpstr>
      <vt:lpstr>About over sampling</vt:lpstr>
      <vt:lpstr>Model Accuracy</vt:lpstr>
      <vt:lpstr>Decision Tree after over sampling</vt:lpstr>
      <vt:lpstr>Clustering -couldn’t apply</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CUSTOMER JOURNEY</dc:title>
  <cp:lastModifiedBy>HP Inc.</cp:lastModifiedBy>
  <cp:revision>3</cp:revision>
  <dcterms:modified xsi:type="dcterms:W3CDTF">2020-07-21T15:32:33Z</dcterms:modified>
</cp:coreProperties>
</file>