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312" r:id="rId5"/>
    <p:sldId id="304" r:id="rId6"/>
    <p:sldId id="307" r:id="rId7"/>
    <p:sldId id="281" r:id="rId8"/>
    <p:sldId id="330" r:id="rId9"/>
    <p:sldId id="328" r:id="rId10"/>
    <p:sldId id="329" r:id="rId11"/>
    <p:sldId id="282" r:id="rId12"/>
    <p:sldId id="314" r:id="rId13"/>
    <p:sldId id="315" r:id="rId14"/>
    <p:sldId id="325" r:id="rId15"/>
    <p:sldId id="322" r:id="rId16"/>
    <p:sldId id="326" r:id="rId17"/>
    <p:sldId id="317" r:id="rId18"/>
    <p:sldId id="318" r:id="rId19"/>
    <p:sldId id="319" r:id="rId20"/>
    <p:sldId id="321" r:id="rId21"/>
    <p:sldId id="323" r:id="rId22"/>
    <p:sldId id="324" r:id="rId23"/>
    <p:sldId id="297" r:id="rId24"/>
    <p:sldId id="327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60" d="100"/>
          <a:sy n="60" d="100"/>
        </p:scale>
        <p:origin x="908" y="2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07.39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08.64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08.83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10.38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11.05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16.88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18.42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09:23:20.67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0,'5'10,"13"20,7 35,6 17,2 16,1 11,0-2,4 2,1-7,0-6,-8-9,-3-13,-7-10,-2-15,-3-11,0-6,-3 1,-3 0,2 6,4 0,4 0,0-2,0-2,8 3,-1 1,-5-2,-7-1,0-7,-3-4,3 0,-3 1,3-5,4-5,3-6,4-4,8-4,-2-7,-7-7,-7-3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indi.africa/competitions/basic-needs-basic-rights-kenya-tech4mentalhealt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image" Target="../media/image160.png"/><Relationship Id="rId9" Type="http://schemas.openxmlformats.org/officeDocument/2006/relationships/image" Target="../media/image18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8029" y="810227"/>
            <a:ext cx="7565571" cy="3831221"/>
          </a:xfrm>
        </p:spPr>
        <p:txBody>
          <a:bodyPr anchor="ctr"/>
          <a:lstStyle/>
          <a:p>
            <a:r>
              <a:rPr lang="en-US" dirty="0"/>
              <a:t>MENTAL HEALTH </a:t>
            </a:r>
            <a:br>
              <a:rPr lang="en-US" dirty="0"/>
            </a:br>
            <a:r>
              <a:rPr lang="en-US" dirty="0"/>
              <a:t>TEXT CLASSIFICATION</a:t>
            </a:r>
            <a:br>
              <a:rPr lang="en-US" dirty="0"/>
            </a:br>
            <a:r>
              <a:rPr lang="en-US" dirty="0"/>
              <a:t>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21187"/>
            <a:ext cx="8086382" cy="713448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8A15-CCB3-2B2F-493F-71A6EEFC6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4052" y="834635"/>
            <a:ext cx="5197157" cy="157895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u="sng" dirty="0"/>
              <a:t>LONG SHORT TERM MEMORY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a type of RNN that is capable of learning long term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4 interacting layers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801A77-B4A0-4402-9A75-741E5168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6" y="2577945"/>
            <a:ext cx="5401964" cy="3740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F4191C-3827-BA57-91BB-CC1A04457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364" y="928687"/>
            <a:ext cx="5703038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8FEA4-E589-07D6-5039-FA5BF1E02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31B9A-8433-1ACF-6C56-B54AE1594F38}"/>
              </a:ext>
            </a:extLst>
          </p:cNvPr>
          <p:cNvSpPr txBox="1"/>
          <p:nvPr/>
        </p:nvSpPr>
        <p:spPr>
          <a:xfrm>
            <a:off x="765973" y="1064869"/>
            <a:ext cx="608114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202C8F"/>
                </a:solidFill>
              </a:rPr>
              <a:t>2</a:t>
            </a:r>
            <a:r>
              <a:rPr lang="en-US" sz="2000" b="1" u="sng" dirty="0">
                <a:solidFill>
                  <a:srgbClr val="202C8F"/>
                </a:solidFill>
              </a:rPr>
              <a:t>. GATED RECCURENT UNIT(GRU)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Is variation of LSTM as they both have design similarities except that the GRU has an update and reset gate as well as doesn’t have a cell state, only has a hidden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65A10-272F-3515-803B-B5F47B62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57" y="2993302"/>
            <a:ext cx="5881971" cy="3494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DE6A8-1CEC-DFC3-E8DB-02F72F407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71" y="593377"/>
            <a:ext cx="5107387" cy="58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008B-1E5E-A78E-4EE6-8BDE6C94D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135BF-9079-50E4-ADC5-18230FCF6441}"/>
              </a:ext>
            </a:extLst>
          </p:cNvPr>
          <p:cNvSpPr txBox="1"/>
          <p:nvPr/>
        </p:nvSpPr>
        <p:spPr>
          <a:xfrm>
            <a:off x="569207" y="692943"/>
            <a:ext cx="534318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202C8F"/>
                </a:solidFill>
              </a:rPr>
              <a:t>3. Bidirectional LSTM (</a:t>
            </a:r>
            <a:r>
              <a:rPr lang="en-US" sz="2000" b="1" u="sng" dirty="0" err="1">
                <a:solidFill>
                  <a:srgbClr val="202C8F"/>
                </a:solidFill>
              </a:rPr>
              <a:t>BiLSTM</a:t>
            </a:r>
            <a:r>
              <a:rPr lang="en-US" sz="2000" dirty="0">
                <a:solidFill>
                  <a:srgbClr val="202C8F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Type of RNN that processes sequential data in both forward and backward directions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5B5B2-D19A-AB30-958F-4535910D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8" y="2840990"/>
            <a:ext cx="5577789" cy="3464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357B32-6282-85CF-4D13-1412DCEA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80" y="374190"/>
            <a:ext cx="5343180" cy="60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F1B21C-0D21-3D5B-0A8A-171DBB9D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94" y="341523"/>
            <a:ext cx="6968606" cy="60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7793"/>
            <a:ext cx="10212636" cy="804231"/>
          </a:xfrm>
        </p:spPr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221454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1C1B8-3AB7-54B1-19E7-C705725F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467" y="1488082"/>
            <a:ext cx="95345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1E59D-616E-6AF8-793C-AF86BC83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3" y="651630"/>
            <a:ext cx="10185580" cy="47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4AFEA-982D-8BC7-DA51-76EAEF39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4" y="774452"/>
            <a:ext cx="10092395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77DD48-FD1B-02F7-B769-ECFCFF3C64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31497" y="815249"/>
            <a:ext cx="10194530" cy="4473580"/>
          </a:xfr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82D4-BF1D-2585-4FFD-50221EA9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68" y="822298"/>
            <a:ext cx="9875463" cy="79356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CB69-8704-C5F1-CFA2-CCDC61A9D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653" y="1839817"/>
            <a:ext cx="10840597" cy="3778786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20/20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━━━━━━━━━━━━━━━━━━━━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37ms/step - accuracy: 0.8919 - loss: 1.7310 </a:t>
            </a:r>
            <a:r>
              <a:rPr lang="en-US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lstm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model loss and accuracy:[1.8090479373931885, 0.8538960814476013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20/20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━━━━━━━━━━━━━━━━━━━━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67ms/step - accuracy: 0.9494 - loss: 2.2693 </a:t>
            </a:r>
            <a:r>
              <a:rPr lang="en-US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bilstm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model loss and accuracy:[2.342634439468384, 0.899350643157959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20/20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━━━━━━━━━━━━━━━━━━━━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59ms/step - accuracy: 0.9760 - loss: 2.3369 </a:t>
            </a:r>
            <a:r>
              <a:rPr lang="en-US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gru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model loss and accuracy:[2.420685052871704, 0.9334415793418884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20/20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━━━━━━━━━━━━━━━━━━━━ 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64ms/step - accuracy: 0.9794 - loss: 0.6304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hybrid model loss and accuracy:[0.7157793641090393, 0.9464285969734192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dirty="0"/>
              <a:t>The hybrid model (LSTM+GRU) had the best performance with an accuracy of 94.64% and a loss of 0.71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91F19-098B-FD29-9F52-136AC68B5E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8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DD28-1592-BCB7-A957-6C2E1D40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87288"/>
            <a:ext cx="9741726" cy="8923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EF0B4-0040-858D-F9B6-F528041A3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3321F-31A2-F9C7-9197-A64DA935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190624"/>
            <a:ext cx="5791307" cy="49706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73D93-477E-F65F-4B49-C29D93E2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8599"/>
            <a:ext cx="5791307" cy="49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7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128657" cy="110898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64229"/>
            <a:ext cx="6749143" cy="424542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 Architecture</a:t>
            </a:r>
          </a:p>
          <a:p>
            <a:r>
              <a:rPr lang="en-US" dirty="0"/>
              <a:t>Model training and Evaluation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645521-C99F-EB8B-C1B4-79CC5745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93" y="1021021"/>
            <a:ext cx="11575425" cy="41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17AA-2C16-E250-6AF7-9433056F1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440018"/>
            <a:ext cx="6496492" cy="81953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B5989-E6B2-D358-47DA-51289E52D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1350335"/>
            <a:ext cx="6496492" cy="46979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Scalability &amp; Real-world Application: Deployment of the model that can be used in chatbots, online counseling services, or automated mental health screening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115" y="413037"/>
            <a:ext cx="5723586" cy="93729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A11BD76-A021-D1F6-E9FF-1F942E1B6B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2272" t="-5268" r="20063" b="-12667"/>
          <a:stretch/>
        </p:blipFill>
        <p:spPr>
          <a:xfrm>
            <a:off x="0" y="0"/>
            <a:ext cx="5497286" cy="649877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7E190-EAA6-21F0-FBAA-139BE02AE57A}"/>
              </a:ext>
            </a:extLst>
          </p:cNvPr>
          <p:cNvSpPr txBox="1"/>
          <p:nvPr/>
        </p:nvSpPr>
        <p:spPr>
          <a:xfrm>
            <a:off x="5596115" y="1222745"/>
            <a:ext cx="63442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Data sourced from: </a:t>
            </a:r>
            <a:r>
              <a:rPr lang="en-US" sz="2200" dirty="0">
                <a:hlinkClick r:id="rId4"/>
              </a:rPr>
              <a:t>https://zindi.africa/competitions/basic-needs-basic-rights-kenya-tech4mentalhealth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Low-income countries have an estimated treatment gap of 85% (as compared with high-income countries with a gap of 35% to 50%).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While Kenya has a mental illness prevalence rate that is comparable to that of high-income countries, there are still less than 500 healthcare professionals serving the country.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58217" y="468086"/>
            <a:ext cx="10756840" cy="578516"/>
          </a:xfrm>
        </p:spPr>
        <p:txBody>
          <a:bodyPr/>
          <a:lstStyle/>
          <a:p>
            <a:r>
              <a:rPr lang="en-US" sz="3200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046603"/>
            <a:ext cx="10756839" cy="53433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Mental health issues among university students are a growing concern, often leading to severe consequences if not identified and addressed in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many students struggle to seek help due to stigma or lack of awareness. Traditional methods of mental health assessment require direct intervention, which may not always be feasible.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Key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1. </a:t>
            </a:r>
            <a:r>
              <a:rPr lang="en-US" b="1" dirty="0"/>
              <a:t>Text Classification</a:t>
            </a:r>
            <a:r>
              <a:rPr lang="en-US" dirty="0"/>
              <a:t>: Develop a deep learning model to classify students’ statements into relevant mental health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2. </a:t>
            </a:r>
            <a:r>
              <a:rPr lang="en-US" b="1" dirty="0"/>
              <a:t>Probabilistic Predictions</a:t>
            </a:r>
            <a:r>
              <a:rPr lang="en-US" dirty="0"/>
              <a:t>: Output a probability score for each category to indicate the likelihood of each mental health issue.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D9DDC-B1BD-A567-0B8F-7B54586D9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668DC-7C16-6814-14D2-92C4128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54" y="457199"/>
            <a:ext cx="8095992" cy="57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73F6A-58FA-3547-4F13-FF9B42E3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75E76-DDF6-5BE7-5CEA-8A786BB7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858628-2710-12E1-0AF4-317E951D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1" y="406326"/>
            <a:ext cx="8221041" cy="58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8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228" y="124613"/>
            <a:ext cx="7965460" cy="646568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6252" y="928689"/>
            <a:ext cx="8649774" cy="2500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 dataset: 616 entries</a:t>
            </a:r>
          </a:p>
          <a:p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6FF806-1453-F0E3-0A0B-E9A4774A3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059580"/>
              </p:ext>
            </p:extLst>
          </p:nvPr>
        </p:nvGraphicFramePr>
        <p:xfrm>
          <a:off x="2904359" y="1461629"/>
          <a:ext cx="7120989" cy="1672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30812" imgH="1111075" progId="Excel.Sheet.12">
                  <p:embed/>
                </p:oleObj>
              </mc:Choice>
              <mc:Fallback>
                <p:oleObj name="Worksheet" r:id="rId3" imgW="4730812" imgH="111107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A6FF806-1453-F0E3-0A0B-E9A4774A3F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4359" y="1461629"/>
                        <a:ext cx="7120989" cy="1672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B466A2-D2F4-8685-50FC-40A85B985DAB}"/>
              </a:ext>
            </a:extLst>
          </p:cNvPr>
          <p:cNvSpPr txBox="1"/>
          <p:nvPr/>
        </p:nvSpPr>
        <p:spPr>
          <a:xfrm>
            <a:off x="2776252" y="3667285"/>
            <a:ext cx="774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02C8F"/>
                </a:solidFill>
              </a:rPr>
              <a:t>Test dataset: 309 entries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8D8EF53-B1C0-568C-0AA4-96B3F3ABC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16509"/>
              </p:ext>
            </p:extLst>
          </p:nvPr>
        </p:nvGraphicFramePr>
        <p:xfrm>
          <a:off x="2904360" y="4246048"/>
          <a:ext cx="7120988" cy="1850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032435" imgH="1111075" progId="Excel.Sheet.12">
                  <p:embed/>
                </p:oleObj>
              </mc:Choice>
              <mc:Fallback>
                <p:oleObj name="Worksheet" r:id="rId5" imgW="4032435" imgH="1111075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8D8EF53-B1C0-568C-0AA4-96B3F3ABC6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4360" y="4246048"/>
                        <a:ext cx="7120988" cy="1850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96" y="422295"/>
            <a:ext cx="10511627" cy="690409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8D5BCD-04FA-FFF1-9A30-8106B6938D2D}"/>
                  </a:ext>
                </a:extLst>
              </p14:cNvPr>
              <p14:cNvContentPartPr/>
              <p14:nvPr/>
            </p14:nvContentPartPr>
            <p14:xfrm>
              <a:off x="2423234" y="298539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8D5BCD-04FA-FFF1-9A30-8106B6938D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4594" y="2931753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459E9-A4ED-42F9-D3B5-E02324DCA124}"/>
              </a:ext>
            </a:extLst>
          </p:cNvPr>
          <p:cNvGrpSpPr/>
          <p:nvPr/>
        </p:nvGrpSpPr>
        <p:grpSpPr>
          <a:xfrm>
            <a:off x="1200314" y="2478873"/>
            <a:ext cx="360" cy="360"/>
            <a:chOff x="1200314" y="247887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7404DD-1D40-C3AE-AFBE-BF3C6A8EF2B0}"/>
                    </a:ext>
                  </a:extLst>
                </p14:cNvPr>
                <p14:cNvContentPartPr/>
                <p14:nvPr/>
              </p14:nvContentPartPr>
              <p14:xfrm>
                <a:off x="1200314" y="247887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7404DD-1D40-C3AE-AFBE-BF3C6A8EF2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1674" y="2425233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20595C-8643-8F86-A478-277584DB872E}"/>
                    </a:ext>
                  </a:extLst>
                </p14:cNvPr>
                <p14:cNvContentPartPr/>
                <p14:nvPr/>
              </p14:nvContentPartPr>
              <p14:xfrm>
                <a:off x="1200314" y="2478873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20595C-8643-8F86-A478-277584DB87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91674" y="2425233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29DED1-055D-CF90-5610-2C3BB47F3D34}"/>
              </a:ext>
            </a:extLst>
          </p:cNvPr>
          <p:cNvGrpSpPr/>
          <p:nvPr/>
        </p:nvGrpSpPr>
        <p:grpSpPr>
          <a:xfrm>
            <a:off x="1751114" y="2268993"/>
            <a:ext cx="360" cy="360"/>
            <a:chOff x="1751114" y="2268993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7767C8-CEB5-8328-7F2F-CE6B6ACBE0F3}"/>
                    </a:ext>
                  </a:extLst>
                </p14:cNvPr>
                <p14:cNvContentPartPr/>
                <p14:nvPr/>
              </p14:nvContentPartPr>
              <p14:xfrm>
                <a:off x="1751114" y="226899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7767C8-CEB5-8328-7F2F-CE6B6ACBE0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2474" y="2215353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C37182-6ADA-2B6A-5ECB-4541613A1711}"/>
                    </a:ext>
                  </a:extLst>
                </p14:cNvPr>
                <p14:cNvContentPartPr/>
                <p14:nvPr/>
              </p14:nvContentPartPr>
              <p14:xfrm>
                <a:off x="1751114" y="2268993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C37182-6ADA-2B6A-5ECB-4541613A17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42474" y="2215353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BA72C8-FDA1-94A3-71C3-60C4AB489C30}"/>
                  </a:ext>
                </a:extLst>
              </p14:cNvPr>
              <p14:cNvContentPartPr/>
              <p14:nvPr/>
            </p14:nvContentPartPr>
            <p14:xfrm>
              <a:off x="572834" y="209295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BA72C8-FDA1-94A3-71C3-60C4AB489C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3834" y="2039313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9D253B-EDF1-13D3-4416-571DEF49D3A7}"/>
                  </a:ext>
                </a:extLst>
              </p14:cNvPr>
              <p14:cNvContentPartPr/>
              <p14:nvPr/>
            </p14:nvContentPartPr>
            <p14:xfrm>
              <a:off x="1013474" y="221427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9D253B-EDF1-13D3-4416-571DEF49D3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4834" y="2160633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931E7C-969F-EA35-68EC-FA789D266DBF}"/>
                  </a:ext>
                </a:extLst>
              </p14:cNvPr>
              <p14:cNvContentPartPr/>
              <p14:nvPr/>
            </p14:nvContentPartPr>
            <p14:xfrm>
              <a:off x="1211474" y="1520553"/>
              <a:ext cx="315360" cy="618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931E7C-969F-EA35-68EC-FA789D266D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2834" y="1466553"/>
                <a:ext cx="333000" cy="7261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FB9DB88-4419-EBFA-0F0D-D4511A5136D0}"/>
              </a:ext>
            </a:extLst>
          </p:cNvPr>
          <p:cNvSpPr/>
          <p:nvPr/>
        </p:nvSpPr>
        <p:spPr>
          <a:xfrm>
            <a:off x="386958" y="1104825"/>
            <a:ext cx="2084283" cy="1363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preprocessing: lowercasing, removal of punctuation and stop words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D19A34-9901-BF9A-49F4-6792BCB1FD8A}"/>
              </a:ext>
            </a:extLst>
          </p:cNvPr>
          <p:cNvSpPr/>
          <p:nvPr/>
        </p:nvSpPr>
        <p:spPr>
          <a:xfrm>
            <a:off x="6096000" y="1641263"/>
            <a:ext cx="2335575" cy="512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Tokenize: Simplifies text analysis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38B25-ACB9-AA5B-E109-FBA84AE3AB0E}"/>
              </a:ext>
            </a:extLst>
          </p:cNvPr>
          <p:cNvSpPr/>
          <p:nvPr/>
        </p:nvSpPr>
        <p:spPr>
          <a:xfrm>
            <a:off x="9174306" y="1287292"/>
            <a:ext cx="2533160" cy="110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Padding and truncation: Ensures consistent input size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FD13A-877A-2244-E724-2385B164F776}"/>
              </a:ext>
            </a:extLst>
          </p:cNvPr>
          <p:cNvSpPr/>
          <p:nvPr/>
        </p:nvSpPr>
        <p:spPr>
          <a:xfrm>
            <a:off x="9831116" y="2755591"/>
            <a:ext cx="1946313" cy="1442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Encoding Labels: (Alcohol, Depression, Suicide and Drugs)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1FD698-87C7-13E8-F9F0-EB918D97EC1A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8431575" y="1842140"/>
            <a:ext cx="742731" cy="55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0051E41-847C-AF25-B48A-0EBBB2685ABD}"/>
              </a:ext>
            </a:extLst>
          </p:cNvPr>
          <p:cNvSpPr/>
          <p:nvPr/>
        </p:nvSpPr>
        <p:spPr>
          <a:xfrm>
            <a:off x="3357286" y="1215885"/>
            <a:ext cx="2084283" cy="1363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synonym Augmentation: helps resolve class imbalance and robust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9F1623-86E6-8DAC-ED07-5E87A78499B7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2471241" y="1786611"/>
            <a:ext cx="886045" cy="111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03F40-4161-47C2-B940-2045A1E48E90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5441569" y="1897670"/>
            <a:ext cx="6544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1B4315-4602-2798-D84C-028EBE4FBF57}"/>
              </a:ext>
            </a:extLst>
          </p:cNvPr>
          <p:cNvSpPr txBox="1"/>
          <p:nvPr/>
        </p:nvSpPr>
        <p:spPr>
          <a:xfrm>
            <a:off x="0" y="3261240"/>
            <a:ext cx="556170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Set of techniques used to artificially increase the amount of data by generating new data points from existing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Original: How can I overcome alcoholism?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Augmented: get_the_better_of alcoholism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F63AE-41E1-71D8-EAB9-DF1262C667C4}"/>
              </a:ext>
            </a:extLst>
          </p:cNvPr>
          <p:cNvSpPr txBox="1"/>
          <p:nvPr/>
        </p:nvSpPr>
        <p:spPr>
          <a:xfrm>
            <a:off x="5768784" y="4324371"/>
            <a:ext cx="451691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C8F"/>
                </a:solidFill>
              </a:rPr>
              <a:t>Process of converting a sequence of texts into smaller units called tokens for training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Tokenization 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Original: get_the_better_of alcoholism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Tokenized: [6, 15, 8, 16, 29]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88B084-B3D7-7FED-EE39-75535B025E15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0440886" y="2396987"/>
            <a:ext cx="363387" cy="358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row: Left 55">
            <a:extLst>
              <a:ext uri="{FF2B5EF4-FFF2-40B4-BE49-F238E27FC236}">
                <a16:creationId xmlns:a16="http://schemas.microsoft.com/office/drawing/2014/main" id="{23CCFDCD-3A2F-351E-714A-82B3F1BA6623}"/>
              </a:ext>
            </a:extLst>
          </p:cNvPr>
          <p:cNvSpPr/>
          <p:nvPr/>
        </p:nvSpPr>
        <p:spPr>
          <a:xfrm rot="16200000">
            <a:off x="3538186" y="2578912"/>
            <a:ext cx="680342" cy="6814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0294D4E-D0D0-0616-941E-883EFAC9EA78}"/>
              </a:ext>
            </a:extLst>
          </p:cNvPr>
          <p:cNvSpPr/>
          <p:nvPr/>
        </p:nvSpPr>
        <p:spPr>
          <a:xfrm>
            <a:off x="7348251" y="2154076"/>
            <a:ext cx="517792" cy="21702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{4690317E-381A-4CF5-A609-BF1DE1061DBB}tf78438558_win32</Template>
  <TotalTime>1397</TotalTime>
  <Words>594</Words>
  <Application>Microsoft Office PowerPoint</Application>
  <PresentationFormat>Widescreen</PresentationFormat>
  <Paragraphs>97</Paragraphs>
  <Slides>21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Consolas</vt:lpstr>
      <vt:lpstr>Sabon Next LT</vt:lpstr>
      <vt:lpstr>Custom</vt:lpstr>
      <vt:lpstr>Worksheet</vt:lpstr>
      <vt:lpstr>MENTAL HEALTH  TEXT CLASSIFICATION USING DEEP LEARNING</vt:lpstr>
      <vt:lpstr>OUTLINE</vt:lpstr>
      <vt:lpstr>BACKGROUND</vt:lpstr>
      <vt:lpstr>overview</vt:lpstr>
      <vt:lpstr>PowerPoint Presentation</vt:lpstr>
      <vt:lpstr>PowerPoint Presentation</vt:lpstr>
      <vt:lpstr>PowerPoint Presentation</vt:lpstr>
      <vt:lpstr>Dataset overview</vt:lpstr>
      <vt:lpstr>Data preprocessing</vt:lpstr>
      <vt:lpstr>MODEL ARCHITECTURE</vt:lpstr>
      <vt:lpstr>PowerPoint Presentation</vt:lpstr>
      <vt:lpstr>PowerPoint Presentation</vt:lpstr>
      <vt:lpstr>PowerPoint Presentation</vt:lpstr>
      <vt:lpstr>Model training and evaluation</vt:lpstr>
      <vt:lpstr>PowerPoint Presentation</vt:lpstr>
      <vt:lpstr>PowerPoint Presentation</vt:lpstr>
      <vt:lpstr>PowerPoint Presentation</vt:lpstr>
      <vt:lpstr>Evaluation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esther waweru</dc:creator>
  <cp:lastModifiedBy>esther waweru</cp:lastModifiedBy>
  <cp:revision>14</cp:revision>
  <dcterms:created xsi:type="dcterms:W3CDTF">2025-03-21T08:15:39Z</dcterms:created>
  <dcterms:modified xsi:type="dcterms:W3CDTF">2025-03-22T10:06:05Z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