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7569200" cy="10693400"/>
  <p:notesSz cx="75692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8" d="100"/>
          <a:sy n="98" d="100"/>
        </p:scale>
        <p:origin x="1062" y="-34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139951" y="911351"/>
            <a:ext cx="5748527" cy="93268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0325" y="2038771"/>
            <a:ext cx="4434806" cy="5511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w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er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-9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tl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:</a:t>
            </a:r>
            <a:r>
              <a:rPr sz="2700" b="1" spc="-72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be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2700" b="1" spc="-36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F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ar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es</a:t>
            </a:r>
            <a:r>
              <a:rPr sz="2700" b="1" spc="-3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as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et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34290">
              <a:lnSpc>
                <a:spcPts val="2340"/>
              </a:lnSpc>
              <a:spcBef>
                <a:spcPts val="20"/>
              </a:spcBef>
            </a:pPr>
            <a:r>
              <a:rPr sz="2700" b="1" spc="9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An</a:t>
            </a:r>
            <a:r>
              <a:rPr sz="2700" b="1" spc="0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2700" b="1" spc="9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ly</a:t>
            </a:r>
            <a:r>
              <a:rPr sz="2700" b="1" spc="0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2700" b="1" spc="9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0" baseline="-5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25" y="2809915"/>
            <a:ext cx="751003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: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525" y="3273163"/>
            <a:ext cx="210573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Uber Fares Dataset Analysis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25" y="3644212"/>
            <a:ext cx="60728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Sub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25" y="4001635"/>
            <a:ext cx="4087016" cy="7706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Course: Introduction to Big Data Analytic (INSY 8413)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60"/>
              </a:lnSpc>
              <a:spcBef>
                <a:spcPts val="15"/>
              </a:spcBef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Instructor: Eric Maniraguha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50"/>
              </a:lnSpc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Date: July 2025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60"/>
              </a:lnSpc>
              <a:spcBef>
                <a:spcPts val="0"/>
              </a:spcBef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Student: </a:t>
            </a:r>
            <a:r>
              <a:rPr lang="en-US"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Ishimwe Esther</a:t>
            </a:r>
            <a:endParaRPr lang="en-US" sz="1800" spc="0" baseline="-6000" dirty="0" smtClean="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25" y="4969375"/>
            <a:ext cx="58168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Group:E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25" y="5687227"/>
            <a:ext cx="144094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In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on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7525" y="6145096"/>
            <a:ext cx="453565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oj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 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3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to un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25" y="6498664"/>
            <a:ext cx="324009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Obj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uild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int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tive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shbo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525" y="6852232"/>
            <a:ext cx="313477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insi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hts to suppo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 busin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ss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isions.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25" y="7886359"/>
            <a:ext cx="362912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Me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ho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og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sz="2700" b="1" spc="-9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–</a:t>
            </a:r>
            <a:r>
              <a:rPr sz="2700" b="1" spc="1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at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2700" b="1" spc="-36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pa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ra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525" y="8350324"/>
            <a:ext cx="2848871" cy="18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70"/>
              </a:spcBef>
            </a:pP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Downlo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d d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14" baseline="200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fr</a:t>
            </a:r>
            <a:r>
              <a:rPr sz="1800" spc="9" baseline="200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m K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-9" baseline="200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800" spc="14" baseline="200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4" baseline="200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spc="0" baseline="3000" dirty="0" smtClean="0">
                <a:latin typeface="Courier New" panose="02070309020205020404"/>
                <a:cs typeface="Courier New" panose="02070309020205020404"/>
              </a:rPr>
              <a:t>uber.cs</a:t>
            </a:r>
            <a:r>
              <a:rPr sz="1500" spc="4" baseline="3000" dirty="0" smtClean="0">
                <a:latin typeface="Courier New" panose="02070309020205020404"/>
                <a:cs typeface="Courier New" panose="02070309020205020404"/>
              </a:rPr>
              <a:t>v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25" y="8702368"/>
            <a:ext cx="23530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in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hon (p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25" y="9055936"/>
            <a:ext cx="2833325" cy="1777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missing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 un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listic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25" y="9409504"/>
            <a:ext cx="64965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d: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/>
          <p:nvPr/>
        </p:nvSpPr>
        <p:spPr>
          <a:xfrm>
            <a:off x="1124711" y="158953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1" name="object 91"/>
          <p:cNvSpPr/>
          <p:nvPr/>
        </p:nvSpPr>
        <p:spPr>
          <a:xfrm>
            <a:off x="1142999" y="1606295"/>
            <a:ext cx="926591" cy="102107"/>
          </a:xfrm>
          <a:custGeom>
            <a:avLst/>
            <a:gdLst/>
            <a:ahLst/>
            <a:cxnLst/>
            <a:rect l="l" t="t" r="r" b="b"/>
            <a:pathLst>
              <a:path w="926591" h="102107">
                <a:moveTo>
                  <a:pt x="0" y="102107"/>
                </a:moveTo>
                <a:lnTo>
                  <a:pt x="926591" y="102107"/>
                </a:lnTo>
                <a:lnTo>
                  <a:pt x="92659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2" name="object 92"/>
          <p:cNvSpPr/>
          <p:nvPr/>
        </p:nvSpPr>
        <p:spPr>
          <a:xfrm>
            <a:off x="1124711" y="1709927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3" name="object 93"/>
          <p:cNvSpPr/>
          <p:nvPr/>
        </p:nvSpPr>
        <p:spPr>
          <a:xfrm>
            <a:off x="1124711" y="183032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4" name="object 94"/>
          <p:cNvSpPr/>
          <p:nvPr/>
        </p:nvSpPr>
        <p:spPr>
          <a:xfrm>
            <a:off x="1142999" y="1847087"/>
            <a:ext cx="1464563" cy="102107"/>
          </a:xfrm>
          <a:custGeom>
            <a:avLst/>
            <a:gdLst/>
            <a:ahLst/>
            <a:cxnLst/>
            <a:rect l="l" t="t" r="r" b="b"/>
            <a:pathLst>
              <a:path w="1464563" h="102107">
                <a:moveTo>
                  <a:pt x="0" y="102107"/>
                </a:moveTo>
                <a:lnTo>
                  <a:pt x="1464563" y="102107"/>
                </a:lnTo>
                <a:lnTo>
                  <a:pt x="1464563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5" name="object 95"/>
          <p:cNvSpPr/>
          <p:nvPr/>
        </p:nvSpPr>
        <p:spPr>
          <a:xfrm>
            <a:off x="1124711" y="195071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6" name="object 96"/>
          <p:cNvSpPr/>
          <p:nvPr/>
        </p:nvSpPr>
        <p:spPr>
          <a:xfrm>
            <a:off x="1142999" y="1967483"/>
            <a:ext cx="829055" cy="102107"/>
          </a:xfrm>
          <a:custGeom>
            <a:avLst/>
            <a:gdLst/>
            <a:ahLst/>
            <a:cxnLst/>
            <a:rect l="l" t="t" r="r" b="b"/>
            <a:pathLst>
              <a:path w="829055" h="102107">
                <a:moveTo>
                  <a:pt x="0" y="102107"/>
                </a:moveTo>
                <a:lnTo>
                  <a:pt x="829055" y="102107"/>
                </a:lnTo>
                <a:lnTo>
                  <a:pt x="829055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7" name="object 97"/>
          <p:cNvSpPr/>
          <p:nvPr/>
        </p:nvSpPr>
        <p:spPr>
          <a:xfrm>
            <a:off x="1124711" y="2071115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8" name="object 98"/>
          <p:cNvSpPr/>
          <p:nvPr/>
        </p:nvSpPr>
        <p:spPr>
          <a:xfrm>
            <a:off x="1142999" y="2087879"/>
            <a:ext cx="1367027" cy="102107"/>
          </a:xfrm>
          <a:custGeom>
            <a:avLst/>
            <a:gdLst/>
            <a:ahLst/>
            <a:cxnLst/>
            <a:rect l="l" t="t" r="r" b="b"/>
            <a:pathLst>
              <a:path w="1367027" h="102107">
                <a:moveTo>
                  <a:pt x="0" y="102107"/>
                </a:moveTo>
                <a:lnTo>
                  <a:pt x="1367027" y="102107"/>
                </a:lnTo>
                <a:lnTo>
                  <a:pt x="136702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2" name="object 82"/>
          <p:cNvSpPr/>
          <p:nvPr/>
        </p:nvSpPr>
        <p:spPr>
          <a:xfrm>
            <a:off x="1124711" y="234695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3" name="object 83"/>
          <p:cNvSpPr/>
          <p:nvPr/>
        </p:nvSpPr>
        <p:spPr>
          <a:xfrm>
            <a:off x="1142999" y="2363723"/>
            <a:ext cx="1171955" cy="102107"/>
          </a:xfrm>
          <a:custGeom>
            <a:avLst/>
            <a:gdLst/>
            <a:ahLst/>
            <a:cxnLst/>
            <a:rect l="l" t="t" r="r" b="b"/>
            <a:pathLst>
              <a:path w="1171955" h="102107">
                <a:moveTo>
                  <a:pt x="0" y="102107"/>
                </a:moveTo>
                <a:lnTo>
                  <a:pt x="1171955" y="102107"/>
                </a:lnTo>
                <a:lnTo>
                  <a:pt x="1171955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4" name="object 84"/>
          <p:cNvSpPr/>
          <p:nvPr/>
        </p:nvSpPr>
        <p:spPr>
          <a:xfrm>
            <a:off x="1124711" y="2467355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5" name="object 85"/>
          <p:cNvSpPr/>
          <p:nvPr/>
        </p:nvSpPr>
        <p:spPr>
          <a:xfrm>
            <a:off x="1142999" y="2484119"/>
            <a:ext cx="1220723" cy="102107"/>
          </a:xfrm>
          <a:custGeom>
            <a:avLst/>
            <a:gdLst/>
            <a:ahLst/>
            <a:cxnLst/>
            <a:rect l="l" t="t" r="r" b="b"/>
            <a:pathLst>
              <a:path w="1220723" h="102107">
                <a:moveTo>
                  <a:pt x="0" y="102107"/>
                </a:moveTo>
                <a:lnTo>
                  <a:pt x="1220723" y="102107"/>
                </a:lnTo>
                <a:lnTo>
                  <a:pt x="1220723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6" name="object 86"/>
          <p:cNvSpPr/>
          <p:nvPr/>
        </p:nvSpPr>
        <p:spPr>
          <a:xfrm>
            <a:off x="1124711" y="2589275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7" name="object 87"/>
          <p:cNvSpPr/>
          <p:nvPr/>
        </p:nvSpPr>
        <p:spPr>
          <a:xfrm>
            <a:off x="1142999" y="2606039"/>
            <a:ext cx="1856231" cy="102107"/>
          </a:xfrm>
          <a:custGeom>
            <a:avLst/>
            <a:gdLst/>
            <a:ahLst/>
            <a:cxnLst/>
            <a:rect l="l" t="t" r="r" b="b"/>
            <a:pathLst>
              <a:path w="1856231" h="102107">
                <a:moveTo>
                  <a:pt x="0" y="102107"/>
                </a:moveTo>
                <a:lnTo>
                  <a:pt x="1856231" y="102107"/>
                </a:lnTo>
                <a:lnTo>
                  <a:pt x="18562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8" name="object 88"/>
          <p:cNvSpPr/>
          <p:nvPr/>
        </p:nvSpPr>
        <p:spPr>
          <a:xfrm>
            <a:off x="1124711" y="270967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9" name="object 89"/>
          <p:cNvSpPr/>
          <p:nvPr/>
        </p:nvSpPr>
        <p:spPr>
          <a:xfrm>
            <a:off x="1142999" y="2726435"/>
            <a:ext cx="1610867" cy="102107"/>
          </a:xfrm>
          <a:custGeom>
            <a:avLst/>
            <a:gdLst/>
            <a:ahLst/>
            <a:cxnLst/>
            <a:rect l="l" t="t" r="r" b="b"/>
            <a:pathLst>
              <a:path w="1610867" h="102107">
                <a:moveTo>
                  <a:pt x="0" y="102107"/>
                </a:moveTo>
                <a:lnTo>
                  <a:pt x="1610867" y="102107"/>
                </a:lnTo>
                <a:lnTo>
                  <a:pt x="161086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6" name="object 76"/>
          <p:cNvSpPr/>
          <p:nvPr/>
        </p:nvSpPr>
        <p:spPr>
          <a:xfrm>
            <a:off x="1124711" y="2985515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7" name="object 77"/>
          <p:cNvSpPr/>
          <p:nvPr/>
        </p:nvSpPr>
        <p:spPr>
          <a:xfrm>
            <a:off x="1142999" y="3002279"/>
            <a:ext cx="2295143" cy="102107"/>
          </a:xfrm>
          <a:custGeom>
            <a:avLst/>
            <a:gdLst/>
            <a:ahLst/>
            <a:cxnLst/>
            <a:rect l="l" t="t" r="r" b="b"/>
            <a:pathLst>
              <a:path w="2295143" h="102107">
                <a:moveTo>
                  <a:pt x="0" y="102107"/>
                </a:moveTo>
                <a:lnTo>
                  <a:pt x="2295143" y="102107"/>
                </a:lnTo>
                <a:lnTo>
                  <a:pt x="2295143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8" name="object 78"/>
          <p:cNvSpPr/>
          <p:nvPr/>
        </p:nvSpPr>
        <p:spPr>
          <a:xfrm>
            <a:off x="1124711" y="310591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9" name="object 79"/>
          <p:cNvSpPr/>
          <p:nvPr/>
        </p:nvSpPr>
        <p:spPr>
          <a:xfrm>
            <a:off x="1142999" y="3122675"/>
            <a:ext cx="2735579" cy="102107"/>
          </a:xfrm>
          <a:custGeom>
            <a:avLst/>
            <a:gdLst/>
            <a:ahLst/>
            <a:cxnLst/>
            <a:rect l="l" t="t" r="r" b="b"/>
            <a:pathLst>
              <a:path w="2735579" h="102107">
                <a:moveTo>
                  <a:pt x="0" y="102107"/>
                </a:moveTo>
                <a:lnTo>
                  <a:pt x="2735579" y="102107"/>
                </a:lnTo>
                <a:lnTo>
                  <a:pt x="2735579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0" name="object 80"/>
          <p:cNvSpPr/>
          <p:nvPr/>
        </p:nvSpPr>
        <p:spPr>
          <a:xfrm>
            <a:off x="1124711" y="3226307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1" name="object 81"/>
          <p:cNvSpPr/>
          <p:nvPr/>
        </p:nvSpPr>
        <p:spPr>
          <a:xfrm>
            <a:off x="1142999" y="3243071"/>
            <a:ext cx="3125723" cy="102107"/>
          </a:xfrm>
          <a:custGeom>
            <a:avLst/>
            <a:gdLst/>
            <a:ahLst/>
            <a:cxnLst/>
            <a:rect l="l" t="t" r="r" b="b"/>
            <a:pathLst>
              <a:path w="3125723" h="102107">
                <a:moveTo>
                  <a:pt x="0" y="102107"/>
                </a:moveTo>
                <a:lnTo>
                  <a:pt x="3125723" y="102107"/>
                </a:lnTo>
                <a:lnTo>
                  <a:pt x="3125723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8" name="object 68"/>
          <p:cNvSpPr/>
          <p:nvPr/>
        </p:nvSpPr>
        <p:spPr>
          <a:xfrm>
            <a:off x="1124711" y="350215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9" name="object 69"/>
          <p:cNvSpPr/>
          <p:nvPr/>
        </p:nvSpPr>
        <p:spPr>
          <a:xfrm>
            <a:off x="1142999" y="3518915"/>
            <a:ext cx="2441447" cy="102107"/>
          </a:xfrm>
          <a:custGeom>
            <a:avLst/>
            <a:gdLst/>
            <a:ahLst/>
            <a:cxnLst/>
            <a:rect l="l" t="t" r="r" b="b"/>
            <a:pathLst>
              <a:path w="2441447" h="102107">
                <a:moveTo>
                  <a:pt x="0" y="102107"/>
                </a:moveTo>
                <a:lnTo>
                  <a:pt x="2441447" y="102107"/>
                </a:lnTo>
                <a:lnTo>
                  <a:pt x="244144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0" name="object 70"/>
          <p:cNvSpPr/>
          <p:nvPr/>
        </p:nvSpPr>
        <p:spPr>
          <a:xfrm>
            <a:off x="1124711" y="3622547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1" name="object 71"/>
          <p:cNvSpPr/>
          <p:nvPr/>
        </p:nvSpPr>
        <p:spPr>
          <a:xfrm>
            <a:off x="1142999" y="3639311"/>
            <a:ext cx="1513331" cy="102107"/>
          </a:xfrm>
          <a:custGeom>
            <a:avLst/>
            <a:gdLst/>
            <a:ahLst/>
            <a:cxnLst/>
            <a:rect l="l" t="t" r="r" b="b"/>
            <a:pathLst>
              <a:path w="1513331" h="102107">
                <a:moveTo>
                  <a:pt x="0" y="102107"/>
                </a:moveTo>
                <a:lnTo>
                  <a:pt x="1513331" y="102107"/>
                </a:lnTo>
                <a:lnTo>
                  <a:pt x="151333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2" name="object 72"/>
          <p:cNvSpPr/>
          <p:nvPr/>
        </p:nvSpPr>
        <p:spPr>
          <a:xfrm>
            <a:off x="1124711" y="374294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3" name="object 73"/>
          <p:cNvSpPr/>
          <p:nvPr/>
        </p:nvSpPr>
        <p:spPr>
          <a:xfrm>
            <a:off x="1142999" y="3759707"/>
            <a:ext cx="3174491" cy="102107"/>
          </a:xfrm>
          <a:custGeom>
            <a:avLst/>
            <a:gdLst/>
            <a:ahLst/>
            <a:cxnLst/>
            <a:rect l="l" t="t" r="r" b="b"/>
            <a:pathLst>
              <a:path w="3174491" h="102107">
                <a:moveTo>
                  <a:pt x="0" y="102107"/>
                </a:moveTo>
                <a:lnTo>
                  <a:pt x="3174491" y="102107"/>
                </a:lnTo>
                <a:lnTo>
                  <a:pt x="3174491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4" name="object 74"/>
          <p:cNvSpPr/>
          <p:nvPr/>
        </p:nvSpPr>
        <p:spPr>
          <a:xfrm>
            <a:off x="1124711" y="3863339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5" name="object 75"/>
          <p:cNvSpPr/>
          <p:nvPr/>
        </p:nvSpPr>
        <p:spPr>
          <a:xfrm>
            <a:off x="1142999" y="3880103"/>
            <a:ext cx="2638043" cy="102107"/>
          </a:xfrm>
          <a:custGeom>
            <a:avLst/>
            <a:gdLst/>
            <a:ahLst/>
            <a:cxnLst/>
            <a:rect l="l" t="t" r="r" b="b"/>
            <a:pathLst>
              <a:path w="2638043" h="102107">
                <a:moveTo>
                  <a:pt x="0" y="102107"/>
                </a:moveTo>
                <a:lnTo>
                  <a:pt x="2638043" y="102107"/>
                </a:lnTo>
                <a:lnTo>
                  <a:pt x="2638043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4" name="object 64"/>
          <p:cNvSpPr/>
          <p:nvPr/>
        </p:nvSpPr>
        <p:spPr>
          <a:xfrm>
            <a:off x="1124711" y="4139183"/>
            <a:ext cx="5309615" cy="118871"/>
          </a:xfrm>
          <a:custGeom>
            <a:avLst/>
            <a:gdLst/>
            <a:ahLst/>
            <a:cxnLst/>
            <a:rect l="l" t="t" r="r" b="b"/>
            <a:pathLst>
              <a:path w="5309615" h="118871">
                <a:moveTo>
                  <a:pt x="0" y="118871"/>
                </a:moveTo>
                <a:lnTo>
                  <a:pt x="5309615" y="118871"/>
                </a:lnTo>
                <a:lnTo>
                  <a:pt x="5309615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5" name="object 65"/>
          <p:cNvSpPr/>
          <p:nvPr/>
        </p:nvSpPr>
        <p:spPr>
          <a:xfrm>
            <a:off x="1142999" y="4155947"/>
            <a:ext cx="2540507" cy="102108"/>
          </a:xfrm>
          <a:custGeom>
            <a:avLst/>
            <a:gdLst/>
            <a:ahLst/>
            <a:cxnLst/>
            <a:rect l="l" t="t" r="r" b="b"/>
            <a:pathLst>
              <a:path w="2540507" h="102108">
                <a:moveTo>
                  <a:pt x="0" y="102108"/>
                </a:moveTo>
                <a:lnTo>
                  <a:pt x="2540507" y="102108"/>
                </a:lnTo>
                <a:lnTo>
                  <a:pt x="2540507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6" name="object 66"/>
          <p:cNvSpPr/>
          <p:nvPr/>
        </p:nvSpPr>
        <p:spPr>
          <a:xfrm>
            <a:off x="1124711" y="4259579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7" name="object 67"/>
          <p:cNvSpPr/>
          <p:nvPr/>
        </p:nvSpPr>
        <p:spPr>
          <a:xfrm>
            <a:off x="1142999" y="4276343"/>
            <a:ext cx="3320795" cy="102108"/>
          </a:xfrm>
          <a:custGeom>
            <a:avLst/>
            <a:gdLst/>
            <a:ahLst/>
            <a:cxnLst/>
            <a:rect l="l" t="t" r="r" b="b"/>
            <a:pathLst>
              <a:path w="3320795" h="102108">
                <a:moveTo>
                  <a:pt x="0" y="102108"/>
                </a:moveTo>
                <a:lnTo>
                  <a:pt x="3320795" y="102108"/>
                </a:lnTo>
                <a:lnTo>
                  <a:pt x="332079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8" name="object 58"/>
          <p:cNvSpPr/>
          <p:nvPr/>
        </p:nvSpPr>
        <p:spPr>
          <a:xfrm>
            <a:off x="1124711" y="4535423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9" name="object 59"/>
          <p:cNvSpPr/>
          <p:nvPr/>
        </p:nvSpPr>
        <p:spPr>
          <a:xfrm>
            <a:off x="1142999" y="4552187"/>
            <a:ext cx="1318259" cy="102108"/>
          </a:xfrm>
          <a:custGeom>
            <a:avLst/>
            <a:gdLst/>
            <a:ahLst/>
            <a:cxnLst/>
            <a:rect l="l" t="t" r="r" b="b"/>
            <a:pathLst>
              <a:path w="1318259" h="102108">
                <a:moveTo>
                  <a:pt x="0" y="102108"/>
                </a:moveTo>
                <a:lnTo>
                  <a:pt x="1318259" y="102108"/>
                </a:lnTo>
                <a:lnTo>
                  <a:pt x="1318259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0" name="object 60"/>
          <p:cNvSpPr/>
          <p:nvPr/>
        </p:nvSpPr>
        <p:spPr>
          <a:xfrm>
            <a:off x="1124711" y="465734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1" name="object 61"/>
          <p:cNvSpPr/>
          <p:nvPr/>
        </p:nvSpPr>
        <p:spPr>
          <a:xfrm>
            <a:off x="1142999" y="4674107"/>
            <a:ext cx="2735579" cy="102108"/>
          </a:xfrm>
          <a:custGeom>
            <a:avLst/>
            <a:gdLst/>
            <a:ahLst/>
            <a:cxnLst/>
            <a:rect l="l" t="t" r="r" b="b"/>
            <a:pathLst>
              <a:path w="2735579" h="102108">
                <a:moveTo>
                  <a:pt x="0" y="102108"/>
                </a:moveTo>
                <a:lnTo>
                  <a:pt x="2735579" y="102108"/>
                </a:lnTo>
                <a:lnTo>
                  <a:pt x="2735579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2" name="object 62"/>
          <p:cNvSpPr/>
          <p:nvPr/>
        </p:nvSpPr>
        <p:spPr>
          <a:xfrm>
            <a:off x="1124711" y="477773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3" name="object 63"/>
          <p:cNvSpPr/>
          <p:nvPr/>
        </p:nvSpPr>
        <p:spPr>
          <a:xfrm>
            <a:off x="1142999" y="4794503"/>
            <a:ext cx="2051303" cy="102108"/>
          </a:xfrm>
          <a:custGeom>
            <a:avLst/>
            <a:gdLst/>
            <a:ahLst/>
            <a:cxnLst/>
            <a:rect l="l" t="t" r="r" b="b"/>
            <a:pathLst>
              <a:path w="2051303" h="102108">
                <a:moveTo>
                  <a:pt x="0" y="102108"/>
                </a:moveTo>
                <a:lnTo>
                  <a:pt x="2051303" y="102108"/>
                </a:lnTo>
                <a:lnTo>
                  <a:pt x="2051303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1124711" y="505358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/>
          <p:nvPr/>
        </p:nvSpPr>
        <p:spPr>
          <a:xfrm>
            <a:off x="1142999" y="5067299"/>
            <a:ext cx="1260347" cy="105155"/>
          </a:xfrm>
          <a:custGeom>
            <a:avLst/>
            <a:gdLst/>
            <a:ahLst/>
            <a:cxnLst/>
            <a:rect l="l" t="t" r="r" b="b"/>
            <a:pathLst>
              <a:path w="1260347" h="105155">
                <a:moveTo>
                  <a:pt x="0" y="105155"/>
                </a:moveTo>
                <a:lnTo>
                  <a:pt x="1260347" y="105155"/>
                </a:lnTo>
                <a:lnTo>
                  <a:pt x="1260347" y="0"/>
                </a:lnTo>
                <a:lnTo>
                  <a:pt x="0" y="0"/>
                </a:lnTo>
                <a:lnTo>
                  <a:pt x="0" y="105155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object 50"/>
          <p:cNvSpPr/>
          <p:nvPr/>
        </p:nvSpPr>
        <p:spPr>
          <a:xfrm>
            <a:off x="1124711" y="517397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object 51"/>
          <p:cNvSpPr/>
          <p:nvPr/>
        </p:nvSpPr>
        <p:spPr>
          <a:xfrm>
            <a:off x="1142999" y="5190743"/>
            <a:ext cx="1904999" cy="102108"/>
          </a:xfrm>
          <a:custGeom>
            <a:avLst/>
            <a:gdLst/>
            <a:ahLst/>
            <a:cxnLst/>
            <a:rect l="l" t="t" r="r" b="b"/>
            <a:pathLst>
              <a:path w="1904999" h="102108">
                <a:moveTo>
                  <a:pt x="0" y="102108"/>
                </a:moveTo>
                <a:lnTo>
                  <a:pt x="1904999" y="102108"/>
                </a:lnTo>
                <a:lnTo>
                  <a:pt x="1904999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2" name="object 52"/>
          <p:cNvSpPr/>
          <p:nvPr/>
        </p:nvSpPr>
        <p:spPr>
          <a:xfrm>
            <a:off x="1124711" y="5294375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3" name="object 53"/>
          <p:cNvSpPr/>
          <p:nvPr/>
        </p:nvSpPr>
        <p:spPr>
          <a:xfrm>
            <a:off x="1142999" y="5311139"/>
            <a:ext cx="1220723" cy="102108"/>
          </a:xfrm>
          <a:custGeom>
            <a:avLst/>
            <a:gdLst/>
            <a:ahLst/>
            <a:cxnLst/>
            <a:rect l="l" t="t" r="r" b="b"/>
            <a:pathLst>
              <a:path w="1220723" h="102108">
                <a:moveTo>
                  <a:pt x="0" y="102108"/>
                </a:moveTo>
                <a:lnTo>
                  <a:pt x="1220723" y="102108"/>
                </a:lnTo>
                <a:lnTo>
                  <a:pt x="1220723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4" name="object 54"/>
          <p:cNvSpPr/>
          <p:nvPr/>
        </p:nvSpPr>
        <p:spPr>
          <a:xfrm>
            <a:off x="1124711" y="541477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5" name="object 55"/>
          <p:cNvSpPr/>
          <p:nvPr/>
        </p:nvSpPr>
        <p:spPr>
          <a:xfrm>
            <a:off x="1142999" y="5431535"/>
            <a:ext cx="4591811" cy="102108"/>
          </a:xfrm>
          <a:custGeom>
            <a:avLst/>
            <a:gdLst/>
            <a:ahLst/>
            <a:cxnLst/>
            <a:rect l="l" t="t" r="r" b="b"/>
            <a:pathLst>
              <a:path w="4591811" h="102108">
                <a:moveTo>
                  <a:pt x="0" y="102108"/>
                </a:moveTo>
                <a:lnTo>
                  <a:pt x="4591811" y="102108"/>
                </a:lnTo>
                <a:lnTo>
                  <a:pt x="459181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6" name="object 56"/>
          <p:cNvSpPr/>
          <p:nvPr/>
        </p:nvSpPr>
        <p:spPr>
          <a:xfrm>
            <a:off x="1124711" y="5535167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7" name="object 57"/>
          <p:cNvSpPr/>
          <p:nvPr/>
        </p:nvSpPr>
        <p:spPr>
          <a:xfrm>
            <a:off x="1142999" y="5551931"/>
            <a:ext cx="2833115" cy="102108"/>
          </a:xfrm>
          <a:custGeom>
            <a:avLst/>
            <a:gdLst/>
            <a:ahLst/>
            <a:cxnLst/>
            <a:rect l="l" t="t" r="r" b="b"/>
            <a:pathLst>
              <a:path w="2833115" h="102108">
                <a:moveTo>
                  <a:pt x="0" y="102108"/>
                </a:moveTo>
                <a:lnTo>
                  <a:pt x="2833115" y="102108"/>
                </a:lnTo>
                <a:lnTo>
                  <a:pt x="283311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1124711" y="581101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1142999" y="5827775"/>
            <a:ext cx="829055" cy="102108"/>
          </a:xfrm>
          <a:custGeom>
            <a:avLst/>
            <a:gdLst/>
            <a:ahLst/>
            <a:cxnLst/>
            <a:rect l="l" t="t" r="r" b="b"/>
            <a:pathLst>
              <a:path w="829055" h="102108">
                <a:moveTo>
                  <a:pt x="0" y="102108"/>
                </a:moveTo>
                <a:lnTo>
                  <a:pt x="829055" y="102108"/>
                </a:lnTo>
                <a:lnTo>
                  <a:pt x="82905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1124711" y="5931407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1142999" y="5948171"/>
            <a:ext cx="2833115" cy="102108"/>
          </a:xfrm>
          <a:custGeom>
            <a:avLst/>
            <a:gdLst/>
            <a:ahLst/>
            <a:cxnLst/>
            <a:rect l="l" t="t" r="r" b="b"/>
            <a:pathLst>
              <a:path w="2833115" h="102108">
                <a:moveTo>
                  <a:pt x="0" y="102108"/>
                </a:moveTo>
                <a:lnTo>
                  <a:pt x="2833115" y="102108"/>
                </a:lnTo>
                <a:lnTo>
                  <a:pt x="283311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1124711" y="6051803"/>
            <a:ext cx="5309615" cy="120396"/>
          </a:xfrm>
          <a:custGeom>
            <a:avLst/>
            <a:gdLst/>
            <a:ahLst/>
            <a:cxnLst/>
            <a:rect l="l" t="t" r="r" b="b"/>
            <a:pathLst>
              <a:path w="5309615" h="120396">
                <a:moveTo>
                  <a:pt x="0" y="120396"/>
                </a:moveTo>
                <a:lnTo>
                  <a:pt x="5309615" y="120396"/>
                </a:lnTo>
                <a:lnTo>
                  <a:pt x="5309615" y="0"/>
                </a:lnTo>
                <a:lnTo>
                  <a:pt x="0" y="0"/>
                </a:lnTo>
                <a:lnTo>
                  <a:pt x="0" y="120396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1142999" y="6068567"/>
            <a:ext cx="2735579" cy="102108"/>
          </a:xfrm>
          <a:custGeom>
            <a:avLst/>
            <a:gdLst/>
            <a:ahLst/>
            <a:cxnLst/>
            <a:rect l="l" t="t" r="r" b="b"/>
            <a:pathLst>
              <a:path w="2735579" h="102108">
                <a:moveTo>
                  <a:pt x="0" y="102108"/>
                </a:moveTo>
                <a:lnTo>
                  <a:pt x="2735579" y="102108"/>
                </a:lnTo>
                <a:lnTo>
                  <a:pt x="2735579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1124711" y="617372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1142999" y="6190487"/>
            <a:ext cx="2930651" cy="102108"/>
          </a:xfrm>
          <a:custGeom>
            <a:avLst/>
            <a:gdLst/>
            <a:ahLst/>
            <a:cxnLst/>
            <a:rect l="l" t="t" r="r" b="b"/>
            <a:pathLst>
              <a:path w="2930651" h="102108">
                <a:moveTo>
                  <a:pt x="0" y="102108"/>
                </a:moveTo>
                <a:lnTo>
                  <a:pt x="2930651" y="102108"/>
                </a:lnTo>
                <a:lnTo>
                  <a:pt x="293065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1124711" y="629411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1142999" y="6310883"/>
            <a:ext cx="3125723" cy="102108"/>
          </a:xfrm>
          <a:custGeom>
            <a:avLst/>
            <a:gdLst/>
            <a:ahLst/>
            <a:cxnLst/>
            <a:rect l="l" t="t" r="r" b="b"/>
            <a:pathLst>
              <a:path w="3125723" h="102108">
                <a:moveTo>
                  <a:pt x="0" y="102108"/>
                </a:moveTo>
                <a:lnTo>
                  <a:pt x="3125723" y="102108"/>
                </a:lnTo>
                <a:lnTo>
                  <a:pt x="3125723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124711" y="6569963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1142999" y="6586727"/>
            <a:ext cx="829055" cy="102108"/>
          </a:xfrm>
          <a:custGeom>
            <a:avLst/>
            <a:gdLst/>
            <a:ahLst/>
            <a:cxnLst/>
            <a:rect l="l" t="t" r="r" b="b"/>
            <a:pathLst>
              <a:path w="829055" h="102107">
                <a:moveTo>
                  <a:pt x="0" y="102108"/>
                </a:moveTo>
                <a:lnTo>
                  <a:pt x="829055" y="102108"/>
                </a:lnTo>
                <a:lnTo>
                  <a:pt x="82905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1124711" y="669035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1"/>
                </a:moveTo>
                <a:lnTo>
                  <a:pt x="5309615" y="118871"/>
                </a:lnTo>
                <a:lnTo>
                  <a:pt x="5309615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1142999" y="6707123"/>
            <a:ext cx="1415795" cy="102108"/>
          </a:xfrm>
          <a:custGeom>
            <a:avLst/>
            <a:gdLst/>
            <a:ahLst/>
            <a:cxnLst/>
            <a:rect l="l" t="t" r="r" b="b"/>
            <a:pathLst>
              <a:path w="1415795" h="102107">
                <a:moveTo>
                  <a:pt x="0" y="102108"/>
                </a:moveTo>
                <a:lnTo>
                  <a:pt x="1415795" y="102108"/>
                </a:lnTo>
                <a:lnTo>
                  <a:pt x="141579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1124711" y="6810755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1"/>
                </a:moveTo>
                <a:lnTo>
                  <a:pt x="5309615" y="118871"/>
                </a:lnTo>
                <a:lnTo>
                  <a:pt x="5309615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1142999" y="6827519"/>
            <a:ext cx="4250435" cy="102108"/>
          </a:xfrm>
          <a:custGeom>
            <a:avLst/>
            <a:gdLst/>
            <a:ahLst/>
            <a:cxnLst/>
            <a:rect l="l" t="t" r="r" b="b"/>
            <a:pathLst>
              <a:path w="4250435" h="102107">
                <a:moveTo>
                  <a:pt x="0" y="102108"/>
                </a:moveTo>
                <a:lnTo>
                  <a:pt x="4250435" y="102108"/>
                </a:lnTo>
                <a:lnTo>
                  <a:pt x="4250435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124711" y="7086599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1142999" y="7103363"/>
            <a:ext cx="2930651" cy="102108"/>
          </a:xfrm>
          <a:custGeom>
            <a:avLst/>
            <a:gdLst/>
            <a:ahLst/>
            <a:cxnLst/>
            <a:rect l="l" t="t" r="r" b="b"/>
            <a:pathLst>
              <a:path w="2930651" h="102107">
                <a:moveTo>
                  <a:pt x="0" y="102108"/>
                </a:moveTo>
                <a:lnTo>
                  <a:pt x="2930651" y="102108"/>
                </a:lnTo>
                <a:lnTo>
                  <a:pt x="293065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24711" y="7206995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142999" y="7223759"/>
            <a:ext cx="2540507" cy="102108"/>
          </a:xfrm>
          <a:custGeom>
            <a:avLst/>
            <a:gdLst/>
            <a:ahLst/>
            <a:cxnLst/>
            <a:rect l="l" t="t" r="r" b="b"/>
            <a:pathLst>
              <a:path w="2540507" h="102107">
                <a:moveTo>
                  <a:pt x="0" y="102108"/>
                </a:moveTo>
                <a:lnTo>
                  <a:pt x="2540507" y="102108"/>
                </a:lnTo>
                <a:lnTo>
                  <a:pt x="2540507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124711" y="7482839"/>
            <a:ext cx="5309615" cy="118871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1"/>
                </a:moveTo>
                <a:lnTo>
                  <a:pt x="5309615" y="118871"/>
                </a:lnTo>
                <a:lnTo>
                  <a:pt x="5309615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42999" y="7499603"/>
            <a:ext cx="1123187" cy="102107"/>
          </a:xfrm>
          <a:custGeom>
            <a:avLst/>
            <a:gdLst/>
            <a:ahLst/>
            <a:cxnLst/>
            <a:rect l="l" t="t" r="r" b="b"/>
            <a:pathLst>
              <a:path w="1123187" h="102107">
                <a:moveTo>
                  <a:pt x="0" y="102108"/>
                </a:moveTo>
                <a:lnTo>
                  <a:pt x="1123187" y="102108"/>
                </a:lnTo>
                <a:lnTo>
                  <a:pt x="1123187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124711" y="7603235"/>
            <a:ext cx="5309615" cy="118871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1"/>
                </a:moveTo>
                <a:lnTo>
                  <a:pt x="5309615" y="118871"/>
                </a:lnTo>
                <a:lnTo>
                  <a:pt x="5309615" y="0"/>
                </a:lnTo>
                <a:lnTo>
                  <a:pt x="0" y="0"/>
                </a:lnTo>
                <a:lnTo>
                  <a:pt x="0" y="118871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142999" y="7619999"/>
            <a:ext cx="2784347" cy="102107"/>
          </a:xfrm>
          <a:custGeom>
            <a:avLst/>
            <a:gdLst/>
            <a:ahLst/>
            <a:cxnLst/>
            <a:rect l="l" t="t" r="r" b="b"/>
            <a:pathLst>
              <a:path w="2784347" h="102107">
                <a:moveTo>
                  <a:pt x="0" y="102107"/>
                </a:moveTo>
                <a:lnTo>
                  <a:pt x="2784347" y="102107"/>
                </a:lnTo>
                <a:lnTo>
                  <a:pt x="2784347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124711" y="7723631"/>
            <a:ext cx="5309615" cy="118872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142999" y="7740395"/>
            <a:ext cx="2100071" cy="102107"/>
          </a:xfrm>
          <a:custGeom>
            <a:avLst/>
            <a:gdLst/>
            <a:ahLst/>
            <a:cxnLst/>
            <a:rect l="l" t="t" r="r" b="b"/>
            <a:pathLst>
              <a:path w="2100071" h="102107">
                <a:moveTo>
                  <a:pt x="0" y="102108"/>
                </a:moveTo>
                <a:lnTo>
                  <a:pt x="2100071" y="102108"/>
                </a:lnTo>
                <a:lnTo>
                  <a:pt x="2100071" y="0"/>
                </a:lnTo>
                <a:lnTo>
                  <a:pt x="0" y="0"/>
                </a:lnTo>
                <a:lnTo>
                  <a:pt x="0" y="102108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124711" y="7999475"/>
            <a:ext cx="5309615" cy="118871"/>
          </a:xfrm>
          <a:custGeom>
            <a:avLst/>
            <a:gdLst/>
            <a:ahLst/>
            <a:cxnLst/>
            <a:rect l="l" t="t" r="r" b="b"/>
            <a:pathLst>
              <a:path w="5309615" h="118872">
                <a:moveTo>
                  <a:pt x="0" y="118872"/>
                </a:moveTo>
                <a:lnTo>
                  <a:pt x="5309615" y="118872"/>
                </a:lnTo>
                <a:lnTo>
                  <a:pt x="5309615" y="0"/>
                </a:lnTo>
                <a:lnTo>
                  <a:pt x="0" y="0"/>
                </a:lnTo>
                <a:lnTo>
                  <a:pt x="0" y="118872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142999" y="8016239"/>
            <a:ext cx="3663695" cy="102107"/>
          </a:xfrm>
          <a:custGeom>
            <a:avLst/>
            <a:gdLst/>
            <a:ahLst/>
            <a:cxnLst/>
            <a:rect l="l" t="t" r="r" b="b"/>
            <a:pathLst>
              <a:path w="3663695" h="102107">
                <a:moveTo>
                  <a:pt x="0" y="102107"/>
                </a:moveTo>
                <a:lnTo>
                  <a:pt x="3663695" y="102107"/>
                </a:lnTo>
                <a:lnTo>
                  <a:pt x="3663695" y="0"/>
                </a:lnTo>
                <a:lnTo>
                  <a:pt x="0" y="0"/>
                </a:lnTo>
                <a:lnTo>
                  <a:pt x="0" y="102107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44700" y="916942"/>
            <a:ext cx="1719445" cy="1518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4000"/>
              </a:lnSpc>
            </a:pPr>
            <a:r>
              <a:rPr sz="1000" spc="0" dirty="0" smtClean="0">
                <a:latin typeface="Courier New" panose="02070309020205020404"/>
                <a:cs typeface="Courier New" panose="02070309020205020404"/>
              </a:rPr>
              <a:t>uber_fares_cleaned.csv</a:t>
            </a:r>
            <a:endParaRPr sz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68400" y="1237791"/>
            <a:ext cx="273730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nshot of 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our P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200" i="1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n not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book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ode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6123" y="8316102"/>
            <a:ext cx="3973406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M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th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gy</a:t>
            </a:r>
            <a:r>
              <a:rPr sz="2700" b="1" spc="-84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–</a:t>
            </a:r>
            <a:r>
              <a:rPr sz="2700" b="1" spc="1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F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ea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re</a:t>
            </a:r>
            <a:r>
              <a:rPr sz="2700" b="1" spc="-48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En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ng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7500" y="8773971"/>
            <a:ext cx="240671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d: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d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m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nth, 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kd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7500" y="9133635"/>
            <a:ext cx="3255041" cy="18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70"/>
              </a:spcBef>
            </a:pPr>
            <a:r>
              <a:rPr sz="1800" baseline="2000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rea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00" spc="4" baseline="200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500" spc="0" baseline="3000" dirty="0" smtClean="0">
                <a:latin typeface="Courier New" panose="02070309020205020404"/>
                <a:cs typeface="Courier New" panose="02070309020205020404"/>
              </a:rPr>
              <a:t>is_peak</a:t>
            </a:r>
            <a:r>
              <a:rPr sz="1500" spc="-294" baseline="30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4" baseline="200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tu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4" baseline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k vs no</a:t>
            </a:r>
            <a:r>
              <a:rPr sz="1800" spc="14" baseline="200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k ho</a:t>
            </a:r>
            <a:r>
              <a:rPr sz="1800" spc="9" baseline="200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500" y="9485679"/>
            <a:ext cx="208242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visu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4711" y="7999475"/>
            <a:ext cx="5309615" cy="1188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ts val="810"/>
              </a:lnSpc>
              <a:spcBef>
                <a:spcPts val="16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-3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DONE!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Your</a:t>
            </a:r>
            <a:r>
              <a:rPr sz="700" spc="-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cleaned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enhanced</a:t>
            </a:r>
            <a:r>
              <a:rPr sz="700" spc="-3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datasets</a:t>
            </a:r>
            <a:r>
              <a:rPr sz="700" spc="-2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are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ready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or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Power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BI</a:t>
            </a:r>
            <a:r>
              <a:rPr sz="700" spc="7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4711" y="7482839"/>
            <a:ext cx="5309615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 marR="2491740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Save</a:t>
            </a:r>
            <a:r>
              <a:rPr sz="700" spc="-15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enhanced</a:t>
            </a:r>
            <a:r>
              <a:rPr sz="700" spc="-3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dat</a:t>
            </a:r>
            <a:r>
              <a:rPr sz="700" spc="14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set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49174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to_cs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v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ber_fares_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nhanced.csv</a:t>
            </a:r>
            <a:r>
              <a:rPr sz="700" spc="2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inde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700" spc="14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0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Fals</a:t>
            </a:r>
            <a:r>
              <a:rPr sz="700" spc="4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49174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Exported:</a:t>
            </a:r>
            <a:r>
              <a:rPr sz="700" spc="-3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er_fares_e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hanced.csv</a:t>
            </a:r>
            <a:r>
              <a:rPr sz="700" spc="3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4711" y="7086599"/>
            <a:ext cx="5309615" cy="239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Added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featu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es:</a:t>
            </a:r>
            <a:r>
              <a:rPr sz="700" spc="-3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hour,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ay,</a:t>
            </a:r>
            <a:r>
              <a:rPr sz="700" spc="-1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month,</a:t>
            </a:r>
            <a:r>
              <a:rPr sz="700" spc="-2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weekday,</a:t>
            </a:r>
            <a:r>
              <a:rPr sz="700" spc="-2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is_peak</a:t>
            </a:r>
            <a:r>
              <a:rPr sz="700" spc="5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ts val="810"/>
              </a:lnSpc>
              <a:spcBef>
                <a:spcPts val="16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"Columns</a:t>
            </a:r>
            <a:r>
              <a:rPr sz="700" spc="-5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now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1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3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column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tolis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711" y="6569963"/>
            <a:ext cx="5309615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Peak</a:t>
            </a:r>
            <a:r>
              <a:rPr sz="700" spc="-15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hours</a:t>
            </a:r>
            <a:r>
              <a:rPr sz="700" spc="-19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flag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peak_hours</a:t>
            </a:r>
            <a:r>
              <a:rPr sz="700" spc="-28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9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4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6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4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7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4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8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ts val="810"/>
              </a:lnSpc>
              <a:spcBef>
                <a:spcPts val="16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'is_peak</a:t>
            </a:r>
            <a:r>
              <a:rPr sz="700" spc="2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8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'hour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appl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y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700" spc="14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mbda</a:t>
            </a:r>
            <a:r>
              <a:rPr sz="700" spc="-114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-7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700" spc="-3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14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-7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700" spc="-3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700" spc="-7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peak_hours</a:t>
            </a:r>
            <a:r>
              <a:rPr sz="700" spc="-28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14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se</a:t>
            </a:r>
            <a:r>
              <a:rPr sz="700" spc="-1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711" y="5811011"/>
            <a:ext cx="5309615" cy="601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700" spc="-11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700" spc="-11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columns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9475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'hour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69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1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25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'pickup_datetime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hour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9475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'day</a:t>
            </a:r>
            <a:r>
              <a:rPr sz="700" spc="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65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1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'pickup_datetime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day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9475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'month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58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'pickup_datetime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month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9475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'weekday</a:t>
            </a:r>
            <a:r>
              <a:rPr sz="700" spc="2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8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'pickup_datetim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week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ay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4711" y="5053583"/>
            <a:ext cx="5309615" cy="600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3  </a:t>
            </a:r>
            <a:r>
              <a:rPr sz="700" spc="325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Feature</a:t>
            </a:r>
            <a:r>
              <a:rPr sz="700" spc="-26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Engineering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-3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Step</a:t>
            </a:r>
            <a:r>
              <a:rPr sz="700" spc="-1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3:</a:t>
            </a:r>
            <a:r>
              <a:rPr sz="700" spc="-7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ature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engi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eering</a:t>
            </a:r>
            <a:r>
              <a:rPr sz="700" spc="3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Convert</a:t>
            </a:r>
            <a:r>
              <a:rPr sz="700" spc="-26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pickup_da</a:t>
            </a:r>
            <a:r>
              <a:rPr sz="700" spc="14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etime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atetime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111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1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700" spc="4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to_datetim</a:t>
            </a:r>
            <a:r>
              <a:rPr sz="700" spc="1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leane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kup_datetime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],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err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r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'coerce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ts val="810"/>
              </a:lnSpc>
              <a:spcBef>
                <a:spcPts val="16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df_cleaned</a:t>
            </a:r>
            <a:r>
              <a:rPr sz="700" spc="-28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dropn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subse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'pickup_dat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time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4711" y="4535423"/>
            <a:ext cx="5309615" cy="3611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 marR="2540635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e)</a:t>
            </a:r>
            <a:r>
              <a:rPr sz="700" spc="-7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Export</a:t>
            </a:r>
            <a:r>
              <a:rPr sz="700" spc="-2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cleaned</a:t>
            </a:r>
            <a:r>
              <a:rPr sz="700" spc="-16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dataset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540635">
              <a:lnSpc>
                <a:spcPts val="820"/>
              </a:lnSpc>
              <a:spcBef>
                <a:spcPts val="13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to_cs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v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ber_fares_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leaned.csv</a:t>
            </a:r>
            <a:r>
              <a:rPr sz="700" spc="2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inde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x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4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als</a:t>
            </a:r>
            <a:r>
              <a:rPr sz="700" spc="4" dirty="0" smtClean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540635">
              <a:lnSpc>
                <a:spcPts val="820"/>
              </a:lnSpc>
              <a:spcBef>
                <a:spcPts val="13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Exported:</a:t>
            </a:r>
            <a:r>
              <a:rPr sz="700" spc="-3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er_fares_c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eaned.csv</a:t>
            </a:r>
            <a:r>
              <a:rPr sz="700" spc="3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4711" y="4139183"/>
            <a:ext cx="5309615" cy="240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"New</a:t>
            </a:r>
            <a:r>
              <a:rPr sz="700" spc="-38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shape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af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er cleanin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g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42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shap</a:t>
            </a:r>
            <a:r>
              <a:rPr sz="700" spc="1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"Missing</a:t>
            </a:r>
            <a:r>
              <a:rPr sz="700" spc="-5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valu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-2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after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cl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aning</a:t>
            </a:r>
            <a:r>
              <a:rPr sz="700" spc="3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49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isnul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700" spc="19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su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711" y="3502151"/>
            <a:ext cx="5309615" cy="48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 marR="2841625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d)</a:t>
            </a:r>
            <a:r>
              <a:rPr sz="700" spc="-7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Handle</a:t>
            </a:r>
            <a:r>
              <a:rPr sz="700" spc="-2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missing</a:t>
            </a:r>
            <a:r>
              <a:rPr sz="700" spc="-16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700" spc="-2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and</a:t>
            </a:r>
            <a:r>
              <a:rPr sz="700" spc="-1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remove</a:t>
            </a:r>
            <a:r>
              <a:rPr sz="700" spc="-2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invalid</a:t>
            </a:r>
            <a:r>
              <a:rPr sz="700" spc="-26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data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841625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-3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Step</a:t>
            </a:r>
            <a:r>
              <a:rPr sz="700" spc="-1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1d: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lean</a:t>
            </a:r>
            <a:r>
              <a:rPr sz="700" spc="-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data</a:t>
            </a:r>
            <a:r>
              <a:rPr sz="700" spc="2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df_cleaned</a:t>
            </a:r>
            <a:r>
              <a:rPr sz="700" spc="-28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dro</a:t>
            </a:r>
            <a:r>
              <a:rPr sz="700" spc="1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subse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1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'fare_amount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122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'pic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k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up_datetim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df_cleaned</a:t>
            </a:r>
            <a:r>
              <a:rPr sz="700" spc="-28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df_cle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ne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'fare_amount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sz="700" spc="-138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700" spc="11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B5CD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711" y="2985515"/>
            <a:ext cx="5309615" cy="359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 marR="2148840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-3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Step</a:t>
            </a:r>
            <a:r>
              <a:rPr sz="700" spc="-1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1c: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nitial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data</a:t>
            </a:r>
            <a:r>
              <a:rPr sz="700" spc="-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quality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check</a:t>
            </a:r>
            <a:r>
              <a:rPr sz="700" spc="3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r>
              <a:rPr sz="700" spc="-3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"Missing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884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valu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-2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per</a:t>
            </a:r>
            <a:r>
              <a:rPr sz="700" spc="-11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colu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2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42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isnul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700" spc="4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1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u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m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())</a:t>
            </a:r>
            <a:r>
              <a:rPr sz="700" spc="-72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Descriptive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214884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statistic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2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57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describ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i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clud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'all</a:t>
            </a:r>
            <a:r>
              <a:rPr sz="700" spc="1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711" y="2346959"/>
            <a:ext cx="5309615" cy="481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 marR="3420110">
              <a:lnSpc>
                <a:spcPts val="82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Loaded</a:t>
            </a:r>
            <a:r>
              <a:rPr sz="700" spc="-13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data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et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342011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"Shape: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57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hap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342011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"Columns: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65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column</a:t>
            </a:r>
            <a:r>
              <a:rPr sz="700" spc="9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1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o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lis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()) 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 marR="3420110">
              <a:lnSpc>
                <a:spcPts val="820"/>
              </a:lnSpc>
              <a:spcBef>
                <a:spcPts val="130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"Data</a:t>
            </a:r>
            <a:r>
              <a:rPr sz="700" spc="-42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types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700" spc="0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\</a:t>
            </a:r>
            <a:r>
              <a:rPr sz="700" spc="14" dirty="0" smtClean="0">
                <a:solidFill>
                  <a:srgbClr val="D6BA7C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700" spc="-38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f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dtyp</a:t>
            </a:r>
            <a:r>
              <a:rPr sz="700" spc="1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700" spc="4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24711" y="1589531"/>
            <a:ext cx="5309615" cy="6019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import</a:t>
            </a:r>
            <a:r>
              <a:rPr sz="700" spc="-13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pandas</a:t>
            </a:r>
            <a:r>
              <a:rPr sz="700" spc="-13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as</a:t>
            </a:r>
            <a:r>
              <a:rPr sz="700" spc="-7" dirty="0" smtClean="0">
                <a:solidFill>
                  <a:srgbClr val="C485B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pd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075"/>
              </a:spcBef>
            </a:pP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prin</a:t>
            </a:r>
            <a:r>
              <a:rPr sz="700" spc="4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-26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Step</a:t>
            </a:r>
            <a:r>
              <a:rPr sz="700" spc="-1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1:</a:t>
            </a:r>
            <a:r>
              <a:rPr sz="700" spc="-7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Load</a:t>
            </a:r>
            <a:r>
              <a:rPr sz="700" spc="-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dataset</a:t>
            </a:r>
            <a:r>
              <a:rPr sz="700" spc="25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sz="700" spc="-3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a)</a:t>
            </a:r>
            <a:r>
              <a:rPr sz="700" spc="-7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Load</a:t>
            </a:r>
            <a:r>
              <a:rPr sz="700" spc="-15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699954"/>
                </a:solidFill>
                <a:latin typeface="Consolas" panose="020B0609020204030204"/>
                <a:cs typeface="Consolas" panose="020B0609020204030204"/>
              </a:rPr>
              <a:t>dataset</a:t>
            </a:r>
            <a:endParaRPr sz="700">
              <a:latin typeface="Consolas" panose="020B0609020204030204"/>
              <a:cs typeface="Consolas" panose="020B0609020204030204"/>
            </a:endParaRPr>
          </a:p>
          <a:p>
            <a:pPr marL="18415">
              <a:lnSpc>
                <a:spcPct val="98000"/>
              </a:lnSpc>
              <a:spcBef>
                <a:spcPts val="125"/>
              </a:spcBef>
            </a:pPr>
            <a:r>
              <a:rPr sz="700" spc="0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df</a:t>
            </a:r>
            <a:r>
              <a:rPr sz="700" spc="-7" dirty="0" smtClean="0">
                <a:solidFill>
                  <a:srgbClr val="9CDBF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700" spc="-3" dirty="0" smtClean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700" spc="0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700" spc="4" dirty="0" smtClean="0">
                <a:solidFill>
                  <a:srgbClr val="4DC8A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.</a:t>
            </a:r>
            <a:r>
              <a:rPr sz="700" spc="0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read_cs</a:t>
            </a:r>
            <a:r>
              <a:rPr sz="700" spc="9" dirty="0" smtClean="0">
                <a:solidFill>
                  <a:srgbClr val="DBDBAA"/>
                </a:solidFill>
                <a:latin typeface="Consolas" panose="020B0609020204030204"/>
                <a:cs typeface="Consolas" panose="020B0609020204030204"/>
              </a:rPr>
              <a:t>v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'u</a:t>
            </a:r>
            <a:r>
              <a:rPr sz="700" spc="14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b</a:t>
            </a:r>
            <a:r>
              <a:rPr sz="700" spc="0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er.csv</a:t>
            </a:r>
            <a:r>
              <a:rPr sz="700" spc="9" dirty="0" smtClean="0">
                <a:solidFill>
                  <a:srgbClr val="CD9077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700" spc="0" dirty="0" smtClean="0">
                <a:solidFill>
                  <a:srgbClr val="CCCCCC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700">
              <a:latin typeface="Consolas" panose="020B0609020204030204"/>
              <a:cs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139951" y="1255377"/>
            <a:ext cx="3426352" cy="47522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68425" y="916252"/>
            <a:ext cx="265440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nshot of datas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i="1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umns in Pow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r BI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25" y="6184720"/>
            <a:ext cx="278623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Visual: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histogram or bo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plot of far</a:t>
            </a:r>
            <a:r>
              <a:rPr sz="1200" i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i="1" spc="0" dirty="0" smtClean="0">
                <a:latin typeface="Times New Roman" panose="02020603050405020304"/>
                <a:cs typeface="Times New Roman" panose="02020603050405020304"/>
              </a:rPr>
              <a:t>_amount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30325" y="9522611"/>
            <a:ext cx="1452031" cy="1518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V</a:t>
            </a:r>
            <a:r>
              <a:rPr sz="1500" b="1" spc="-4" baseline="3000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s</a:t>
            </a:r>
            <a:r>
              <a:rPr sz="1500" b="1" spc="4" baseline="3000" dirty="0" smtClean="0">
                <a:latin typeface="Calibri" panose="020F0502020204030204"/>
                <a:cs typeface="Calibri" panose="020F0502020204030204"/>
              </a:rPr>
              <a:t>u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al</a:t>
            </a:r>
            <a:r>
              <a:rPr sz="1500" b="1" spc="-15" baseline="300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4" baseline="300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00" b="1" spc="4" baseline="3000" dirty="0" smtClean="0">
                <a:latin typeface="Calibri" panose="020F0502020204030204"/>
                <a:cs typeface="Calibri" panose="020F0502020204030204"/>
              </a:rPr>
              <a:t>n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a</a:t>
            </a:r>
            <a:r>
              <a:rPr sz="1500" b="1" spc="-4" baseline="3000" dirty="0" smtClean="0">
                <a:latin typeface="Calibri" panose="020F0502020204030204"/>
                <a:cs typeface="Calibri" panose="020F0502020204030204"/>
              </a:rPr>
              <a:t>l</a:t>
            </a:r>
            <a:r>
              <a:rPr sz="1500" b="1" spc="9" baseline="3000" dirty="0" smtClean="0">
                <a:latin typeface="Calibri" panose="020F0502020204030204"/>
                <a:cs typeface="Calibri" panose="020F0502020204030204"/>
              </a:rPr>
              <a:t>y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s</a:t>
            </a:r>
            <a:r>
              <a:rPr sz="1500" b="1" spc="-4" baseline="3000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s</a:t>
            </a:r>
            <a:r>
              <a:rPr sz="1500" b="1" spc="-23" baseline="300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-4" baseline="3000" dirty="0" smtClean="0">
                <a:latin typeface="Calibri" panose="020F0502020204030204"/>
                <a:cs typeface="Calibri" panose="020F0502020204030204"/>
              </a:rPr>
              <a:t>i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n</a:t>
            </a:r>
            <a:r>
              <a:rPr sz="1500" b="1" spc="-2" baseline="300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P</a:t>
            </a:r>
            <a:r>
              <a:rPr sz="1500" b="1" spc="4" baseline="3000" dirty="0" smtClean="0">
                <a:latin typeface="Calibri" panose="020F0502020204030204"/>
                <a:cs typeface="Calibri" panose="020F0502020204030204"/>
              </a:rPr>
              <a:t>o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wer</a:t>
            </a:r>
            <a:r>
              <a:rPr sz="1500" b="1" spc="-21" baseline="3000" dirty="0" smtClean="0">
                <a:latin typeface="Calibri" panose="020F0502020204030204"/>
                <a:cs typeface="Calibri" panose="020F0502020204030204"/>
              </a:rPr>
              <a:t> </a:t>
            </a:r>
            <a:r>
              <a:rPr sz="1500" b="1" spc="4" baseline="3000" dirty="0" smtClean="0">
                <a:latin typeface="Calibri" panose="020F0502020204030204"/>
                <a:cs typeface="Calibri" panose="020F0502020204030204"/>
              </a:rPr>
              <a:t>B</a:t>
            </a:r>
            <a:r>
              <a:rPr sz="1500" b="1" spc="0" baseline="3000" dirty="0" smtClean="0">
                <a:latin typeface="Calibri" panose="020F0502020204030204"/>
                <a:cs typeface="Calibri" panose="020F0502020204030204"/>
              </a:rPr>
              <a:t>I</a:t>
            </a:r>
            <a:endParaRPr sz="10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Picture 7" descr="pic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" y="6725920"/>
            <a:ext cx="7385050" cy="35833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587525" y="916252"/>
            <a:ext cx="200423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ine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t: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hour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25" y="4266004"/>
            <a:ext cx="23156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t: 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ips 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1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month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25" y="7641664"/>
            <a:ext cx="16348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endParaRPr sz="1200" spc="-9" dirty="0" smtClean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Picture 7" descr="pic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200" y="1213485"/>
            <a:ext cx="7182485" cy="2927350"/>
          </a:xfrm>
          <a:prstGeom prst="rect">
            <a:avLst/>
          </a:prstGeom>
        </p:spPr>
      </p:pic>
      <p:pic>
        <p:nvPicPr>
          <p:cNvPr id="11" name="Picture 10" descr="pic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508500"/>
            <a:ext cx="5184775" cy="2581910"/>
          </a:xfrm>
          <a:prstGeom prst="rect">
            <a:avLst/>
          </a:prstGeom>
        </p:spPr>
      </p:pic>
      <p:pic>
        <p:nvPicPr>
          <p:cNvPr id="13" name="Picture 12" descr="pic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35" y="7404100"/>
            <a:ext cx="5303520" cy="3798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1587525" y="3913960"/>
            <a:ext cx="135041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p: pi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kup lo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325" y="4283623"/>
            <a:ext cx="270754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ul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ts</a:t>
            </a:r>
            <a:r>
              <a:rPr sz="2700" b="1" spc="-53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–</a:t>
            </a:r>
            <a:r>
              <a:rPr sz="2700" b="1" spc="1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Key</a:t>
            </a:r>
            <a:r>
              <a:rPr sz="2700" b="1" spc="-12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F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in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7525" y="4741492"/>
            <a:ext cx="218237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 hou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→ hi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87525" y="5093536"/>
            <a:ext cx="216502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ips on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87525" y="5447104"/>
            <a:ext cx="31821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kup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lust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25" y="5799148"/>
            <a:ext cx="231224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Cl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so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in month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25" y="6502567"/>
            <a:ext cx="1210964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cl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u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7193" y="6968602"/>
            <a:ext cx="2728887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0"/>
              </a:spcBef>
            </a:pP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Bu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ltc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l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ea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025" b="1" spc="-81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&amp;</a:t>
            </a:r>
            <a:r>
              <a:rPr sz="2025" b="1" spc="3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en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han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025" b="1" spc="-4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at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endParaRPr sz="13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25" y="7359724"/>
            <a:ext cx="272374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missing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outli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525" y="7713292"/>
            <a:ext cx="426655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25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 hou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d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month, 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k/o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25" y="8075026"/>
            <a:ext cx="3591421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0"/>
              </a:spcBef>
            </a:pP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�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Cr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at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025" b="1" spc="-37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te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tiv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-7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Po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w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2025" b="1" spc="-33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B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025" b="1" spc="-13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da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sh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boa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endParaRPr sz="13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87525" y="8466148"/>
            <a:ext cx="366988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Visu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li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 (histo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ms, box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plots, t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25" y="8819716"/>
            <a:ext cx="3137782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il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wns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plo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325" y="9179926"/>
            <a:ext cx="2297715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0"/>
              </a:spcBef>
            </a:pP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�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Id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nt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fie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</a:t>
            </a:r>
            <a:r>
              <a:rPr sz="2025" b="1" spc="-67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k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y</a:t>
            </a:r>
            <a:r>
              <a:rPr sz="2025" b="1" spc="-2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pat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ern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endParaRPr sz="13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25" y="9572572"/>
            <a:ext cx="317334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du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ing 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 hou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485390" y="2072005"/>
            <a:ext cx="2522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9" name="Picture 18" descr="pi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288925"/>
            <a:ext cx="6769100" cy="3396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587500" y="916227"/>
            <a:ext cx="216502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ips on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1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34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 w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nds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87500" y="1269795"/>
            <a:ext cx="274249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Hotspots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ound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po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downtown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00" y="1630005"/>
            <a:ext cx="1778303" cy="197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55"/>
              </a:lnSpc>
              <a:spcBef>
                <a:spcPts val="70"/>
              </a:spcBef>
            </a:pP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�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De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ig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025" b="1" spc="-4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su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ge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025" b="1" spc="-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025" b="1" spc="4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025" b="1" spc="0" baseline="-3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endParaRPr sz="135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7500" y="2028747"/>
            <a:ext cx="2253025" cy="1815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65"/>
              </a:lnSpc>
              <a:spcBef>
                <a:spcPts val="70"/>
              </a:spcBef>
            </a:pP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Titl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1800" spc="4" baseline="2000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0" baseline="3000" dirty="0" smtClean="0">
                <a:latin typeface="Courier New" panose="02070309020205020404"/>
                <a:cs typeface="Courier New" panose="02070309020205020404"/>
              </a:rPr>
              <a:t>Conclusion</a:t>
            </a:r>
            <a:r>
              <a:rPr sz="1500" spc="-294" baseline="3000" dirty="0" smtClean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(bold, l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1800" spc="-4" baseline="2000" dirty="0" smtClean="0">
                <a:latin typeface="Times New Roman" panose="02020603050405020304"/>
                <a:cs typeface="Times New Roman" panose="02020603050405020304"/>
              </a:rPr>
              <a:t> f</a:t>
            </a:r>
            <a:r>
              <a:rPr sz="1800" spc="0" baseline="2000" dirty="0" smtClean="0">
                <a:latin typeface="Times New Roman" panose="02020603050405020304"/>
                <a:cs typeface="Times New Roman" panose="02020603050405020304"/>
              </a:rPr>
              <a:t>ont)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7500" y="2380791"/>
            <a:ext cx="168936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3 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tions with sm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ll 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7500" y="2734359"/>
            <a:ext cx="9559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dd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4700" y="3086403"/>
            <a:ext cx="225585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cree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nshot of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shbo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ht sid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4700" y="3772203"/>
            <a:ext cx="3101864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oot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“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Ub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 An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sis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2025”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143390"/>
            <a:ext cx="17866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0"/>
              </a:lnSpc>
              <a:spcBef>
                <a:spcPts val="95"/>
              </a:spcBef>
            </a:pP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Re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c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om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m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da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o</a:t>
            </a:r>
            <a:r>
              <a:rPr sz="2700" b="1" spc="9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n</a:t>
            </a:r>
            <a:r>
              <a:rPr sz="2700" b="1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s</a:t>
            </a:r>
            <a:endParaRPr sz="18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8400" y="4602783"/>
            <a:ext cx="207160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gin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ak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7500" y="4960207"/>
            <a:ext cx="3858407" cy="374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Maximize revenue by adjusting fares during morning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50"/>
              </a:lnSpc>
              <a:spcBef>
                <a:spcPts val="10"/>
              </a:spcBef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evening rush hours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850" y="4960207"/>
            <a:ext cx="27686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and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5529375"/>
            <a:ext cx="258971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-1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g on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h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b="1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b="1" spc="1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-14" dirty="0" smtClean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7500" y="5886799"/>
            <a:ext cx="4315510" cy="374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Target areas with high ride frequency, like city centers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50"/>
              </a:lnSpc>
              <a:spcBef>
                <a:spcPts val="10"/>
              </a:spcBef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and airports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8400" y="6455967"/>
            <a:ext cx="3603280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ter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al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 (</a:t>
            </a:r>
            <a:r>
              <a:rPr sz="1200" b="1" spc="9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v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s)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de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200" b="1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b="1" spc="4" dirty="0" smtClean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alysis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7500" y="6811866"/>
            <a:ext cx="4010813" cy="3759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00"/>
              </a:lnSpc>
              <a:spcBef>
                <a:spcPts val="65"/>
              </a:spcBef>
            </a:pPr>
            <a:r>
              <a:rPr sz="1800" spc="0" baseline="-4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Incorporate weather, holidays, and events to improve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 marR="22860">
              <a:lnSpc>
                <a:spcPts val="1560"/>
              </a:lnSpc>
              <a:spcBef>
                <a:spcPts val="15"/>
              </a:spcBef>
            </a:pPr>
            <a:r>
              <a:rPr sz="1800" spc="0" baseline="-6000" dirty="0" smtClean="0">
                <a:latin typeface="SimSun" panose="02010600030101010101" pitchFamily="2" charset="-122"/>
                <a:cs typeface="SimSun" panose="02010600030101010101" pitchFamily="2" charset="-122"/>
              </a:rPr>
              <a:t>demand forecasting</a:t>
            </a:r>
            <a:endParaRPr sz="1200">
              <a:latin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300" y="7381035"/>
            <a:ext cx="277478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b="1" spc="0" dirty="0" smtClean="0">
                <a:latin typeface="Times New Roman" panose="02020603050405020304"/>
                <a:cs typeface="Times New Roman" panose="02020603050405020304"/>
              </a:rPr>
              <a:t>Tip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7500" y="7731555"/>
            <a:ext cx="2815905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3 bull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 points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200" spc="-25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bov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c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y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7500" y="8085123"/>
            <a:ext cx="4536004" cy="353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Add 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 (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, pin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tion,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loud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) to 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it</a:t>
            </a:r>
            <a:endParaRPr sz="1200">
              <a:latin typeface="Times New Roman" panose="02020603050405020304"/>
              <a:cs typeface="Times New Roman" panose="02020603050405020304"/>
            </a:endParaRPr>
          </a:p>
          <a:p>
            <a:pPr marL="12700" marR="22860">
              <a:lnSpc>
                <a:spcPct val="96000"/>
              </a:lnSpc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visu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l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587500" y="8612427"/>
            <a:ext cx="3458189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5"/>
              </a:spcBef>
            </a:pP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9" dirty="0" smtClean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km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ar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1200" spc="9" dirty="0" smtClean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olo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d i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ons to d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200" spc="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w 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14" dirty="0" smtClean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200" spc="-4" dirty="0" smtClean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200" spc="0" dirty="0" smtClean="0">
                <a:latin typeface="Times New Roman" panose="02020603050405020304"/>
                <a:cs typeface="Times New Roman" panose="02020603050405020304"/>
              </a:rPr>
              <a:t>ntion</a:t>
            </a:r>
            <a:endParaRPr sz="1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4082</Words>
  <Application>WPS Presentation</Application>
  <PresentationFormat>Custom</PresentationFormat>
  <Paragraphs>181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Courier New</vt:lpstr>
      <vt:lpstr>Consolas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QS</dc:creator>
  <cp:lastModifiedBy>Esther Ishimwe</cp:lastModifiedBy>
  <cp:revision>3</cp:revision>
  <dcterms:created xsi:type="dcterms:W3CDTF">2025-07-27T14:33:24Z</dcterms:created>
  <dcterms:modified xsi:type="dcterms:W3CDTF">2025-07-27T15:05:49Z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5FEDF9D0F823414F8B75607C0DAF39C3_12</vt:lpwstr>
  </property>
  <property fmtid="{D5CDD505-2E9C-101B-9397-08002B2CF9AE}" pid="3" name="KSOProductBuildVer">
    <vt:lpwstr>1033-12.2.0.21931</vt:lpwstr>
  </property>
</Properties>
</file>