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loradoindependent.com/2017/07/06/from-csap-to-parcc-heres-how-colorados-standardized-tests-have-changed-and-whats-next/" TargetMode="External"/><Relationship Id="rId3" Type="http://schemas.openxmlformats.org/officeDocument/2006/relationships/hyperlink" Target="https://chicago.chalkbeat.org/2018/7/27/21105418/illinois-has-embraced-the-sat-and-the-act-is-mad-about-it" TargetMode="External"/><Relationship Id="rId4" Type="http://schemas.openxmlformats.org/officeDocument/2006/relationships/hyperlink" Target="https://www.civilbeat.org/2018/04/hawaii-teachers-think-your-kids-are-taking-way-too-many-tests/" TargetMode="External"/><Relationship Id="rId10" Type="http://schemas.openxmlformats.org/officeDocument/2006/relationships/hyperlink" Target="http://www.fldoe.org/core/fileparse.php/5663/urlt/ACTSATFSA.pdf" TargetMode="External"/><Relationship Id="rId9" Type="http://schemas.openxmlformats.org/officeDocument/2006/relationships/hyperlink" Target="http://www.flvs.net/student-resources/full-time/statewide-assessment-testing#:~:text=Florida%20Statewide%20Assessment%20Program,achievement%20of%20the%20Florida%20Standards" TargetMode="External"/><Relationship Id="rId5" Type="http://schemas.openxmlformats.org/officeDocument/2006/relationships/hyperlink" Target="https://www.hawaiinewsnow.com/story/32835151/hawaii-students-perform-better-on-act-but-scores-still-lag-behind-nation/" TargetMode="External"/><Relationship Id="rId6" Type="http://schemas.openxmlformats.org/officeDocument/2006/relationships/hyperlink" Target="https://www.edweek.org/teaching-learning/what-happens-when-states-un-standardize-tests/2018/10" TargetMode="External"/><Relationship Id="rId7" Type="http://schemas.openxmlformats.org/officeDocument/2006/relationships/hyperlink" Target="https://www.edweek.org/education/four-states-want-in-on-second-round-of-essas-innovative-assessment-pilot/2018/10?cmp=soc-edit-tw" TargetMode="External"/><Relationship Id="rId8" Type="http://schemas.openxmlformats.org/officeDocument/2006/relationships/hyperlink" Target="http://blogs.edweek.org/edweek/campaign-k-12/2018/10/essa-innovation-testing-georgia-kansas-south-carolina-hawaii.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ts.org/k12/assessments/federal/naep/?WT.ac=k12_36148_overwrite_naep_170105"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27000" rtl="0" algn="l">
              <a:lnSpc>
                <a:spcPct val="115000"/>
              </a:lnSpc>
              <a:spcBef>
                <a:spcPts val="0"/>
              </a:spcBef>
              <a:spcAft>
                <a:spcPts val="0"/>
              </a:spcAft>
              <a:buClr>
                <a:schemeClr val="dk1"/>
              </a:buClr>
              <a:buSzPts val="1100"/>
              <a:buFont typeface="Arial"/>
              <a:buNone/>
            </a:pPr>
            <a:r>
              <a:rPr lang="en">
                <a:solidFill>
                  <a:schemeClr val="dk1"/>
                </a:solidFill>
              </a:rPr>
              <a:t>When looking at the SAT, we can see that only 4 states had participation rates of 100% in 2017. This increased to 5 states in 2018 and 8 states in 2019. In comparison, the ACT had 17 states with participation rates of 100% in 2017, with this number remaining unchanged in 2018 but with a slight decrease to 15 states in 2019. We can infer from this that the ACT has a larger baseline following than the SAT.</a:t>
            </a:r>
            <a:endParaRPr>
              <a:solidFill>
                <a:schemeClr val="dk1"/>
              </a:solidFill>
            </a:endParaRPr>
          </a:p>
          <a:p>
            <a:pPr indent="0" lvl="0" marL="101600" marR="127000" rtl="0" algn="l">
              <a:lnSpc>
                <a:spcPct val="115000"/>
              </a:lnSpc>
              <a:spcBef>
                <a:spcPts val="1200"/>
              </a:spcBef>
              <a:spcAft>
                <a:spcPts val="0"/>
              </a:spcAft>
              <a:buClr>
                <a:schemeClr val="dk1"/>
              </a:buClr>
              <a:buSzPts val="1100"/>
              <a:buFont typeface="Arial"/>
              <a:buNone/>
            </a:pPr>
            <a:r>
              <a:rPr lang="en">
                <a:solidFill>
                  <a:schemeClr val="dk1"/>
                </a:solidFill>
              </a:rPr>
              <a:t>Delving further into the data, we can also observe a noticeable trend where mid-western/rural states like Kansas and Iowa seem to do better on the SAT as compared to urban states like Washington DC or coastal states like Delware. The opposite pattern seems true, where urban states like New York and DC do better than rural states like South Carolina on the ACT. </a:t>
            </a:r>
            <a:r>
              <a:rPr b="1" lang="en">
                <a:solidFill>
                  <a:schemeClr val="dk1"/>
                </a:solidFill>
              </a:rPr>
              <a:t>However, if we look closer, this is actually a case of selection bias.</a:t>
            </a:r>
            <a:endParaRPr b="1">
              <a:solidFill>
                <a:schemeClr val="dk1"/>
              </a:solidFill>
            </a:endParaRPr>
          </a:p>
          <a:p>
            <a:pPr indent="0" lvl="0" marL="101600" marR="127000" rtl="0" algn="l">
              <a:lnSpc>
                <a:spcPct val="115000"/>
              </a:lnSpc>
              <a:spcBef>
                <a:spcPts val="1200"/>
              </a:spcBef>
              <a:spcAft>
                <a:spcPts val="0"/>
              </a:spcAft>
              <a:buClr>
                <a:schemeClr val="dk1"/>
              </a:buClr>
              <a:buSzPts val="1100"/>
              <a:buFont typeface="Arial"/>
              <a:buNone/>
            </a:pPr>
            <a:r>
              <a:rPr lang="en">
                <a:solidFill>
                  <a:schemeClr val="dk1"/>
                </a:solidFill>
              </a:rPr>
              <a:t>Students taking the SAT in states with extremely ACT dominant states (like Kansas or Iowa) are likely planning to apply to out of state universities that require the SAT. The ability to afford both the SAT and relocate to a geographically distant location suggests that these students are likely to be of an above average socioeconomic status, which makes them unrepresentative of the average population of students taking the SAT.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Colorado had a massive jump in their SAT participation rate from 11% in 2017 to 100% in 2018. Illinois also had a similar jump, from 9% in 2017 to 99% in 2018. In 2019, West Virginia also experienced a massive jump from 28% to 99%. This was also seen in Florida with an increase of 56% to 100%</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b="1" lang="en" sz="1050">
                <a:solidFill>
                  <a:schemeClr val="dk1"/>
                </a:solidFill>
                <a:highlight>
                  <a:srgbClr val="FFFFFF"/>
                </a:highlight>
              </a:rPr>
              <a:t>This was due to changes in state educational policy, which made the SAT compulsory in both Colorado and Illinois.</a:t>
            </a:r>
            <a:endParaRPr b="1"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DC's SAT participation rate dropped from 100% to 92% in 2018, while Idaho's SAT participation rate increased from 93% to 100% in 2018.</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Colorado's ACT participation rate dropped massively from 2017 to 2018, while Nebraska and Ohio both increased their ACT participation rates from 2017 to 2018. In Nebraska, the ACT was made mandatory, leading to an increase in participation rate. In Ohio, standardized testing through the SAT or ACT also became mandatory -- despite being given a choice of which test to adopt, the majority of state districts (95%) chose the ACT over the SAT.</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There were not any significant differences from 2018 to 2019 for the ACT dataset.</a:t>
            </a:r>
            <a:endParaRPr sz="1050">
              <a:solidFill>
                <a:schemeClr val="dk1"/>
              </a:solidFill>
              <a:highlight>
                <a:srgbClr val="FFFFFF"/>
              </a:highlight>
            </a:endParaRPr>
          </a:p>
          <a:p>
            <a:pPr indent="0" lvl="0" marL="0" marR="12700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101600" marR="101600" rtl="0" algn="r">
              <a:lnSpc>
                <a:spcPct val="121429"/>
              </a:lnSpc>
              <a:spcBef>
                <a:spcPts val="0"/>
              </a:spcBef>
              <a:spcAft>
                <a:spcPts val="0"/>
              </a:spcAft>
              <a:buClr>
                <a:schemeClr val="dk1"/>
              </a:buClr>
              <a:buSzPts val="1100"/>
              <a:buFont typeface="Arial"/>
              <a:buNone/>
            </a:pPr>
            <a:r>
              <a:rPr lang="en">
                <a:solidFill>
                  <a:srgbClr val="303F9F"/>
                </a:solidFill>
                <a:latin typeface="Courier New"/>
                <a:ea typeface="Courier New"/>
                <a:cs typeface="Courier New"/>
                <a:sym typeface="Courier New"/>
              </a:rPr>
              <a:t>In [71]:</a:t>
            </a:r>
            <a:endParaRPr>
              <a:solidFill>
                <a:srgbClr val="303F9F"/>
              </a:solidFill>
              <a:latin typeface="Courier New"/>
              <a:ea typeface="Courier New"/>
              <a:cs typeface="Courier New"/>
              <a:sym typeface="Courier New"/>
            </a:endParaRPr>
          </a:p>
          <a:p>
            <a:pPr indent="0" lvl="0" marL="419100" marR="0" rtl="0" algn="r">
              <a:lnSpc>
                <a:spcPct val="121429"/>
              </a:lnSpc>
              <a:spcBef>
                <a:spcPts val="0"/>
              </a:spcBef>
              <a:spcAft>
                <a:spcPts val="0"/>
              </a:spcAft>
              <a:buClr>
                <a:schemeClr val="dk1"/>
              </a:buClr>
              <a:buSzPts val="1100"/>
              <a:buFont typeface="Arial"/>
              <a:buNone/>
            </a:pPr>
            <a:r>
              <a:rPr lang="en" sz="1050">
                <a:solidFill>
                  <a:srgbClr val="999999"/>
                </a:solidFill>
                <a:highlight>
                  <a:srgbClr val="F7F7F7"/>
                </a:highlight>
                <a:latin typeface="Courier New"/>
                <a:ea typeface="Courier New"/>
                <a:cs typeface="Courier New"/>
                <a:sym typeface="Courier New"/>
              </a:rPr>
              <a:t>1</a:t>
            </a:r>
            <a:endParaRPr sz="1050">
              <a:solidFill>
                <a:srgbClr val="999999"/>
              </a:solidFill>
              <a:highlight>
                <a:srgbClr val="F7F7F7"/>
              </a:highlight>
              <a:latin typeface="Courier New"/>
              <a:ea typeface="Courier New"/>
              <a:cs typeface="Courier New"/>
              <a:sym typeface="Courier New"/>
            </a:endParaRPr>
          </a:p>
          <a:p>
            <a:pPr indent="0" lvl="0" marL="381000" marR="0" rtl="0" algn="l">
              <a:lnSpc>
                <a:spcPct val="121429"/>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2b0919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2b0919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2b0919c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2b0919c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Firstly, we can see that </a:t>
            </a:r>
            <a:r>
              <a:rPr b="1" lang="en" sz="1050">
                <a:solidFill>
                  <a:schemeClr val="dk1"/>
                </a:solidFill>
                <a:highlight>
                  <a:srgbClr val="FFFFFF"/>
                </a:highlight>
              </a:rPr>
              <a:t>ACT participation has a strong negative correlation with ACT subject scores and overall ACT scores</a:t>
            </a:r>
            <a:r>
              <a:rPr lang="en" sz="1050">
                <a:solidFill>
                  <a:schemeClr val="dk1"/>
                </a:solidFill>
                <a:highlight>
                  <a:srgbClr val="FFFFFF"/>
                </a:highlight>
              </a:rPr>
              <a:t>. This means that states with higher ACT participation tend to have lower ACT scores, and vice versa for states with low ACT participation rates. This is mirrored in SAT participation rates, where there is an equally strong negative correlation between participation rates and SAT scores.</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Secondly, </a:t>
            </a:r>
            <a:r>
              <a:rPr b="1" lang="en" sz="1050">
                <a:solidFill>
                  <a:schemeClr val="dk1"/>
                </a:solidFill>
                <a:highlight>
                  <a:srgbClr val="FFFFFF"/>
                </a:highlight>
              </a:rPr>
              <a:t>subject and test scores from a year are strongly correlated with the same subject and test scores in the following years</a:t>
            </a:r>
            <a:r>
              <a:rPr lang="en" sz="1050">
                <a:solidFill>
                  <a:schemeClr val="dk1"/>
                </a:solidFill>
                <a:highlight>
                  <a:srgbClr val="FFFFFF"/>
                </a:highlight>
              </a:rPr>
              <a:t>. This means that states that did well in the previous year, are likely to do well in the following year. This is unsurprising as states are unlikely to dramatically go up or down in test scores over a single year, due to policies and institutions (e.g. state education departments) that work to maintain consistent educational results year-on-year. Barring dramatic policy changes like switching from one test to another, states are likely to produce to the same results.</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The </a:t>
            </a:r>
            <a:r>
              <a:rPr b="1" lang="en" sz="1050">
                <a:solidFill>
                  <a:schemeClr val="dk1"/>
                </a:solidFill>
                <a:highlight>
                  <a:srgbClr val="FFFFFF"/>
                </a:highlight>
              </a:rPr>
              <a:t>test scores / participation rates for each are also negatively correlated with the other test</a:t>
            </a:r>
            <a:r>
              <a:rPr lang="en" sz="1050">
                <a:solidFill>
                  <a:schemeClr val="dk1"/>
                </a:solidFill>
                <a:highlight>
                  <a:srgbClr val="FFFFFF"/>
                </a:highlight>
              </a:rPr>
              <a:t>. This shows that it's pretty rare for a student to take both tests.</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72b0919c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72b0919c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2b0919c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2b0919c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However, from 2017 to 2018, we can observe that the median for SAT participation has been increasing, while the median for ACT participation median dropped. Variance (as measured by the Interquartile range) also seems to have risen, leading to a decrease in skewness. </a:t>
            </a:r>
            <a:r>
              <a:rPr b="1" lang="en" sz="1050">
                <a:solidFill>
                  <a:schemeClr val="dk1"/>
                </a:solidFill>
                <a:highlight>
                  <a:srgbClr val="FFFFFF"/>
                </a:highlight>
              </a:rPr>
              <a:t>This could suggest that support for the SAT test is beginning to rise throughout the US</a:t>
            </a:r>
            <a:r>
              <a:rPr lang="en" sz="1050">
                <a:solidFill>
                  <a:schemeClr val="dk1"/>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spcBef>
                <a:spcPts val="1000"/>
              </a:spcBef>
              <a:spcAft>
                <a:spcPts val="0"/>
              </a:spcAft>
              <a:buClr>
                <a:schemeClr val="dk1"/>
              </a:buClr>
              <a:buSzPts val="1100"/>
              <a:buFont typeface="Arial"/>
              <a:buNone/>
            </a:pPr>
            <a:r>
              <a:rPr b="1" lang="en" sz="1350">
                <a:solidFill>
                  <a:schemeClr val="dk1"/>
                </a:solidFill>
                <a:highlight>
                  <a:srgbClr val="FFFFFF"/>
                </a:highlight>
              </a:rPr>
              <a:t>Outside Research</a:t>
            </a:r>
            <a:endParaRPr b="1" sz="13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Participation rates in the SAT and ACT are largely determined by state education policy. The largest jumps in SAT and ACT participation in 2018 were due to states like </a:t>
            </a:r>
            <a:r>
              <a:rPr lang="en" sz="1050" u="sng">
                <a:solidFill>
                  <a:srgbClr val="296EAA"/>
                </a:solidFill>
                <a:highlight>
                  <a:srgbClr val="FFFFFF"/>
                </a:highlight>
                <a:hlinkClick r:id="rId2">
                  <a:extLst>
                    <a:ext uri="{A12FA001-AC4F-418D-AE19-62706E023703}">
                      <ahyp:hlinkClr val="tx"/>
                    </a:ext>
                  </a:extLst>
                </a:hlinkClick>
              </a:rPr>
              <a:t>Colorado switching from the SAT and ACT</a:t>
            </a:r>
            <a:r>
              <a:rPr lang="en" sz="1050">
                <a:solidFill>
                  <a:schemeClr val="dk1"/>
                </a:solidFill>
                <a:highlight>
                  <a:srgbClr val="FFFFFF"/>
                </a:highlight>
              </a:rPr>
              <a:t>, leading to a massive jump in their SAT participation rate from 11% to 100%. Accordingly, ACT participation rates dropped from 100% to 30%. Illinois also had a similar jump, from 9% in 2017 to 99% in 2018, due to the state </a:t>
            </a:r>
            <a:r>
              <a:rPr lang="en" sz="1050" u="sng">
                <a:solidFill>
                  <a:srgbClr val="296EAA"/>
                </a:solidFill>
                <a:highlight>
                  <a:srgbClr val="FFFFFF"/>
                </a:highlight>
                <a:hlinkClick r:id="rId3">
                  <a:extLst>
                    <a:ext uri="{A12FA001-AC4F-418D-AE19-62706E023703}">
                      <ahyp:hlinkClr val="tx"/>
                    </a:ext>
                  </a:extLst>
                </a:hlinkClick>
              </a:rPr>
              <a:t>switching to the SAT in 2018</a:t>
            </a: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Hawaii is particularly interesting as the state is unique in terms of its location and demographics. The majority of Hawaiians live in urban areas, which seems to be contrary to the trend of urban states favoring the SAT test. One of the reasons behind high SAT and ACT participation rates could be due to Hawaii's strong testing culture, which can be traced back to the federal 'No Child Left Behind' law, when Hawaii won a $75 million Race to the Top grant that </a:t>
            </a:r>
            <a:r>
              <a:rPr lang="en" sz="1050" u="sng">
                <a:solidFill>
                  <a:srgbClr val="296EAA"/>
                </a:solidFill>
                <a:highlight>
                  <a:srgbClr val="FFFFFF"/>
                </a:highlight>
                <a:hlinkClick r:id="rId4">
                  <a:extLst>
                    <a:ext uri="{A12FA001-AC4F-418D-AE19-62706E023703}">
                      <ahyp:hlinkClr val="tx"/>
                    </a:ext>
                  </a:extLst>
                </a:hlinkClick>
              </a:rPr>
              <a:t>established performance outcomes tied to test scores</a:t>
            </a:r>
            <a:r>
              <a:rPr lang="en" sz="1050">
                <a:solidFill>
                  <a:schemeClr val="dk1"/>
                </a:solidFill>
                <a:highlight>
                  <a:srgbClr val="FFFFFF"/>
                </a:highlight>
              </a:rPr>
              <a:t>. This suggests that schools are pushing for standardized testing beyond the norm. The ACT participation rate is greater than the SAT participation rate as public schools started made the </a:t>
            </a:r>
            <a:r>
              <a:rPr lang="en" sz="1050" u="sng">
                <a:solidFill>
                  <a:srgbClr val="296EAA"/>
                </a:solidFill>
                <a:highlight>
                  <a:srgbClr val="FFFFFF"/>
                </a:highlight>
                <a:hlinkClick r:id="rId5">
                  <a:extLst>
                    <a:ext uri="{A12FA001-AC4F-418D-AE19-62706E023703}">
                      <ahyp:hlinkClr val="tx"/>
                    </a:ext>
                  </a:extLst>
                </a:hlinkClick>
              </a:rPr>
              <a:t>ACT mandatory for all Hawaii public school juniors starting from 2014</a:t>
            </a: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A common trend in states with above 50% participation for both the SAT and ACT has been the rise of a </a:t>
            </a:r>
            <a:r>
              <a:rPr lang="en" sz="1050" u="sng">
                <a:solidFill>
                  <a:srgbClr val="296EAA"/>
                </a:solidFill>
                <a:highlight>
                  <a:srgbClr val="FFFFFF"/>
                </a:highlight>
                <a:hlinkClick r:id="rId6">
                  <a:extLst>
                    <a:ext uri="{A12FA001-AC4F-418D-AE19-62706E023703}">
                      <ahyp:hlinkClr val="tx"/>
                    </a:ext>
                  </a:extLst>
                </a:hlinkClick>
              </a:rPr>
              <a:t>counter-movement against standardized testing</a:t>
            </a:r>
            <a:r>
              <a:rPr lang="en" sz="1050">
                <a:solidFill>
                  <a:schemeClr val="dk1"/>
                </a:solidFill>
                <a:highlight>
                  <a:srgbClr val="FFFFFF"/>
                </a:highlight>
              </a:rPr>
              <a:t> in general. States like </a:t>
            </a:r>
            <a:r>
              <a:rPr lang="en" sz="1050" u="sng">
                <a:solidFill>
                  <a:srgbClr val="296EAA"/>
                </a:solidFill>
                <a:highlight>
                  <a:srgbClr val="FFFFFF"/>
                </a:highlight>
                <a:hlinkClick r:id="rId7">
                  <a:extLst>
                    <a:ext uri="{A12FA001-AC4F-418D-AE19-62706E023703}">
                      <ahyp:hlinkClr val="tx"/>
                    </a:ext>
                  </a:extLst>
                </a:hlinkClick>
              </a:rPr>
              <a:t>Georgia and North Carolina</a:t>
            </a:r>
            <a:r>
              <a:rPr lang="en" sz="1050">
                <a:solidFill>
                  <a:schemeClr val="dk1"/>
                </a:solidFill>
                <a:highlight>
                  <a:srgbClr val="FFFFFF"/>
                </a:highlight>
              </a:rPr>
              <a:t> signed on to the Innovative Assessment pilot launched by the US government in 2018, which is a programme that intends to use different assessment methods as an alternative to traditional standardized tests. </a:t>
            </a:r>
            <a:r>
              <a:rPr lang="en" sz="1050" u="sng">
                <a:solidFill>
                  <a:srgbClr val="296EAA"/>
                </a:solidFill>
                <a:highlight>
                  <a:srgbClr val="FFFFFF"/>
                </a:highlight>
                <a:hlinkClick r:id="rId8">
                  <a:extLst>
                    <a:ext uri="{A12FA001-AC4F-418D-AE19-62706E023703}">
                      <ahyp:hlinkClr val="tx"/>
                    </a:ext>
                  </a:extLst>
                </a:hlinkClick>
              </a:rPr>
              <a:t>Hawaii and South Carolina</a:t>
            </a:r>
            <a:r>
              <a:rPr lang="en" sz="1050">
                <a:solidFill>
                  <a:schemeClr val="dk1"/>
                </a:solidFill>
                <a:highlight>
                  <a:srgbClr val="FFFFFF"/>
                </a:highlight>
              </a:rPr>
              <a:t> have also signalled interest in the program.</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The high ACT/SAT participation rates in Florida is likely due to the </a:t>
            </a:r>
            <a:r>
              <a:rPr lang="en" sz="1050" u="sng">
                <a:solidFill>
                  <a:srgbClr val="296EAA"/>
                </a:solidFill>
                <a:highlight>
                  <a:srgbClr val="FFFFFF"/>
                </a:highlight>
                <a:hlinkClick r:id="rId9">
                  <a:extLst>
                    <a:ext uri="{A12FA001-AC4F-418D-AE19-62706E023703}">
                      <ahyp:hlinkClr val="tx"/>
                    </a:ext>
                  </a:extLst>
                </a:hlinkClick>
              </a:rPr>
              <a:t>mandatory Florida Statewide Assessments (FSA)</a:t>
            </a:r>
            <a:r>
              <a:rPr lang="en" sz="1050">
                <a:solidFill>
                  <a:schemeClr val="dk1"/>
                </a:solidFill>
                <a:highlight>
                  <a:srgbClr val="FFFFFF"/>
                </a:highlight>
              </a:rPr>
              <a:t>. This means that students who want to apply to out of state universities still need to take the SAT and ACT. While some school officials have tried to push for the adoption of the SAT or ACT over local assessments and reduce standardized testing in general, the state has argued that the </a:t>
            </a:r>
            <a:r>
              <a:rPr lang="en" sz="1050" u="sng">
                <a:solidFill>
                  <a:srgbClr val="296EAA"/>
                </a:solidFill>
                <a:highlight>
                  <a:srgbClr val="FFFFFF"/>
                </a:highlight>
                <a:hlinkClick r:id="rId10">
                  <a:extLst>
                    <a:ext uri="{A12FA001-AC4F-418D-AE19-62706E023703}">
                      <ahyp:hlinkClr val="tx"/>
                    </a:ext>
                  </a:extLst>
                </a:hlinkClick>
              </a:rPr>
              <a:t>ACT and SAT is unable to replace the FSA</a:t>
            </a:r>
            <a:r>
              <a:rPr lang="en" sz="1050">
                <a:solidFill>
                  <a:schemeClr val="dk1"/>
                </a:solidFill>
                <a:highlight>
                  <a:srgbClr val="FFFFFF"/>
                </a:highlight>
              </a:rPr>
              <a:t>. There continues to be further pushback against standardized testing in Florida.</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From the data, we know that states with a higher ACT participation rate tend to get lower ACT scores on average. The opposite is true for states that take the SAT. This could make a compelling argument for states that are looking to improve their position on the National Assessment of Educational Progress (</a:t>
            </a:r>
            <a:r>
              <a:rPr lang="en" sz="1050" u="sng">
                <a:solidFill>
                  <a:srgbClr val="296EAA"/>
                </a:solidFill>
                <a:highlight>
                  <a:srgbClr val="FFFFFF"/>
                </a:highlight>
                <a:hlinkClick r:id="rId2">
                  <a:extLst>
                    <a:ext uri="{A12FA001-AC4F-418D-AE19-62706E023703}">
                      <ahyp:hlinkClr val="tx"/>
                    </a:ext>
                  </a:extLst>
                </a:hlinkClick>
              </a:rPr>
              <a:t>NAEP</a:t>
            </a: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Given that North Carolina falls into the above group (higher ACT participation and below average ACT scores) and has not yet committed to the Innovative Assessment pilot, I </a:t>
            </a:r>
            <a:r>
              <a:rPr b="1" lang="en" sz="1050">
                <a:solidFill>
                  <a:schemeClr val="dk1"/>
                </a:solidFill>
                <a:highlight>
                  <a:srgbClr val="FFFFFF"/>
                </a:highlight>
              </a:rPr>
              <a:t>recommend that the College Board work with North Carolina to work with to raise SAT participation rates</a:t>
            </a: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However, the College Board must take into account the growing movement against standardized testing. Instead of trying to pile on additional tests, the College Board must partner states in their effort to reduce over-testing and market the SAT as a tool to help with this process.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Beyond just signing a contract with a state, the College Board should also look to incorporate other forms of testing such as portfolio-based assessment or adaptive testing.</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With COVID-19 heavily affecting standardized testing throughout the United States and further pushing states to consider the alternative means of assessment, the College Board must continue to adapt the SAT to fit the times that we are now in.</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 </a:t>
            </a:r>
            <a:endParaRPr/>
          </a:p>
          <a:p>
            <a:pPr indent="0" lvl="0" marL="0" rtl="0" algn="l">
              <a:spcBef>
                <a:spcPts val="0"/>
              </a:spcBef>
              <a:spcAft>
                <a:spcPts val="0"/>
              </a:spcAft>
              <a:buNone/>
            </a:pPr>
            <a:r>
              <a:rPr lang="en"/>
              <a:t>SAT &amp; ACT Analysis</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Esther Khor</a:t>
            </a:r>
            <a:endParaRPr b="1" sz="2400"/>
          </a:p>
        </p:txBody>
      </p:sp>
      <p:pic>
        <p:nvPicPr>
          <p:cNvPr id="74" name="Google Shape;74;p13"/>
          <p:cNvPicPr preferRelativeResize="0"/>
          <p:nvPr/>
        </p:nvPicPr>
        <p:blipFill>
          <a:blip r:embed="rId3">
            <a:alphaModFix/>
          </a:blip>
          <a:stretch>
            <a:fillRect/>
          </a:stretch>
        </p:blipFill>
        <p:spPr>
          <a:xfrm>
            <a:off x="6102388" y="2987750"/>
            <a:ext cx="2619375" cy="17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Issue:</a:t>
            </a:r>
            <a:endParaRPr sz="2400"/>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How to improve participation rates for the SAT?</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Identify target state(s) for SAT participation growth.</a:t>
            </a:r>
            <a:endParaRPr b="0" sz="18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3273100" y="2463625"/>
            <a:ext cx="5870900" cy="267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59900" y="782023"/>
            <a:ext cx="3144000" cy="3611101"/>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338319">
            <a:off x="1145722" y="685698"/>
            <a:ext cx="1153161" cy="415453"/>
          </a:xfrm>
          <a:prstGeom prst="rect">
            <a:avLst/>
          </a:prstGeom>
          <a:noFill/>
          <a:ln>
            <a:noFill/>
          </a:ln>
        </p:spPr>
      </p:pic>
      <p:sp>
        <p:nvSpPr>
          <p:cNvPr id="88" name="Google Shape;88;p15"/>
          <p:cNvSpPr txBox="1"/>
          <p:nvPr/>
        </p:nvSpPr>
        <p:spPr>
          <a:xfrm>
            <a:off x="563504" y="1327655"/>
            <a:ext cx="2536800" cy="57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a:t>
            </a:r>
            <a:r>
              <a:rPr b="1" lang="en" sz="1800">
                <a:solidFill>
                  <a:schemeClr val="lt2"/>
                </a:solidFill>
                <a:latin typeface="Raleway"/>
                <a:ea typeface="Raleway"/>
                <a:cs typeface="Raleway"/>
                <a:sym typeface="Raleway"/>
              </a:rPr>
              <a:t> Exploratory Data Analysis</a:t>
            </a:r>
            <a:endParaRPr b="1" sz="18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563504" y="1844869"/>
            <a:ext cx="2536800" cy="24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SAT vs ACT 100% participation rates over the 3 years (2017-2019)</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2017</a:t>
            </a:r>
            <a:br>
              <a:rPr lang="en" sz="1400">
                <a:latin typeface="Raleway"/>
                <a:ea typeface="Raleway"/>
                <a:cs typeface="Raleway"/>
                <a:sym typeface="Raleway"/>
              </a:rPr>
            </a:br>
            <a:r>
              <a:rPr lang="en" sz="1200">
                <a:latin typeface="Raleway"/>
                <a:ea typeface="Raleway"/>
                <a:cs typeface="Raleway"/>
                <a:sym typeface="Raleway"/>
              </a:rPr>
              <a:t>4 vs 17</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2018</a:t>
            </a:r>
            <a:br>
              <a:rPr lang="en" sz="1400">
                <a:latin typeface="Raleway"/>
                <a:ea typeface="Raleway"/>
                <a:cs typeface="Raleway"/>
                <a:sym typeface="Raleway"/>
              </a:rPr>
            </a:br>
            <a:r>
              <a:rPr lang="en" sz="1200">
                <a:latin typeface="Raleway"/>
                <a:ea typeface="Raleway"/>
                <a:cs typeface="Raleway"/>
                <a:sym typeface="Raleway"/>
              </a:rPr>
              <a:t>5 vs 17</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Simple</a:t>
            </a:r>
            <a:br>
              <a:rPr lang="en" sz="1400">
                <a:latin typeface="Raleway"/>
                <a:ea typeface="Raleway"/>
                <a:cs typeface="Raleway"/>
                <a:sym typeface="Raleway"/>
              </a:rPr>
            </a:br>
            <a:r>
              <a:rPr lang="en" sz="1200">
                <a:latin typeface="Raleway"/>
                <a:ea typeface="Raleway"/>
                <a:cs typeface="Raleway"/>
                <a:sym typeface="Raleway"/>
              </a:rPr>
              <a:t>8 vs 17</a:t>
            </a:r>
            <a:endParaRPr sz="1200">
              <a:solidFill>
                <a:schemeClr val="dk2"/>
              </a:solidFill>
              <a:latin typeface="Raleway"/>
              <a:ea typeface="Raleway"/>
              <a:cs typeface="Raleway"/>
              <a:sym typeface="Raleway"/>
            </a:endParaRPr>
          </a:p>
        </p:txBody>
      </p:sp>
      <p:pic>
        <p:nvPicPr>
          <p:cNvPr id="90" name="Google Shape;90;p15"/>
          <p:cNvPicPr preferRelativeResize="0"/>
          <p:nvPr/>
        </p:nvPicPr>
        <p:blipFill>
          <a:blip r:embed="rId5">
            <a:alphaModFix/>
          </a:blip>
          <a:stretch>
            <a:fillRect/>
          </a:stretch>
        </p:blipFill>
        <p:spPr>
          <a:xfrm>
            <a:off x="3726887" y="3085063"/>
            <a:ext cx="1690225" cy="1690225"/>
          </a:xfrm>
          <a:prstGeom prst="rect">
            <a:avLst/>
          </a:prstGeom>
          <a:noFill/>
          <a:ln>
            <a:noFill/>
          </a:ln>
        </p:spPr>
      </p:pic>
      <p:pic>
        <p:nvPicPr>
          <p:cNvPr id="91" name="Google Shape;91;p15"/>
          <p:cNvPicPr preferRelativeResize="0"/>
          <p:nvPr/>
        </p:nvPicPr>
        <p:blipFill>
          <a:blip r:embed="rId3">
            <a:alphaModFix/>
          </a:blip>
          <a:stretch>
            <a:fillRect/>
          </a:stretch>
        </p:blipFill>
        <p:spPr>
          <a:xfrm>
            <a:off x="5622300" y="2844875"/>
            <a:ext cx="3425726" cy="2082051"/>
          </a:xfrm>
          <a:prstGeom prst="rect">
            <a:avLst/>
          </a:prstGeom>
          <a:noFill/>
          <a:ln>
            <a:noFill/>
          </a:ln>
        </p:spPr>
      </p:pic>
      <p:pic>
        <p:nvPicPr>
          <p:cNvPr id="92" name="Google Shape;92;p15"/>
          <p:cNvPicPr preferRelativeResize="0"/>
          <p:nvPr/>
        </p:nvPicPr>
        <p:blipFill>
          <a:blip r:embed="rId3">
            <a:alphaModFix/>
          </a:blip>
          <a:stretch>
            <a:fillRect/>
          </a:stretch>
        </p:blipFill>
        <p:spPr>
          <a:xfrm>
            <a:off x="5607200" y="558875"/>
            <a:ext cx="3323025" cy="2082051"/>
          </a:xfrm>
          <a:prstGeom prst="rect">
            <a:avLst/>
          </a:prstGeom>
          <a:noFill/>
          <a:ln>
            <a:noFill/>
          </a:ln>
        </p:spPr>
      </p:pic>
      <p:pic>
        <p:nvPicPr>
          <p:cNvPr id="93" name="Google Shape;93;p15"/>
          <p:cNvPicPr preferRelativeResize="0"/>
          <p:nvPr/>
        </p:nvPicPr>
        <p:blipFill>
          <a:blip r:embed="rId6">
            <a:alphaModFix/>
          </a:blip>
          <a:stretch>
            <a:fillRect/>
          </a:stretch>
        </p:blipFill>
        <p:spPr>
          <a:xfrm>
            <a:off x="3784900" y="838200"/>
            <a:ext cx="1602900" cy="1602900"/>
          </a:xfrm>
          <a:prstGeom prst="rect">
            <a:avLst/>
          </a:prstGeom>
          <a:noFill/>
          <a:ln>
            <a:noFill/>
          </a:ln>
        </p:spPr>
      </p:pic>
      <p:sp>
        <p:nvSpPr>
          <p:cNvPr id="94" name="Google Shape;94;p15"/>
          <p:cNvSpPr txBox="1"/>
          <p:nvPr/>
        </p:nvSpPr>
        <p:spPr>
          <a:xfrm>
            <a:off x="5791475" y="3031350"/>
            <a:ext cx="16029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Alabama</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Arkansas</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Colorado (2017)</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Kentucky</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Louisiana</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Minnesota (2017)</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Mississippi</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Missouri (2017, 2018)</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Montana</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Nevada</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
        <p:nvSpPr>
          <p:cNvPr id="95" name="Google Shape;95;p15"/>
          <p:cNvSpPr txBox="1"/>
          <p:nvPr/>
        </p:nvSpPr>
        <p:spPr>
          <a:xfrm>
            <a:off x="7081725" y="3072950"/>
            <a:ext cx="1986000" cy="192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N</a:t>
            </a:r>
            <a:r>
              <a:rPr lang="en" sz="1050">
                <a:solidFill>
                  <a:schemeClr val="dk2"/>
                </a:solidFill>
                <a:highlight>
                  <a:srgbClr val="FFFFFF"/>
                </a:highlight>
                <a:latin typeface="Raleway"/>
                <a:ea typeface="Raleway"/>
                <a:cs typeface="Raleway"/>
                <a:sym typeface="Raleway"/>
              </a:rPr>
              <a:t>orth Carolina        </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Oklahoma</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South Carolina (2017, 2018)</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Tennessee</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Utah</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Wisconsin</a:t>
            </a:r>
            <a:endParaRPr sz="1050">
              <a:solidFill>
                <a:schemeClr val="dk2"/>
              </a:solidFill>
              <a:highlight>
                <a:srgbClr val="FFFFFF"/>
              </a:highlight>
              <a:latin typeface="Raleway"/>
              <a:ea typeface="Raleway"/>
              <a:cs typeface="Raleway"/>
              <a:sym typeface="Raleway"/>
            </a:endParaRPr>
          </a:p>
          <a:p>
            <a:pPr indent="0" lvl="0" marL="0" rtl="0" algn="l">
              <a:lnSpc>
                <a:spcPct val="115000"/>
              </a:lnSpc>
              <a:spcBef>
                <a:spcPts val="0"/>
              </a:spcBef>
              <a:spcAft>
                <a:spcPts val="0"/>
              </a:spcAft>
              <a:buNone/>
            </a:pPr>
            <a:r>
              <a:rPr lang="en" sz="1050">
                <a:solidFill>
                  <a:schemeClr val="dk2"/>
                </a:solidFill>
                <a:highlight>
                  <a:srgbClr val="FFFFFF"/>
                </a:highlight>
                <a:latin typeface="Raleway"/>
                <a:ea typeface="Raleway"/>
                <a:cs typeface="Raleway"/>
                <a:sym typeface="Raleway"/>
              </a:rPr>
              <a:t>Wyoming</a:t>
            </a:r>
            <a:endParaRPr sz="1050">
              <a:solidFill>
                <a:schemeClr val="dk2"/>
              </a:solidFill>
              <a:highlight>
                <a:srgbClr val="FFFFFF"/>
              </a:highlight>
              <a:latin typeface="Raleway"/>
              <a:ea typeface="Raleway"/>
              <a:cs typeface="Raleway"/>
              <a:sym typeface="Raleway"/>
            </a:endParaRPr>
          </a:p>
          <a:p>
            <a:pPr indent="0" lvl="0" marL="0" rtl="0" algn="l">
              <a:lnSpc>
                <a:spcPct val="115000"/>
              </a:lnSpc>
              <a:spcBef>
                <a:spcPts val="0"/>
              </a:spcBef>
              <a:spcAft>
                <a:spcPts val="0"/>
              </a:spcAft>
              <a:buNone/>
            </a:pPr>
            <a:r>
              <a:rPr lang="en" sz="1050">
                <a:solidFill>
                  <a:schemeClr val="dk2"/>
                </a:solidFill>
                <a:highlight>
                  <a:srgbClr val="FFFFFF"/>
                </a:highlight>
                <a:latin typeface="Raleway"/>
                <a:ea typeface="Raleway"/>
                <a:cs typeface="Raleway"/>
                <a:sym typeface="Raleway"/>
              </a:rPr>
              <a:t>Nebraska (2018)</a:t>
            </a:r>
            <a:endParaRPr sz="1050">
              <a:solidFill>
                <a:schemeClr val="dk2"/>
              </a:solidFill>
              <a:highlight>
                <a:srgbClr val="FFFFFF"/>
              </a:highlight>
              <a:latin typeface="Raleway"/>
              <a:ea typeface="Raleway"/>
              <a:cs typeface="Raleway"/>
              <a:sym typeface="Raleway"/>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latin typeface="Raleway"/>
                <a:ea typeface="Raleway"/>
                <a:cs typeface="Raleway"/>
                <a:sym typeface="Raleway"/>
              </a:rPr>
              <a:t>Ohio (2018)</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
        <p:nvSpPr>
          <p:cNvPr id="96" name="Google Shape;96;p15"/>
          <p:cNvSpPr txBox="1"/>
          <p:nvPr/>
        </p:nvSpPr>
        <p:spPr>
          <a:xfrm>
            <a:off x="5867675" y="745350"/>
            <a:ext cx="17670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Connecticut</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Delaware</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District of columbia (2017)</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Michigan</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Colorado (2018, 2019)</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Idaho (2018, 2019)</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Florida (2019)</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Illinois (2019)</a:t>
            </a:r>
            <a:endParaRPr sz="105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050">
                <a:solidFill>
                  <a:schemeClr val="dk2"/>
                </a:solidFill>
                <a:highlight>
                  <a:srgbClr val="FFFFFF"/>
                </a:highlight>
                <a:latin typeface="Raleway"/>
                <a:ea typeface="Raleway"/>
                <a:cs typeface="Raleway"/>
                <a:sym typeface="Raleway"/>
              </a:rPr>
              <a:t>Rhode island (2019)</a:t>
            </a:r>
            <a:endParaRPr sz="1050">
              <a:solidFill>
                <a:schemeClr val="dk2"/>
              </a:solidFill>
              <a:highlight>
                <a:srgbClr val="FFFFFF"/>
              </a:highlight>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pic>
        <p:nvPicPr>
          <p:cNvPr id="101" name="Google Shape;101;p16"/>
          <p:cNvPicPr preferRelativeResize="0"/>
          <p:nvPr/>
        </p:nvPicPr>
        <p:blipFill>
          <a:blip r:embed="rId3">
            <a:alphaModFix/>
          </a:blip>
          <a:stretch>
            <a:fillRect/>
          </a:stretch>
        </p:blipFill>
        <p:spPr>
          <a:xfrm>
            <a:off x="0" y="0"/>
            <a:ext cx="4183025" cy="5279200"/>
          </a:xfrm>
          <a:prstGeom prst="rect">
            <a:avLst/>
          </a:prstGeom>
          <a:noFill/>
          <a:ln>
            <a:noFill/>
          </a:ln>
        </p:spPr>
      </p:pic>
      <p:pic>
        <p:nvPicPr>
          <p:cNvPr descr="Piece of duct tape sticking a note to the slide" id="102" name="Google Shape;102;p16"/>
          <p:cNvPicPr preferRelativeResize="0"/>
          <p:nvPr/>
        </p:nvPicPr>
        <p:blipFill rotWithShape="1">
          <a:blip r:embed="rId4">
            <a:alphaModFix/>
          </a:blip>
          <a:srcRect b="10011" l="9244" r="2118" t="5926"/>
          <a:stretch/>
        </p:blipFill>
        <p:spPr>
          <a:xfrm rot="154827">
            <a:off x="1494026" y="30267"/>
            <a:ext cx="1355397" cy="481489"/>
          </a:xfrm>
          <a:prstGeom prst="rect">
            <a:avLst/>
          </a:prstGeom>
          <a:noFill/>
          <a:ln>
            <a:noFill/>
          </a:ln>
        </p:spPr>
      </p:pic>
      <p:sp>
        <p:nvSpPr>
          <p:cNvPr id="103" name="Google Shape;103;p16"/>
          <p:cNvSpPr txBox="1"/>
          <p:nvPr/>
        </p:nvSpPr>
        <p:spPr>
          <a:xfrm>
            <a:off x="375063" y="4995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a:t>
            </a:r>
            <a:r>
              <a:rPr b="1" lang="en" sz="1800">
                <a:solidFill>
                  <a:schemeClr val="lt2"/>
                </a:solidFill>
                <a:latin typeface="Raleway"/>
                <a:ea typeface="Raleway"/>
                <a:cs typeface="Raleway"/>
                <a:sym typeface="Raleway"/>
              </a:rPr>
              <a:t> Data Visualisation Observations</a:t>
            </a:r>
            <a:endParaRPr b="1" sz="1800">
              <a:solidFill>
                <a:schemeClr val="lt2"/>
              </a:solidFill>
              <a:latin typeface="Raleway"/>
              <a:ea typeface="Raleway"/>
              <a:cs typeface="Raleway"/>
              <a:sym typeface="Raleway"/>
            </a:endParaRPr>
          </a:p>
        </p:txBody>
      </p:sp>
      <p:sp>
        <p:nvSpPr>
          <p:cNvPr id="104" name="Google Shape;104;p16"/>
          <p:cNvSpPr txBox="1"/>
          <p:nvPr>
            <p:ph idx="4294967295" type="body"/>
          </p:nvPr>
        </p:nvSpPr>
        <p:spPr>
          <a:xfrm>
            <a:off x="350275" y="1186000"/>
            <a:ext cx="3432900" cy="378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ACT has a larger baseline following than SAT</a:t>
            </a:r>
            <a:br>
              <a:rPr lang="en" sz="1400">
                <a:latin typeface="Raleway"/>
                <a:ea typeface="Raleway"/>
                <a:cs typeface="Raleway"/>
                <a:sym typeface="Raleway"/>
              </a:rPr>
            </a:br>
            <a:r>
              <a:rPr lang="en" sz="1100">
                <a:latin typeface="Raleway"/>
                <a:ea typeface="Raleway"/>
                <a:cs typeface="Raleway"/>
                <a:sym typeface="Raleway"/>
              </a:rPr>
              <a:t>The SAT has a large number of states with an extremely low participation rate, while the ACT has a large number of states with a extremely high participation rate.</a:t>
            </a:r>
            <a:endParaRPr sz="11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 </a:t>
            </a:r>
            <a:r>
              <a:rPr b="1" lang="en" sz="1400">
                <a:solidFill>
                  <a:schemeClr val="dk1"/>
                </a:solidFill>
                <a:latin typeface="Raleway"/>
                <a:ea typeface="Raleway"/>
                <a:cs typeface="Raleway"/>
                <a:sym typeface="Raleway"/>
              </a:rPr>
              <a:t>2018, SAT participation increased by 5.9% while ACT decreased by 3.7%</a:t>
            </a:r>
            <a:br>
              <a:rPr lang="en" sz="1400">
                <a:latin typeface="Raleway"/>
                <a:ea typeface="Raleway"/>
                <a:cs typeface="Raleway"/>
                <a:sym typeface="Raleway"/>
              </a:rPr>
            </a:br>
            <a:r>
              <a:rPr lang="en" sz="1100">
                <a:latin typeface="Raleway"/>
                <a:ea typeface="Raleway"/>
                <a:cs typeface="Raleway"/>
                <a:sym typeface="Raleway"/>
              </a:rPr>
              <a:t>Suggests that some states are beginning to adopt the SAT test over the ACT test, with some states moving away from standardized testing altogether. The number of states with a 90% - 100% participation for the SAT increased in 2018, while ACT participation rates for states in the same range remained consistent.</a:t>
            </a:r>
            <a:endParaRPr sz="1050">
              <a:solidFill>
                <a:srgbClr val="999999"/>
              </a:solidFill>
              <a:highlight>
                <a:srgbClr val="F7F7F7"/>
              </a:highlight>
              <a:latin typeface="Courier New"/>
              <a:ea typeface="Courier New"/>
              <a:cs typeface="Courier New"/>
              <a:sym typeface="Courier New"/>
            </a:endParaRPr>
          </a:p>
          <a:p>
            <a:pPr indent="0" lvl="0" marL="381000" marR="0" rtl="0" algn="l">
              <a:lnSpc>
                <a:spcPct val="121429"/>
              </a:lnSpc>
              <a:spcBef>
                <a:spcPts val="1000"/>
              </a:spcBef>
              <a:spcAft>
                <a:spcPts val="0"/>
              </a:spcAft>
              <a:buNone/>
            </a:pPr>
            <a:r>
              <a:t/>
            </a:r>
            <a:endParaRPr sz="1050">
              <a:highlight>
                <a:srgbClr val="F7F7F7"/>
              </a:highlight>
              <a:latin typeface="Courier New"/>
              <a:ea typeface="Courier New"/>
              <a:cs typeface="Courier New"/>
              <a:sym typeface="Courier New"/>
            </a:endParaRPr>
          </a:p>
          <a:p>
            <a:pPr indent="0" lvl="0" marL="0" rtl="0" algn="l">
              <a:spcBef>
                <a:spcPts val="0"/>
              </a:spcBef>
              <a:spcAft>
                <a:spcPts val="1000"/>
              </a:spcAft>
              <a:buNone/>
            </a:pPr>
            <a:r>
              <a:t/>
            </a:r>
            <a:endParaRPr sz="1200">
              <a:latin typeface="Raleway"/>
              <a:ea typeface="Raleway"/>
              <a:cs typeface="Raleway"/>
              <a:sym typeface="Raleway"/>
            </a:endParaRPr>
          </a:p>
        </p:txBody>
      </p:sp>
      <p:pic>
        <p:nvPicPr>
          <p:cNvPr id="105" name="Google Shape;105;p16"/>
          <p:cNvPicPr preferRelativeResize="0"/>
          <p:nvPr/>
        </p:nvPicPr>
        <p:blipFill>
          <a:blip r:embed="rId5">
            <a:alphaModFix/>
          </a:blip>
          <a:stretch>
            <a:fillRect/>
          </a:stretch>
        </p:blipFill>
        <p:spPr>
          <a:xfrm>
            <a:off x="4183025" y="1435276"/>
            <a:ext cx="4889400" cy="24251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0" y="0"/>
            <a:ext cx="3661376" cy="5279200"/>
          </a:xfrm>
          <a:prstGeom prst="rect">
            <a:avLst/>
          </a:prstGeom>
          <a:noFill/>
          <a:ln>
            <a:noFill/>
          </a:ln>
        </p:spPr>
      </p:pic>
      <p:pic>
        <p:nvPicPr>
          <p:cNvPr descr="Piece of duct tape sticking a note to the slide" id="111" name="Google Shape;111;p17"/>
          <p:cNvPicPr preferRelativeResize="0"/>
          <p:nvPr/>
        </p:nvPicPr>
        <p:blipFill rotWithShape="1">
          <a:blip r:embed="rId4">
            <a:alphaModFix/>
          </a:blip>
          <a:srcRect b="10011" l="9244" r="2118" t="5926"/>
          <a:stretch/>
        </p:blipFill>
        <p:spPr>
          <a:xfrm rot="154827">
            <a:off x="1113026" y="30267"/>
            <a:ext cx="1355397" cy="481489"/>
          </a:xfrm>
          <a:prstGeom prst="rect">
            <a:avLst/>
          </a:prstGeom>
          <a:noFill/>
          <a:ln>
            <a:noFill/>
          </a:ln>
        </p:spPr>
      </p:pic>
      <p:sp>
        <p:nvSpPr>
          <p:cNvPr id="112" name="Google Shape;112;p17"/>
          <p:cNvSpPr txBox="1"/>
          <p:nvPr/>
        </p:nvSpPr>
        <p:spPr>
          <a:xfrm>
            <a:off x="375063" y="3471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lt2"/>
                </a:solidFill>
                <a:latin typeface="Raleway"/>
                <a:ea typeface="Raleway"/>
                <a:cs typeface="Raleway"/>
                <a:sym typeface="Raleway"/>
              </a:rPr>
              <a:t>2.</a:t>
            </a:r>
            <a:r>
              <a:rPr b="1" lang="en" sz="1600">
                <a:solidFill>
                  <a:schemeClr val="lt2"/>
                </a:solidFill>
                <a:latin typeface="Raleway"/>
                <a:ea typeface="Raleway"/>
                <a:cs typeface="Raleway"/>
                <a:sym typeface="Raleway"/>
              </a:rPr>
              <a:t> Data Visualisation Observations</a:t>
            </a:r>
            <a:endParaRPr b="1" sz="1600">
              <a:solidFill>
                <a:schemeClr val="lt2"/>
              </a:solidFill>
              <a:latin typeface="Raleway"/>
              <a:ea typeface="Raleway"/>
              <a:cs typeface="Raleway"/>
              <a:sym typeface="Raleway"/>
            </a:endParaRPr>
          </a:p>
        </p:txBody>
      </p:sp>
      <p:sp>
        <p:nvSpPr>
          <p:cNvPr id="113" name="Google Shape;113;p17"/>
          <p:cNvSpPr txBox="1"/>
          <p:nvPr>
            <p:ph idx="4294967295" type="body"/>
          </p:nvPr>
        </p:nvSpPr>
        <p:spPr>
          <a:xfrm>
            <a:off x="74275" y="1185325"/>
            <a:ext cx="3432900" cy="378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ACT participation has a strong negative correlation with scores</a:t>
            </a:r>
            <a:br>
              <a:rPr lang="en" sz="1200">
                <a:latin typeface="Raleway"/>
                <a:ea typeface="Raleway"/>
                <a:cs typeface="Raleway"/>
                <a:sym typeface="Raleway"/>
              </a:rPr>
            </a:br>
            <a:r>
              <a:rPr lang="en" sz="900">
                <a:latin typeface="Raleway"/>
                <a:ea typeface="Raleway"/>
                <a:cs typeface="Raleway"/>
                <a:sym typeface="Raleway"/>
              </a:rPr>
              <a:t>Suggests that states with higher ACT participation tend to have lower ACT scores, and vice versa. This is mirrored in SAT participation rates, where there is an equally strong negative correlation between participation rates and SAT scores.</a:t>
            </a:r>
            <a:endParaRPr sz="9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Scores from a year are strongly correlated with the same scores in the following years</a:t>
            </a:r>
            <a:br>
              <a:rPr lang="en" sz="1200">
                <a:latin typeface="Raleway"/>
                <a:ea typeface="Raleway"/>
                <a:cs typeface="Raleway"/>
                <a:sym typeface="Raleway"/>
              </a:rPr>
            </a:br>
            <a:r>
              <a:rPr lang="en" sz="900">
                <a:latin typeface="Raleway"/>
                <a:ea typeface="Raleway"/>
                <a:cs typeface="Raleway"/>
                <a:sym typeface="Raleway"/>
              </a:rPr>
              <a:t>Suggests  that states that did well in the previous year, are likely to do well in the following year.</a:t>
            </a:r>
            <a:endParaRPr sz="900">
              <a:latin typeface="Raleway"/>
              <a:ea typeface="Raleway"/>
              <a:cs typeface="Raleway"/>
              <a:sym typeface="Raleway"/>
            </a:endParaRPr>
          </a:p>
          <a:p>
            <a:pPr indent="-317500" lvl="0" marL="457200" marR="0" rtl="0" algn="l">
              <a:lnSpc>
                <a:spcPct val="115000"/>
              </a:lnSpc>
              <a:spcBef>
                <a:spcPts val="100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Test scores / participation rates for each are also negatively correlated with the other test.</a:t>
            </a:r>
            <a:br>
              <a:rPr b="1" lang="en" sz="1200">
                <a:solidFill>
                  <a:schemeClr val="dk1"/>
                </a:solidFill>
                <a:latin typeface="Raleway"/>
                <a:ea typeface="Raleway"/>
                <a:cs typeface="Raleway"/>
                <a:sym typeface="Raleway"/>
              </a:rPr>
            </a:br>
            <a:r>
              <a:rPr lang="en" sz="900">
                <a:latin typeface="Raleway"/>
                <a:ea typeface="Raleway"/>
                <a:cs typeface="Raleway"/>
                <a:sym typeface="Raleway"/>
              </a:rPr>
              <a:t>Suggests that t it's pretty rare for a student to take both tests.</a:t>
            </a:r>
            <a:endParaRPr sz="850">
              <a:highlight>
                <a:srgbClr val="FFFFFF"/>
              </a:highlight>
              <a:latin typeface="Arial"/>
              <a:ea typeface="Arial"/>
              <a:cs typeface="Arial"/>
              <a:sym typeface="Arial"/>
            </a:endParaRPr>
          </a:p>
          <a:p>
            <a:pPr indent="0" lvl="0" marL="0" rtl="0" algn="l">
              <a:spcBef>
                <a:spcPts val="1000"/>
              </a:spcBef>
              <a:spcAft>
                <a:spcPts val="0"/>
              </a:spcAft>
              <a:buNone/>
            </a:pPr>
            <a:r>
              <a:t/>
            </a:r>
            <a:endParaRPr sz="900">
              <a:latin typeface="Raleway"/>
              <a:ea typeface="Raleway"/>
              <a:cs typeface="Raleway"/>
              <a:sym typeface="Raleway"/>
            </a:endParaRPr>
          </a:p>
          <a:p>
            <a:pPr indent="0" lvl="0" marL="419100" marR="0" rtl="0" algn="r">
              <a:lnSpc>
                <a:spcPct val="121429"/>
              </a:lnSpc>
              <a:spcBef>
                <a:spcPts val="1000"/>
              </a:spcBef>
              <a:spcAft>
                <a:spcPts val="0"/>
              </a:spcAft>
              <a:buNone/>
            </a:pPr>
            <a:r>
              <a:rPr lang="en" sz="850">
                <a:solidFill>
                  <a:srgbClr val="999999"/>
                </a:solidFill>
                <a:highlight>
                  <a:srgbClr val="F7F7F7"/>
                </a:highlight>
                <a:latin typeface="Courier New"/>
                <a:ea typeface="Courier New"/>
                <a:cs typeface="Courier New"/>
                <a:sym typeface="Courier New"/>
              </a:rPr>
              <a:t>1</a:t>
            </a:r>
            <a:endParaRPr sz="850">
              <a:solidFill>
                <a:srgbClr val="999999"/>
              </a:solidFill>
              <a:highlight>
                <a:srgbClr val="F7F7F7"/>
              </a:highlight>
              <a:latin typeface="Courier New"/>
              <a:ea typeface="Courier New"/>
              <a:cs typeface="Courier New"/>
              <a:sym typeface="Courier New"/>
            </a:endParaRPr>
          </a:p>
          <a:p>
            <a:pPr indent="0" lvl="0" marL="381000" marR="0" rtl="0" algn="l">
              <a:lnSpc>
                <a:spcPct val="121429"/>
              </a:lnSpc>
              <a:spcBef>
                <a:spcPts val="0"/>
              </a:spcBef>
              <a:spcAft>
                <a:spcPts val="0"/>
              </a:spcAft>
              <a:buNone/>
            </a:pPr>
            <a:r>
              <a:t/>
            </a:r>
            <a:endParaRPr sz="850">
              <a:highlight>
                <a:srgbClr val="F7F7F7"/>
              </a:highlight>
              <a:latin typeface="Courier New"/>
              <a:ea typeface="Courier New"/>
              <a:cs typeface="Courier New"/>
              <a:sym typeface="Courier New"/>
            </a:endParaRPr>
          </a:p>
          <a:p>
            <a:pPr indent="0" lvl="0" marL="0" rtl="0" algn="l">
              <a:spcBef>
                <a:spcPts val="0"/>
              </a:spcBef>
              <a:spcAft>
                <a:spcPts val="1000"/>
              </a:spcAft>
              <a:buNone/>
            </a:pPr>
            <a:r>
              <a:t/>
            </a:r>
            <a:endParaRPr sz="1000">
              <a:latin typeface="Raleway"/>
              <a:ea typeface="Raleway"/>
              <a:cs typeface="Raleway"/>
              <a:sym typeface="Raleway"/>
            </a:endParaRPr>
          </a:p>
        </p:txBody>
      </p:sp>
      <p:pic>
        <p:nvPicPr>
          <p:cNvPr id="114" name="Google Shape;114;p17"/>
          <p:cNvPicPr preferRelativeResize="0"/>
          <p:nvPr/>
        </p:nvPicPr>
        <p:blipFill>
          <a:blip r:embed="rId5">
            <a:alphaModFix/>
          </a:blip>
          <a:stretch>
            <a:fillRect/>
          </a:stretch>
        </p:blipFill>
        <p:spPr>
          <a:xfrm>
            <a:off x="3585100" y="363300"/>
            <a:ext cx="5558901" cy="4611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0" y="0"/>
            <a:ext cx="4183025" cy="5279200"/>
          </a:xfrm>
          <a:prstGeom prst="rect">
            <a:avLst/>
          </a:prstGeom>
          <a:noFill/>
          <a:ln>
            <a:noFill/>
          </a:ln>
        </p:spPr>
      </p:pic>
      <p:pic>
        <p:nvPicPr>
          <p:cNvPr descr="Piece of duct tape sticking a note to the slide" id="120" name="Google Shape;120;p18"/>
          <p:cNvPicPr preferRelativeResize="0"/>
          <p:nvPr/>
        </p:nvPicPr>
        <p:blipFill rotWithShape="1">
          <a:blip r:embed="rId4">
            <a:alphaModFix/>
          </a:blip>
          <a:srcRect b="10011" l="9244" r="2118" t="5926"/>
          <a:stretch/>
        </p:blipFill>
        <p:spPr>
          <a:xfrm rot="154827">
            <a:off x="1494026" y="30267"/>
            <a:ext cx="1355397" cy="481489"/>
          </a:xfrm>
          <a:prstGeom prst="rect">
            <a:avLst/>
          </a:prstGeom>
          <a:noFill/>
          <a:ln>
            <a:noFill/>
          </a:ln>
        </p:spPr>
      </p:pic>
      <p:sp>
        <p:nvSpPr>
          <p:cNvPr id="121" name="Google Shape;121;p18"/>
          <p:cNvSpPr txBox="1"/>
          <p:nvPr/>
        </p:nvSpPr>
        <p:spPr>
          <a:xfrm>
            <a:off x="375063" y="4995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1800">
                <a:solidFill>
                  <a:schemeClr val="lt2"/>
                </a:solidFill>
                <a:latin typeface="Raleway"/>
                <a:ea typeface="Raleway"/>
                <a:cs typeface="Raleway"/>
                <a:sym typeface="Raleway"/>
              </a:rPr>
              <a:t> Data Visualisation Observations</a:t>
            </a:r>
            <a:endParaRPr b="1" sz="1800">
              <a:solidFill>
                <a:schemeClr val="lt2"/>
              </a:solidFill>
              <a:latin typeface="Raleway"/>
              <a:ea typeface="Raleway"/>
              <a:cs typeface="Raleway"/>
              <a:sym typeface="Raleway"/>
            </a:endParaRPr>
          </a:p>
        </p:txBody>
      </p:sp>
      <p:sp>
        <p:nvSpPr>
          <p:cNvPr id="122" name="Google Shape;122;p18"/>
          <p:cNvSpPr txBox="1"/>
          <p:nvPr>
            <p:ph idx="4294967295" type="body"/>
          </p:nvPr>
        </p:nvSpPr>
        <p:spPr>
          <a:xfrm>
            <a:off x="197875" y="1338400"/>
            <a:ext cx="3432900" cy="378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Both test results year by year have a very strong correlation</a:t>
            </a:r>
            <a:br>
              <a:rPr lang="en" sz="1400">
                <a:latin typeface="Raleway"/>
                <a:ea typeface="Raleway"/>
                <a:cs typeface="Raleway"/>
                <a:sym typeface="Raleway"/>
              </a:rPr>
            </a:br>
            <a:r>
              <a:rPr lang="en" sz="1100">
                <a:latin typeface="Raleway"/>
                <a:ea typeface="Raleway"/>
                <a:cs typeface="Raleway"/>
                <a:sym typeface="Raleway"/>
              </a:rPr>
              <a:t>This means that states that did well in the last year are likely to do well in the next year.</a:t>
            </a:r>
            <a:endParaRPr sz="11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However</a:t>
            </a:r>
            <a:r>
              <a:rPr b="1" lang="en" sz="1400">
                <a:solidFill>
                  <a:schemeClr val="dk1"/>
                </a:solidFill>
                <a:latin typeface="Raleway"/>
                <a:ea typeface="Raleway"/>
                <a:cs typeface="Raleway"/>
                <a:sym typeface="Raleway"/>
              </a:rPr>
              <a:t>, this correlation is much stronger for the ACT test</a:t>
            </a:r>
            <a:br>
              <a:rPr lang="en" sz="1400">
                <a:latin typeface="Raleway"/>
                <a:ea typeface="Raleway"/>
                <a:cs typeface="Raleway"/>
                <a:sym typeface="Raleway"/>
              </a:rPr>
            </a:br>
            <a:r>
              <a:rPr lang="en" sz="1100">
                <a:latin typeface="Raleway"/>
                <a:ea typeface="Raleway"/>
                <a:cs typeface="Raleway"/>
                <a:sym typeface="Raleway"/>
              </a:rPr>
              <a:t>Suggests that ACT scores tend to remain static from one year to the next. This could actually be an incentive for high-scoring states to stay with the ACT, given that scores seem to less from one year to the next as compared to the SAT.</a:t>
            </a:r>
            <a:endParaRPr sz="1200">
              <a:latin typeface="Raleway"/>
              <a:ea typeface="Raleway"/>
              <a:cs typeface="Raleway"/>
              <a:sym typeface="Raleway"/>
            </a:endParaRPr>
          </a:p>
        </p:txBody>
      </p:sp>
      <p:pic>
        <p:nvPicPr>
          <p:cNvPr id="123" name="Google Shape;123;p18"/>
          <p:cNvPicPr preferRelativeResize="0"/>
          <p:nvPr/>
        </p:nvPicPr>
        <p:blipFill>
          <a:blip r:embed="rId5">
            <a:alphaModFix/>
          </a:blip>
          <a:stretch>
            <a:fillRect/>
          </a:stretch>
        </p:blipFill>
        <p:spPr>
          <a:xfrm>
            <a:off x="4335425" y="88818"/>
            <a:ext cx="4656175" cy="2298618"/>
          </a:xfrm>
          <a:prstGeom prst="rect">
            <a:avLst/>
          </a:prstGeom>
          <a:noFill/>
          <a:ln>
            <a:noFill/>
          </a:ln>
        </p:spPr>
      </p:pic>
      <p:pic>
        <p:nvPicPr>
          <p:cNvPr id="124" name="Google Shape;124;p18"/>
          <p:cNvPicPr preferRelativeResize="0"/>
          <p:nvPr/>
        </p:nvPicPr>
        <p:blipFill>
          <a:blip r:embed="rId6">
            <a:alphaModFix/>
          </a:blip>
          <a:stretch>
            <a:fillRect/>
          </a:stretch>
        </p:blipFill>
        <p:spPr>
          <a:xfrm>
            <a:off x="4335425" y="2539837"/>
            <a:ext cx="4656175" cy="22986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3">
            <a:alphaModFix/>
          </a:blip>
          <a:stretch>
            <a:fillRect/>
          </a:stretch>
        </p:blipFill>
        <p:spPr>
          <a:xfrm>
            <a:off x="0" y="0"/>
            <a:ext cx="4183025" cy="5279200"/>
          </a:xfrm>
          <a:prstGeom prst="rect">
            <a:avLst/>
          </a:prstGeom>
          <a:noFill/>
          <a:ln>
            <a:noFill/>
          </a:ln>
        </p:spPr>
      </p:pic>
      <p:pic>
        <p:nvPicPr>
          <p:cNvPr descr="Piece of duct tape sticking a note to the slide" id="130" name="Google Shape;130;p19"/>
          <p:cNvPicPr preferRelativeResize="0"/>
          <p:nvPr/>
        </p:nvPicPr>
        <p:blipFill rotWithShape="1">
          <a:blip r:embed="rId4">
            <a:alphaModFix/>
          </a:blip>
          <a:srcRect b="10011" l="9244" r="2118" t="5926"/>
          <a:stretch/>
        </p:blipFill>
        <p:spPr>
          <a:xfrm rot="154827">
            <a:off x="1494026" y="30267"/>
            <a:ext cx="1355397" cy="481489"/>
          </a:xfrm>
          <a:prstGeom prst="rect">
            <a:avLst/>
          </a:prstGeom>
          <a:noFill/>
          <a:ln>
            <a:noFill/>
          </a:ln>
        </p:spPr>
      </p:pic>
      <p:sp>
        <p:nvSpPr>
          <p:cNvPr id="131" name="Google Shape;131;p19"/>
          <p:cNvSpPr txBox="1"/>
          <p:nvPr/>
        </p:nvSpPr>
        <p:spPr>
          <a:xfrm>
            <a:off x="375063" y="4995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1800">
                <a:solidFill>
                  <a:schemeClr val="lt2"/>
                </a:solidFill>
                <a:latin typeface="Raleway"/>
                <a:ea typeface="Raleway"/>
                <a:cs typeface="Raleway"/>
                <a:sym typeface="Raleway"/>
              </a:rPr>
              <a:t> Data Visualisation Observations</a:t>
            </a:r>
            <a:endParaRPr b="1" sz="1800">
              <a:solidFill>
                <a:schemeClr val="lt2"/>
              </a:solidFill>
              <a:latin typeface="Raleway"/>
              <a:ea typeface="Raleway"/>
              <a:cs typeface="Raleway"/>
              <a:sym typeface="Raleway"/>
            </a:endParaRPr>
          </a:p>
        </p:txBody>
      </p:sp>
      <p:sp>
        <p:nvSpPr>
          <p:cNvPr id="132" name="Google Shape;132;p19"/>
          <p:cNvSpPr txBox="1"/>
          <p:nvPr>
            <p:ph idx="4294967295" type="body"/>
          </p:nvPr>
        </p:nvSpPr>
        <p:spPr>
          <a:xfrm>
            <a:off x="197875" y="1338400"/>
            <a:ext cx="3432900" cy="378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ACT has a higher median than the SAT</a:t>
            </a:r>
            <a:br>
              <a:rPr lang="en" sz="1400">
                <a:latin typeface="Raleway"/>
                <a:ea typeface="Raleway"/>
                <a:cs typeface="Raleway"/>
                <a:sym typeface="Raleway"/>
              </a:rPr>
            </a:br>
            <a:r>
              <a:rPr lang="en" sz="1100">
                <a:latin typeface="Raleway"/>
                <a:ea typeface="Raleway"/>
                <a:cs typeface="Raleway"/>
                <a:sym typeface="Raleway"/>
              </a:rPr>
              <a:t>Indicates that the ACT participation rates are generally higher than SAT participation rates. The only exception was in 2019 where the median was the same.</a:t>
            </a:r>
            <a:endParaRPr sz="11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ACT participation rates are also skewed right</a:t>
            </a:r>
            <a:br>
              <a:rPr lang="en" sz="1400">
                <a:latin typeface="Raleway"/>
                <a:ea typeface="Raleway"/>
                <a:cs typeface="Raleway"/>
                <a:sym typeface="Raleway"/>
              </a:rPr>
            </a:br>
            <a:r>
              <a:rPr lang="en" sz="1100">
                <a:latin typeface="Raleway"/>
                <a:ea typeface="Raleway"/>
                <a:cs typeface="Raleway"/>
                <a:sym typeface="Raleway"/>
              </a:rPr>
              <a:t>Suggests </a:t>
            </a:r>
            <a:r>
              <a:rPr lang="en" sz="1100">
                <a:latin typeface="Raleway"/>
                <a:ea typeface="Raleway"/>
                <a:cs typeface="Raleway"/>
                <a:sym typeface="Raleway"/>
              </a:rPr>
              <a:t>that there is strong support for the ACT test throughout the US. SAT participation rates are generally skewed left.</a:t>
            </a:r>
            <a:endParaRPr sz="1100">
              <a:latin typeface="Raleway"/>
              <a:ea typeface="Raleway"/>
              <a:cs typeface="Raleway"/>
              <a:sym typeface="Raleway"/>
            </a:endParaRPr>
          </a:p>
          <a:p>
            <a:pPr indent="0" lvl="0" marL="0" rtl="0" algn="l">
              <a:spcBef>
                <a:spcPts val="1000"/>
              </a:spcBef>
              <a:spcAft>
                <a:spcPts val="0"/>
              </a:spcAft>
              <a:buNone/>
            </a:pPr>
            <a:r>
              <a:t/>
            </a:r>
            <a:endParaRPr b="1" sz="1400">
              <a:solidFill>
                <a:schemeClr val="dk1"/>
              </a:solidFill>
              <a:highlight>
                <a:srgbClr val="FFFFFF"/>
              </a:highlight>
              <a:latin typeface="Arial"/>
              <a:ea typeface="Arial"/>
              <a:cs typeface="Arial"/>
              <a:sym typeface="Arial"/>
            </a:endParaRPr>
          </a:p>
          <a:p>
            <a:pPr indent="0" lvl="0" marL="0" rtl="0" algn="l">
              <a:spcBef>
                <a:spcPts val="1000"/>
              </a:spcBef>
              <a:spcAft>
                <a:spcPts val="1000"/>
              </a:spcAft>
              <a:buNone/>
            </a:pPr>
            <a:r>
              <a:rPr lang="en" sz="1100">
                <a:latin typeface="Raleway"/>
                <a:ea typeface="Raleway"/>
                <a:cs typeface="Raleway"/>
                <a:sym typeface="Raleway"/>
              </a:rPr>
              <a:t>.</a:t>
            </a:r>
            <a:endParaRPr sz="1200">
              <a:latin typeface="Raleway"/>
              <a:ea typeface="Raleway"/>
              <a:cs typeface="Raleway"/>
              <a:sym typeface="Raleway"/>
            </a:endParaRPr>
          </a:p>
        </p:txBody>
      </p:sp>
      <p:pic>
        <p:nvPicPr>
          <p:cNvPr id="133" name="Google Shape;133;p19"/>
          <p:cNvPicPr preferRelativeResize="0"/>
          <p:nvPr/>
        </p:nvPicPr>
        <p:blipFill>
          <a:blip r:embed="rId5">
            <a:alphaModFix/>
          </a:blip>
          <a:stretch>
            <a:fillRect/>
          </a:stretch>
        </p:blipFill>
        <p:spPr>
          <a:xfrm>
            <a:off x="4183025" y="1338400"/>
            <a:ext cx="4656175" cy="2241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500">
                <a:solidFill>
                  <a:schemeClr val="dk2"/>
                </a:solidFill>
              </a:rPr>
              <a:t>Participation rates in the SAT and ACT are largely determined by </a:t>
            </a:r>
            <a:r>
              <a:rPr lang="en" sz="1900"/>
              <a:t>state education policy.</a:t>
            </a:r>
            <a:endParaRPr sz="2800"/>
          </a:p>
        </p:txBody>
      </p:sp>
      <p:pic>
        <p:nvPicPr>
          <p:cNvPr id="139" name="Google Shape;139;p20"/>
          <p:cNvPicPr preferRelativeResize="0"/>
          <p:nvPr/>
        </p:nvPicPr>
        <p:blipFill rotWithShape="1">
          <a:blip r:embed="rId3">
            <a:alphaModFix/>
          </a:blip>
          <a:srcRect b="0" l="0" r="39660" t="0"/>
          <a:stretch/>
        </p:blipFill>
        <p:spPr>
          <a:xfrm>
            <a:off x="4488725" y="0"/>
            <a:ext cx="4655273" cy="5143501"/>
          </a:xfrm>
          <a:prstGeom prst="rect">
            <a:avLst/>
          </a:prstGeom>
          <a:noFill/>
          <a:ln>
            <a:noFill/>
          </a:ln>
        </p:spPr>
      </p:pic>
      <p:grpSp>
        <p:nvGrpSpPr>
          <p:cNvPr id="140" name="Google Shape;140;p20"/>
          <p:cNvGrpSpPr/>
          <p:nvPr/>
        </p:nvGrpSpPr>
        <p:grpSpPr>
          <a:xfrm>
            <a:off x="6781388" y="2464035"/>
            <a:ext cx="2212050" cy="2537076"/>
            <a:chOff x="6803275" y="395363"/>
            <a:chExt cx="2212050" cy="2537076"/>
          </a:xfrm>
        </p:grpSpPr>
        <p:pic>
          <p:nvPicPr>
            <p:cNvPr id="141" name="Google Shape;141;p20"/>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42" name="Google Shape;142;p20"/>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43" name="Google Shape;143;p20"/>
            <p:cNvSpPr txBox="1"/>
            <p:nvPr/>
          </p:nvSpPr>
          <p:spPr>
            <a:xfrm>
              <a:off x="6944800" y="8366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Note:</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The largest jumps in SAT and ACT participation in 2018 were due to states like Colorado and  Illinois switching from the SAT and ACT</a:t>
              </a:r>
              <a:endParaRPr sz="1200">
                <a:solidFill>
                  <a:schemeClr val="dk2"/>
                </a:solidFill>
                <a:latin typeface="Raleway"/>
                <a:ea typeface="Raleway"/>
                <a:cs typeface="Raleway"/>
                <a:sym typeface="Raleway"/>
              </a:endParaRPr>
            </a:p>
          </p:txBody>
        </p:sp>
      </p:grpSp>
      <p:sp>
        <p:nvSpPr>
          <p:cNvPr id="144" name="Google Shape;144;p20"/>
          <p:cNvSpPr txBox="1"/>
          <p:nvPr/>
        </p:nvSpPr>
        <p:spPr>
          <a:xfrm>
            <a:off x="453300" y="360325"/>
            <a:ext cx="3693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Raleway"/>
                <a:ea typeface="Raleway"/>
                <a:cs typeface="Raleway"/>
                <a:sym typeface="Raleway"/>
              </a:rPr>
              <a:t>However,</a:t>
            </a:r>
            <a:endParaRPr b="1" sz="41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150" name="Google Shape;150;p21"/>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Look to incorporate other forms of testing such as portfolio-based assessment or adaptive testing.</a:t>
            </a:r>
            <a:endParaRPr b="0" sz="1200">
              <a:solidFill>
                <a:schemeClr val="lt1"/>
              </a:solidFill>
            </a:endParaRPr>
          </a:p>
        </p:txBody>
      </p:sp>
      <p:sp>
        <p:nvSpPr>
          <p:cNvPr id="154" name="Google Shape;154;p21"/>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Work with North Carolina to work with to raise SAT participation rates.</a:t>
            </a:r>
            <a:endParaRPr sz="1400">
              <a:solidFill>
                <a:schemeClr val="lt1"/>
              </a:solidFill>
            </a:endParaRPr>
          </a:p>
        </p:txBody>
      </p:sp>
      <p:sp>
        <p:nvSpPr>
          <p:cNvPr id="155" name="Google Shape;155;p21"/>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Take into account the growing movement against standardized testing.</a:t>
            </a:r>
            <a:endParaRPr sz="2100">
              <a:solidFill>
                <a:schemeClr val="lt1"/>
              </a:solidFill>
            </a:endParaRPr>
          </a:p>
          <a:p>
            <a:pPr indent="0" lvl="0" marL="0" rtl="0" algn="l">
              <a:spcBef>
                <a:spcPts val="1200"/>
              </a:spcBef>
              <a:spcAft>
                <a:spcPts val="1200"/>
              </a:spcAft>
              <a:buNone/>
            </a:pPr>
            <a:r>
              <a:t/>
            </a:r>
            <a:endParaRPr b="0" sz="1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