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7FC6F-9742-BF9D-DDF7-0D633E0AA8EF}" v="117" dt="2021-11-26T06:20:01.009"/>
    <p1510:client id="{69D2758A-08D1-67F9-036C-86AF6983E9F2}" v="6" dt="2021-11-26T09:18:01.057"/>
    <p1510:client id="{78EC785C-ACC6-214A-8B1D-BB8515B6D773}" v="696" dt="2021-11-26T12:01:20.929"/>
    <p1510:client id="{8AB009EE-B469-CE4C-A420-66933A04296C}" v="247" dt="2021-11-26T05:51:00.011"/>
    <p1510:client id="{A88572E7-968E-E5C1-431D-43B7320C86DD}" v="109" dt="2021-11-26T12:03:19.439"/>
    <p1510:client id="{B8389985-FCF1-85B3-55EA-5AE0555C80AF}" v="513" dt="2021-11-26T09:09:13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819F-6F6E-DD48-841E-4F5C97B32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54D7D-EB31-C448-B52F-058C3E94E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575A2-74CB-1643-AEDE-57A5BE72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7581-14A2-EA4B-A896-587598F456DD}" type="datetimeFigureOut">
              <a:rPr lang="en-GH" smtClean="0"/>
              <a:t>11/26/2021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E1B1C-BABB-0845-B245-88C22FAB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8BA2-F57A-CC4E-AE44-E92E6E81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A841-024A-4D4E-856D-904BF8ADEC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37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BE82-389E-3144-87B0-1EC2935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FB446-BE25-E840-8514-720DB4F68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E7535-756D-5245-A3CC-913C5C34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7581-14A2-EA4B-A896-587598F456DD}" type="datetimeFigureOut">
              <a:rPr lang="en-GH" smtClean="0"/>
              <a:t>11/26/2021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41CB7-E41D-B942-AF33-73D3E2A5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EED43-B87E-3242-B39B-3090A99A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A841-024A-4D4E-856D-904BF8ADEC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12884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5CB51-7B8F-8249-8EEF-E680B71B5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0B6F3-9C78-6E49-97F7-E0E3CFB6A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C174B-CFC7-4F46-A72A-64F4DE4C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7581-14A2-EA4B-A896-587598F456DD}" type="datetimeFigureOut">
              <a:rPr lang="en-GH" smtClean="0"/>
              <a:t>11/26/2021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6A5C-757F-6745-8812-32B0EBBC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4E85-CFC7-9F4C-9F78-E5B14E7C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A841-024A-4D4E-856D-904BF8ADEC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74434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B62E-D5C9-6643-8CED-33292C62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22A9-3879-4643-9037-C2FD1B6D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225E5-A8F7-9B4E-81A4-04CE7ACC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7581-14A2-EA4B-A896-587598F456DD}" type="datetimeFigureOut">
              <a:rPr lang="en-GH" smtClean="0"/>
              <a:t>11/26/2021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C872D-E757-394D-BA7A-57FC167E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737F4-6130-4349-A11D-02295F86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A841-024A-4D4E-856D-904BF8ADEC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06905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0522-ADD6-C440-B60F-9BBE891C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27412-41D1-B543-9C7A-79727B149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EECF7-7CAA-5941-824A-F4EBCABD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7581-14A2-EA4B-A896-587598F456DD}" type="datetimeFigureOut">
              <a:rPr lang="en-GH" smtClean="0"/>
              <a:t>11/26/2021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1D2E-224B-1446-991D-74827234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13A21-892F-0847-BBB7-0505428C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A841-024A-4D4E-856D-904BF8ADEC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1575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0C38-36D7-9E44-9AF7-20106BAB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620C-F860-8E44-943C-2DC4EB12F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C4D91-8D3E-8041-B09E-49DD146F6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0E645-7A10-2741-9918-91EAF41B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7581-14A2-EA4B-A896-587598F456DD}" type="datetimeFigureOut">
              <a:rPr lang="en-GH" smtClean="0"/>
              <a:t>11/26/2021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1474B-3A16-5745-BF7D-6FFC3CE7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CA1E9-4386-DF46-8023-138887C7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A841-024A-4D4E-856D-904BF8ADEC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38470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3B10-E758-9449-85E3-B4E37067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65E4D-339C-CE41-B53A-C23CF0E57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165AB-1A81-E54B-9CA4-598F16C16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951BA-C22E-6E4C-A84A-A96116D07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71EA2-B473-7348-A968-8DB718AC2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33644-9976-6441-9B65-577890B6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7581-14A2-EA4B-A896-587598F456DD}" type="datetimeFigureOut">
              <a:rPr lang="en-GH" smtClean="0"/>
              <a:t>11/26/2021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47116-F307-A547-86B8-5A07D89C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A288C-51BD-F240-810A-A15DFDEE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A841-024A-4D4E-856D-904BF8ADEC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40409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60CB-69AA-5B45-8055-6DF0AF1B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6A218-FACC-E342-8BCD-EB56F92C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7581-14A2-EA4B-A896-587598F456DD}" type="datetimeFigureOut">
              <a:rPr lang="en-GH" smtClean="0"/>
              <a:t>11/26/2021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FF328-3CC5-5849-8671-DCE16F33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77D8A-DEF7-A449-9D47-44C7955B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A841-024A-4D4E-856D-904BF8ADEC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37577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AF1DB-1494-EE42-92F1-9DE6E7B6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7581-14A2-EA4B-A896-587598F456DD}" type="datetimeFigureOut">
              <a:rPr lang="en-GH" smtClean="0"/>
              <a:t>11/26/2021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31F73-0AB8-3F4A-88F2-4A6E01F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5A518-8D3C-F745-B4B5-81BDC9EE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A841-024A-4D4E-856D-904BF8ADEC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26248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3C4A-34DE-2F44-9F36-C1DA2E61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9485-8CA7-0C48-9384-F27FC1167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E984D-D2D1-EB4E-B54F-1912E8528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2F3B3-C9CF-9B4B-B231-03610BE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7581-14A2-EA4B-A896-587598F456DD}" type="datetimeFigureOut">
              <a:rPr lang="en-GH" smtClean="0"/>
              <a:t>11/26/2021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4C77B-3F9E-C94A-9153-4FE6CCDE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B14D4-E398-B94C-9DCC-77FF47F0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A841-024A-4D4E-856D-904BF8ADEC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00742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4FE4-3FD8-DF4C-83AF-6899D389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0D250-BD7B-7A4C-B208-4CF66EF7A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4945D-7A9A-B44A-AED3-2A57AF59F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C3D19-021E-4B4F-8B6E-8E84CF53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7581-14A2-EA4B-A896-587598F456DD}" type="datetimeFigureOut">
              <a:rPr lang="en-GH" smtClean="0"/>
              <a:t>11/26/2021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061D5-6D8A-2346-A835-C2F417E9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A66D0-BA97-304D-8797-DD5DFA19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A841-024A-4D4E-856D-904BF8ADEC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90733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6D3EE-B5D3-5E4C-B5D9-03738DEC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954A6-549A-1E42-8879-A6C55CAE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BFA04-7822-4B4A-A40C-09ADBE520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E7581-14A2-EA4B-A896-587598F456DD}" type="datetimeFigureOut">
              <a:rPr lang="en-GH" smtClean="0"/>
              <a:t>11/26/2021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9EE7F-A7B2-7344-A765-F1E34FC78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87A82-97C7-BD4E-9ADE-1C6AF5139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A841-024A-4D4E-856D-904BF8ADECD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98878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A062A-475C-0246-BAC4-F102CEEFF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883" y="3156848"/>
            <a:ext cx="4265234" cy="1608576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rgbClr val="080808"/>
                </a:solidFill>
                <a:latin typeface="Arial"/>
                <a:cs typeface="Arial"/>
              </a:rPr>
              <a:t>Building a secondary school management System</a:t>
            </a:r>
          </a:p>
          <a:p>
            <a:r>
              <a:rPr lang="en-US" sz="1600">
                <a:solidFill>
                  <a:srgbClr val="080808"/>
                </a:solidFill>
                <a:latin typeface="Arial"/>
                <a:cs typeface="Arial"/>
              </a:rPr>
              <a:t>Members: David Asante-Asare[</a:t>
            </a:r>
            <a:r>
              <a:rPr lang="en-US" sz="1600" b="1">
                <a:solidFill>
                  <a:srgbClr val="080808"/>
                </a:solidFill>
                <a:latin typeface="Arial"/>
                <a:cs typeface="Arial"/>
              </a:rPr>
              <a:t>Project manager</a:t>
            </a:r>
            <a:r>
              <a:rPr lang="en-US" sz="1600">
                <a:solidFill>
                  <a:srgbClr val="080808"/>
                </a:solidFill>
                <a:latin typeface="Arial"/>
                <a:cs typeface="Arial"/>
              </a:rPr>
              <a:t>],  Esther Mensah [</a:t>
            </a:r>
            <a:r>
              <a:rPr lang="en-US" sz="1600" b="1">
                <a:solidFill>
                  <a:srgbClr val="080808"/>
                </a:solidFill>
                <a:latin typeface="Arial"/>
                <a:cs typeface="Arial"/>
              </a:rPr>
              <a:t>Front-end</a:t>
            </a:r>
            <a:r>
              <a:rPr lang="en-US" sz="1600">
                <a:solidFill>
                  <a:srgbClr val="080808"/>
                </a:solidFill>
                <a:latin typeface="Arial"/>
                <a:cs typeface="Arial"/>
              </a:rPr>
              <a:t>], Vanessa Adjei[</a:t>
            </a:r>
            <a:r>
              <a:rPr lang="en-US" sz="1600" b="1">
                <a:solidFill>
                  <a:srgbClr val="080808"/>
                </a:solidFill>
                <a:latin typeface="Arial"/>
                <a:cs typeface="Arial"/>
              </a:rPr>
              <a:t>Database</a:t>
            </a:r>
            <a:r>
              <a:rPr lang="en-US" sz="1600">
                <a:solidFill>
                  <a:srgbClr val="080808"/>
                </a:solidFill>
                <a:latin typeface="Arial"/>
                <a:cs typeface="Arial"/>
              </a:rPr>
              <a:t>], George Arthur [</a:t>
            </a:r>
            <a:r>
              <a:rPr lang="en-US" sz="1600" b="1">
                <a:solidFill>
                  <a:srgbClr val="080808"/>
                </a:solidFill>
                <a:latin typeface="Arial"/>
                <a:cs typeface="Arial"/>
              </a:rPr>
              <a:t>Back-end</a:t>
            </a:r>
            <a:r>
              <a:rPr lang="en-US" sz="1600">
                <a:solidFill>
                  <a:srgbClr val="080808"/>
                </a:solidFill>
                <a:latin typeface="Arial"/>
                <a:cs typeface="Arial"/>
              </a:rPr>
              <a:t>]. </a:t>
            </a:r>
            <a:endParaRPr lang="en-GH" sz="1600">
              <a:solidFill>
                <a:srgbClr val="080808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E3245-29B0-A142-B74F-88B1A136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6042" y="14773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  <a:latin typeface="Arial"/>
                <a:cs typeface="Arial"/>
              </a:rPr>
              <a:t>Group: GADE</a:t>
            </a:r>
            <a:endParaRPr lang="en-GH" sz="3600">
              <a:solidFill>
                <a:srgbClr val="080808"/>
              </a:solidFill>
              <a:latin typeface="Arial"/>
              <a:cs typeface="Arial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9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C648-F8EB-3842-A526-0312F61E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F14C-1880-4E40-8DE2-5B45C5CE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Background information on topic </a:t>
            </a:r>
            <a:endParaRPr lang="en-US" sz="2000">
              <a:cs typeface="Calibri" panose="020F0502020204030204"/>
            </a:endParaRPr>
          </a:p>
          <a:p>
            <a:pPr lvl="1"/>
            <a:r>
              <a:rPr lang="en-US" sz="2000"/>
              <a:t>Architecture and design </a:t>
            </a:r>
            <a:endParaRPr lang="en-US" sz="2000">
              <a:cs typeface="Calibri" panose="020F0502020204030204"/>
            </a:endParaRPr>
          </a:p>
          <a:p>
            <a:pPr lvl="1"/>
            <a:r>
              <a:rPr lang="en-US" sz="2000"/>
              <a:t>Implementation </a:t>
            </a:r>
            <a:endParaRPr lang="en-US" sz="2000">
              <a:cs typeface="Calibri"/>
            </a:endParaRPr>
          </a:p>
          <a:p>
            <a:pPr lvl="1"/>
            <a:r>
              <a:rPr lang="en-US" sz="2000"/>
              <a:t>Demo</a:t>
            </a:r>
            <a:endParaRPr lang="en-US" sz="2000">
              <a:cs typeface="Calibri"/>
            </a:endParaRPr>
          </a:p>
          <a:p>
            <a:endParaRPr lang="en-GH" sz="2000"/>
          </a:p>
        </p:txBody>
      </p:sp>
      <p:pic>
        <p:nvPicPr>
          <p:cNvPr id="5" name="Picture 4" descr="Digital line pattern background of buildings">
            <a:extLst>
              <a:ext uri="{FF2B5EF4-FFF2-40B4-BE49-F238E27FC236}">
                <a16:creationId xmlns:a16="http://schemas.microsoft.com/office/drawing/2014/main" id="{E5A8056D-0271-43E6-A11E-48551DE76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6" r="2297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1D64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03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DB55-BE16-4F08-9942-15902299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BACKGROUND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46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logo, company name&#10;&#10;Description automatically generated">
            <a:extLst>
              <a:ext uri="{FF2B5EF4-FFF2-40B4-BE49-F238E27FC236}">
                <a16:creationId xmlns:a16="http://schemas.microsoft.com/office/drawing/2014/main" id="{3AC1001E-18B4-425B-A88D-FB7290492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87" b="-3"/>
          <a:stretch/>
        </p:blipFill>
        <p:spPr>
          <a:xfrm>
            <a:off x="761364" y="2472149"/>
            <a:ext cx="3113280" cy="1913702"/>
          </a:xfrm>
          <a:prstGeom prst="rect">
            <a:avLst/>
          </a:prstGeom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EA8459-8CDB-4326-B31C-1FD09C392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cs typeface="Calibri"/>
              </a:rPr>
              <a:t>Gade Central School is a secondary school in Ghana that needs help managing its operations as file based management system is bulky.</a:t>
            </a:r>
          </a:p>
          <a:p>
            <a:endParaRPr lang="en-US" sz="1700">
              <a:cs typeface="Calibri"/>
            </a:endParaRPr>
          </a:p>
          <a:p>
            <a:r>
              <a:rPr lang="en-US" sz="1700" b="1">
                <a:cs typeface="Calibri"/>
              </a:rPr>
              <a:t>Functionalities</a:t>
            </a:r>
          </a:p>
          <a:p>
            <a:pPr marL="0" indent="0">
              <a:buNone/>
            </a:pPr>
            <a:r>
              <a:rPr lang="en-US" sz="1700">
                <a:cs typeface="Calibri"/>
              </a:rPr>
              <a:t>-Track Admission status of students who apply to attend the school.</a:t>
            </a:r>
          </a:p>
          <a:p>
            <a:pPr marL="0" indent="0">
              <a:buNone/>
            </a:pPr>
            <a:r>
              <a:rPr lang="en-US" sz="1700">
                <a:cs typeface="Calibri"/>
              </a:rPr>
              <a:t>-Track the boarding Info of Students</a:t>
            </a:r>
          </a:p>
          <a:p>
            <a:pPr marL="0" indent="0">
              <a:buNone/>
            </a:pPr>
            <a:r>
              <a:rPr lang="en-US" sz="1700">
                <a:cs typeface="Calibri"/>
              </a:rPr>
              <a:t>-Track teaching staff, non-teachingstaff and student info</a:t>
            </a:r>
          </a:p>
          <a:p>
            <a:pPr marL="0" indent="0">
              <a:buNone/>
            </a:pPr>
            <a:r>
              <a:rPr lang="en-US" sz="1700">
                <a:cs typeface="Calibri"/>
              </a:rPr>
              <a:t>-Track the registration of courses</a:t>
            </a:r>
          </a:p>
          <a:p>
            <a:pPr marL="0" indent="0">
              <a:buNone/>
            </a:pPr>
            <a:r>
              <a:rPr lang="en-US" sz="1700">
                <a:cs typeface="Calibri"/>
              </a:rPr>
              <a:t>-Track attendance and payment of fees of students</a:t>
            </a:r>
          </a:p>
        </p:txBody>
      </p:sp>
    </p:spTree>
    <p:extLst>
      <p:ext uri="{BB962C8B-B14F-4D97-AF65-F5344CB8AC3E}">
        <p14:creationId xmlns:p14="http://schemas.microsoft.com/office/powerpoint/2010/main" val="141446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E6E5-6D25-0A49-973E-AE87CAC96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GH"/>
              <a:t>Architecture and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6E4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7" descr="Abstract diagonal line with yellow background">
            <a:extLst>
              <a:ext uri="{FF2B5EF4-FFF2-40B4-BE49-F238E27FC236}">
                <a16:creationId xmlns:a16="http://schemas.microsoft.com/office/drawing/2014/main" id="{1179CC20-BBD9-41C3-B16E-67F4D5FA2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15" r="18231" b="-3"/>
          <a:stretch/>
        </p:blipFill>
        <p:spPr>
          <a:xfrm>
            <a:off x="761364" y="1874735"/>
            <a:ext cx="3113280" cy="3108530"/>
          </a:xfrm>
          <a:prstGeom prst="rect">
            <a:avLst/>
          </a:prstGeom>
          <a:effectLst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277DF0-FADE-3741-9F71-9C7F1F75C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>
            <a:normAutofit/>
          </a:bodyPr>
          <a:lstStyle/>
          <a:p>
            <a:endParaRPr lang="en-GH" sz="2000"/>
          </a:p>
          <a:p>
            <a:endParaRPr lang="en-GH" sz="2000"/>
          </a:p>
          <a:p>
            <a:pPr marL="0" indent="0">
              <a:buNone/>
            </a:pPr>
            <a:endParaRPr lang="en-GH" sz="2000" u="sng"/>
          </a:p>
          <a:p>
            <a:pPr marL="0" indent="0">
              <a:buNone/>
            </a:pPr>
            <a:endParaRPr lang="en-GH" sz="2000" u="sng"/>
          </a:p>
          <a:p>
            <a:pPr marL="0" indent="0">
              <a:buNone/>
            </a:pPr>
            <a:endParaRPr lang="en-GH" sz="2000"/>
          </a:p>
          <a:p>
            <a:endParaRPr lang="en-GH" sz="2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F14ADD-BE5F-4141-A959-94915D2AE6AC}"/>
              </a:ext>
            </a:extLst>
          </p:cNvPr>
          <p:cNvSpPr txBox="1">
            <a:spLocks/>
          </p:cNvSpPr>
          <p:nvPr/>
        </p:nvSpPr>
        <p:spPr>
          <a:xfrm>
            <a:off x="0" y="1840315"/>
            <a:ext cx="11353800" cy="471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H"/>
          </a:p>
          <a:p>
            <a:endParaRPr lang="en-GH"/>
          </a:p>
          <a:p>
            <a:endParaRPr lang="en-GH"/>
          </a:p>
          <a:p>
            <a:endParaRPr lang="en-GH"/>
          </a:p>
          <a:p>
            <a:endParaRPr lang="en-GH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085C2B-6655-9241-B350-DEF278672580}"/>
              </a:ext>
            </a:extLst>
          </p:cNvPr>
          <p:cNvSpPr txBox="1">
            <a:spLocks/>
          </p:cNvSpPr>
          <p:nvPr/>
        </p:nvSpPr>
        <p:spPr>
          <a:xfrm>
            <a:off x="0" y="1779991"/>
            <a:ext cx="11353800" cy="471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H"/>
          </a:p>
          <a:p>
            <a:endParaRPr lang="en-GH"/>
          </a:p>
          <a:p>
            <a:endParaRPr lang="en-GH"/>
          </a:p>
          <a:p>
            <a:endParaRPr lang="en-GH"/>
          </a:p>
          <a:p>
            <a:endParaRPr lang="en-G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EDA33-768A-40E3-A6F0-9D61145DDD53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pic>
        <p:nvPicPr>
          <p:cNvPr id="7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41ECA37-B510-4E9F-A36C-62B3B5D1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704418"/>
            <a:ext cx="6633028" cy="3793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0B7566-C625-42DD-92B6-538EDCD62997}"/>
              </a:ext>
            </a:extLst>
          </p:cNvPr>
          <p:cNvSpPr txBox="1"/>
          <p:nvPr/>
        </p:nvSpPr>
        <p:spPr>
          <a:xfrm>
            <a:off x="4765675" y="23055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Initial Design using figma</a:t>
            </a:r>
          </a:p>
        </p:txBody>
      </p:sp>
    </p:spTree>
    <p:extLst>
      <p:ext uri="{BB962C8B-B14F-4D97-AF65-F5344CB8AC3E}">
        <p14:creationId xmlns:p14="http://schemas.microsoft.com/office/powerpoint/2010/main" val="3016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B5FE-24B1-0742-B27E-43CF0BD3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rial"/>
                <a:cs typeface="Arial"/>
              </a:rPr>
              <a:t>Three Tier Architecture</a:t>
            </a:r>
            <a:endParaRPr lang="en-GH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FD68-A325-C647-B617-F426E9FE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49500"/>
            <a:ext cx="11353800" cy="4888823"/>
          </a:xfrm>
        </p:spPr>
        <p:txBody>
          <a:bodyPr/>
          <a:lstStyle/>
          <a:p>
            <a:endParaRPr lang="en-GH">
              <a:latin typeface="Arial"/>
              <a:cs typeface="Arial"/>
            </a:endParaRPr>
          </a:p>
          <a:p>
            <a:endParaRPr lang="en-GH">
              <a:latin typeface="Arial"/>
              <a:cs typeface="Arial"/>
            </a:endParaRPr>
          </a:p>
          <a:p>
            <a:endParaRPr lang="en-GH">
              <a:latin typeface="Arial"/>
              <a:cs typeface="Arial"/>
            </a:endParaRPr>
          </a:p>
          <a:p>
            <a:endParaRPr lang="en-GH">
              <a:latin typeface="Arial"/>
              <a:cs typeface="Arial"/>
            </a:endParaRPr>
          </a:p>
          <a:p>
            <a:endParaRPr lang="en-GH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5E9B01-44BE-1C45-AED3-DADA8CEACD45}"/>
              </a:ext>
            </a:extLst>
          </p:cNvPr>
          <p:cNvSpPr/>
          <p:nvPr/>
        </p:nvSpPr>
        <p:spPr>
          <a:xfrm>
            <a:off x="4171830" y="1725493"/>
            <a:ext cx="2692400" cy="11890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9A0D79-643B-D140-9C8A-FDF7FB839650}"/>
              </a:ext>
            </a:extLst>
          </p:cNvPr>
          <p:cNvSpPr/>
          <p:nvPr/>
        </p:nvSpPr>
        <p:spPr>
          <a:xfrm>
            <a:off x="4240887" y="3366962"/>
            <a:ext cx="2692400" cy="14454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F33E0-2246-E04E-B67E-2EAC072F5FC8}"/>
              </a:ext>
            </a:extLst>
          </p:cNvPr>
          <p:cNvSpPr/>
          <p:nvPr/>
        </p:nvSpPr>
        <p:spPr>
          <a:xfrm>
            <a:off x="4240887" y="5249341"/>
            <a:ext cx="2692400" cy="11890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>
              <a:latin typeface="Arial"/>
              <a:cs typeface="Arial"/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A638A5F1-574D-6E47-A8A1-8B5D60079FF0}"/>
              </a:ext>
            </a:extLst>
          </p:cNvPr>
          <p:cNvSpPr/>
          <p:nvPr/>
        </p:nvSpPr>
        <p:spPr>
          <a:xfrm>
            <a:off x="4345662" y="5625578"/>
            <a:ext cx="419100" cy="436563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>
              <a:latin typeface="Arial"/>
              <a:cs typeface="Arial"/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638B26C4-7856-4443-BEA1-9D1EE1E25352}"/>
              </a:ext>
            </a:extLst>
          </p:cNvPr>
          <p:cNvSpPr/>
          <p:nvPr/>
        </p:nvSpPr>
        <p:spPr>
          <a:xfrm>
            <a:off x="5914112" y="5625578"/>
            <a:ext cx="419100" cy="436563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>
              <a:latin typeface="Arial"/>
              <a:cs typeface="Arial"/>
            </a:endParaRP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71216E0-22CC-3742-AA67-E310E4883B6D}"/>
              </a:ext>
            </a:extLst>
          </p:cNvPr>
          <p:cNvSpPr/>
          <p:nvPr/>
        </p:nvSpPr>
        <p:spPr>
          <a:xfrm>
            <a:off x="5176718" y="4082132"/>
            <a:ext cx="427038" cy="63261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>
              <a:latin typeface="Arial"/>
              <a:cs typeface="Arial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A98EE020-EFAF-B349-B4F5-01F9BCA372DD}"/>
              </a:ext>
            </a:extLst>
          </p:cNvPr>
          <p:cNvSpPr/>
          <p:nvPr/>
        </p:nvSpPr>
        <p:spPr>
          <a:xfrm>
            <a:off x="4276783" y="4275342"/>
            <a:ext cx="209550" cy="29765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>
              <a:latin typeface="Arial"/>
              <a:cs typeface="Arial"/>
            </a:endParaRP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F93BAF74-3342-1440-B123-FDF9FBEDB6C2}"/>
              </a:ext>
            </a:extLst>
          </p:cNvPr>
          <p:cNvSpPr/>
          <p:nvPr/>
        </p:nvSpPr>
        <p:spPr>
          <a:xfrm>
            <a:off x="4376814" y="3916765"/>
            <a:ext cx="209550" cy="297656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>
              <a:latin typeface="Arial"/>
              <a:cs typeface="Arial"/>
            </a:endParaRP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1B30960B-B25D-B44B-B363-9E6A648A87D2}"/>
              </a:ext>
            </a:extLst>
          </p:cNvPr>
          <p:cNvSpPr/>
          <p:nvPr/>
        </p:nvSpPr>
        <p:spPr>
          <a:xfrm>
            <a:off x="5178186" y="3461023"/>
            <a:ext cx="209550" cy="297656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>
              <a:latin typeface="Arial"/>
              <a:cs typeface="Arial"/>
            </a:endParaRP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D09E3465-2503-B343-86DB-228ADAC7A443}"/>
              </a:ext>
            </a:extLst>
          </p:cNvPr>
          <p:cNvSpPr/>
          <p:nvPr/>
        </p:nvSpPr>
        <p:spPr>
          <a:xfrm>
            <a:off x="4956729" y="3358431"/>
            <a:ext cx="209550" cy="29765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>
              <a:latin typeface="Arial"/>
              <a:cs typeface="Arial"/>
            </a:endParaRP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B5AB0251-1414-3947-822D-340E4A1AA0FA}"/>
              </a:ext>
            </a:extLst>
          </p:cNvPr>
          <p:cNvSpPr/>
          <p:nvPr/>
        </p:nvSpPr>
        <p:spPr>
          <a:xfrm>
            <a:off x="6144298" y="3911475"/>
            <a:ext cx="209550" cy="297656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>
              <a:latin typeface="Arial"/>
              <a:cs typeface="Arial"/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29BAF690-BA61-5E49-A92E-04068342610B}"/>
              </a:ext>
            </a:extLst>
          </p:cNvPr>
          <p:cNvSpPr/>
          <p:nvPr/>
        </p:nvSpPr>
        <p:spPr>
          <a:xfrm>
            <a:off x="6271299" y="4146823"/>
            <a:ext cx="209550" cy="29765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>
              <a:latin typeface="Arial"/>
              <a:cs typeface="Arial"/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FEB74D8F-FE18-F24C-9445-5D26CEBE4EB7}"/>
              </a:ext>
            </a:extLst>
          </p:cNvPr>
          <p:cNvSpPr/>
          <p:nvPr/>
        </p:nvSpPr>
        <p:spPr>
          <a:xfrm>
            <a:off x="4294459" y="2360289"/>
            <a:ext cx="427038" cy="288531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>
              <a:latin typeface="Arial"/>
              <a:cs typeface="Arial"/>
            </a:endParaRP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A5D0E84C-1EC7-FD4F-A35B-264423817477}"/>
              </a:ext>
            </a:extLst>
          </p:cNvPr>
          <p:cNvSpPr/>
          <p:nvPr/>
        </p:nvSpPr>
        <p:spPr>
          <a:xfrm>
            <a:off x="4916639" y="2343819"/>
            <a:ext cx="427038" cy="288531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>
              <a:latin typeface="Arial"/>
              <a:cs typeface="Arial"/>
            </a:endParaRP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FA06A1AB-6E7C-2D4F-A3B5-F3EADCA33D0C}"/>
              </a:ext>
            </a:extLst>
          </p:cNvPr>
          <p:cNvSpPr/>
          <p:nvPr/>
        </p:nvSpPr>
        <p:spPr>
          <a:xfrm>
            <a:off x="5593317" y="2343819"/>
            <a:ext cx="427038" cy="288531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>
              <a:latin typeface="Arial"/>
              <a:cs typeface="Arial"/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76CE938A-983D-8D47-A821-EC7E7FCB0750}"/>
              </a:ext>
            </a:extLst>
          </p:cNvPr>
          <p:cNvSpPr/>
          <p:nvPr/>
        </p:nvSpPr>
        <p:spPr>
          <a:xfrm>
            <a:off x="6264944" y="2331515"/>
            <a:ext cx="427038" cy="288531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>
              <a:latin typeface="Arial"/>
              <a:cs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F31DFB-0EFC-4E42-9431-657FC03E5A1C}"/>
              </a:ext>
            </a:extLst>
          </p:cNvPr>
          <p:cNvCxnSpPr>
            <a:cxnSpLocks/>
          </p:cNvCxnSpPr>
          <p:nvPr/>
        </p:nvCxnSpPr>
        <p:spPr>
          <a:xfrm>
            <a:off x="6046668" y="2900635"/>
            <a:ext cx="0" cy="41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3BAFAB-A067-CD43-A4CD-DD36E81A978D}"/>
              </a:ext>
            </a:extLst>
          </p:cNvPr>
          <p:cNvCxnSpPr>
            <a:cxnSpLocks/>
          </p:cNvCxnSpPr>
          <p:nvPr/>
        </p:nvCxnSpPr>
        <p:spPr>
          <a:xfrm>
            <a:off x="6144298" y="4759597"/>
            <a:ext cx="0" cy="47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E0A75F-2D7D-284C-9D63-C17753B263B4}"/>
              </a:ext>
            </a:extLst>
          </p:cNvPr>
          <p:cNvCxnSpPr>
            <a:cxnSpLocks/>
          </p:cNvCxnSpPr>
          <p:nvPr/>
        </p:nvCxnSpPr>
        <p:spPr>
          <a:xfrm flipV="1">
            <a:off x="4764762" y="2900635"/>
            <a:ext cx="0" cy="41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205AB1-F583-FF4C-9DA6-32C2E1C43FEF}"/>
              </a:ext>
            </a:extLst>
          </p:cNvPr>
          <p:cNvCxnSpPr>
            <a:cxnSpLocks/>
          </p:cNvCxnSpPr>
          <p:nvPr/>
        </p:nvCxnSpPr>
        <p:spPr>
          <a:xfrm flipV="1">
            <a:off x="4752062" y="4788965"/>
            <a:ext cx="0" cy="41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259493-7F80-F246-8A60-4BB6B56EA74A}"/>
              </a:ext>
            </a:extLst>
          </p:cNvPr>
          <p:cNvCxnSpPr/>
          <p:nvPr/>
        </p:nvCxnSpPr>
        <p:spPr>
          <a:xfrm>
            <a:off x="4544773" y="4295651"/>
            <a:ext cx="561176" cy="148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EFEF62-1DD9-6445-89A8-40ED44115BFC}"/>
              </a:ext>
            </a:extLst>
          </p:cNvPr>
          <p:cNvCxnSpPr>
            <a:cxnSpLocks/>
          </p:cNvCxnSpPr>
          <p:nvPr/>
        </p:nvCxnSpPr>
        <p:spPr>
          <a:xfrm>
            <a:off x="5159054" y="3779516"/>
            <a:ext cx="152803" cy="260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D67462-053B-FF41-A8F8-B53B0F17148C}"/>
              </a:ext>
            </a:extLst>
          </p:cNvPr>
          <p:cNvCxnSpPr>
            <a:cxnSpLocks/>
          </p:cNvCxnSpPr>
          <p:nvPr/>
        </p:nvCxnSpPr>
        <p:spPr>
          <a:xfrm flipV="1">
            <a:off x="5709322" y="4249314"/>
            <a:ext cx="350844" cy="195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C73D4F-6AA0-F949-B344-CAD715E907AE}"/>
              </a:ext>
            </a:extLst>
          </p:cNvPr>
          <p:cNvCxnSpPr>
            <a:cxnSpLocks/>
          </p:cNvCxnSpPr>
          <p:nvPr/>
        </p:nvCxnSpPr>
        <p:spPr>
          <a:xfrm>
            <a:off x="4835800" y="5943078"/>
            <a:ext cx="981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467EFF-3CF4-F842-94C9-A3C746F0C9F1}"/>
              </a:ext>
            </a:extLst>
          </p:cNvPr>
          <p:cNvCxnSpPr>
            <a:cxnSpLocks/>
          </p:cNvCxnSpPr>
          <p:nvPr/>
        </p:nvCxnSpPr>
        <p:spPr>
          <a:xfrm flipH="1">
            <a:off x="4875088" y="5724796"/>
            <a:ext cx="912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1D20239-41A9-2F40-B619-41D1259506EB}"/>
              </a:ext>
            </a:extLst>
          </p:cNvPr>
          <p:cNvSpPr txBox="1"/>
          <p:nvPr/>
        </p:nvSpPr>
        <p:spPr>
          <a:xfrm>
            <a:off x="2400822" y="5573386"/>
            <a:ext cx="17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>
                <a:latin typeface="Arial"/>
                <a:cs typeface="Arial"/>
              </a:rPr>
              <a:t>Data Tier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6E1B7A-805A-ED49-A433-5590459B38AD}"/>
              </a:ext>
            </a:extLst>
          </p:cNvPr>
          <p:cNvSpPr txBox="1"/>
          <p:nvPr/>
        </p:nvSpPr>
        <p:spPr>
          <a:xfrm>
            <a:off x="2192054" y="3659090"/>
            <a:ext cx="193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>
                <a:latin typeface="Arial"/>
                <a:cs typeface="Arial"/>
              </a:rPr>
              <a:t>Application/Logic Tier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9970B6-B0DF-9542-B4C4-6EA052DAEF7E}"/>
              </a:ext>
            </a:extLst>
          </p:cNvPr>
          <p:cNvSpPr txBox="1"/>
          <p:nvPr/>
        </p:nvSpPr>
        <p:spPr>
          <a:xfrm>
            <a:off x="2415262" y="2183521"/>
            <a:ext cx="158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>
                <a:latin typeface="Arial"/>
                <a:cs typeface="Arial"/>
              </a:rPr>
              <a:t>Presentation Tier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909031-0CD0-4241-8FB0-1BDC18B84588}"/>
              </a:ext>
            </a:extLst>
          </p:cNvPr>
          <p:cNvSpPr txBox="1"/>
          <p:nvPr/>
        </p:nvSpPr>
        <p:spPr>
          <a:xfrm>
            <a:off x="7332423" y="5460478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>
                <a:latin typeface="Arial"/>
                <a:cs typeface="Arial"/>
              </a:rPr>
              <a:t>Database: MySQL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F7A2DD-BB54-2A4D-BD51-E6D1AD319DC0}"/>
              </a:ext>
            </a:extLst>
          </p:cNvPr>
          <p:cNvSpPr txBox="1"/>
          <p:nvPr/>
        </p:nvSpPr>
        <p:spPr>
          <a:xfrm>
            <a:off x="7297617" y="3926319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>
                <a:latin typeface="Arial"/>
                <a:cs typeface="Arial"/>
              </a:rPr>
              <a:t>Php, JavaScript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5749C9-E2E8-B540-9C85-08D8AFBB9698}"/>
              </a:ext>
            </a:extLst>
          </p:cNvPr>
          <p:cNvSpPr txBox="1"/>
          <p:nvPr/>
        </p:nvSpPr>
        <p:spPr>
          <a:xfrm>
            <a:off x="7320633" y="2199386"/>
            <a:ext cx="26924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H">
                <a:latin typeface="Arial"/>
                <a:cs typeface="Arial"/>
              </a:rPr>
              <a:t> CSS,HTML,Bootstrap</a:t>
            </a: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996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C46A-52CF-7442-9727-FB5575E8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987"/>
          </a:xfrm>
        </p:spPr>
        <p:txBody>
          <a:bodyPr>
            <a:normAutofit fontScale="90000"/>
          </a:bodyPr>
          <a:lstStyle/>
          <a:p>
            <a:r>
              <a:rPr lang="en-GH"/>
              <a:t>Implementation</a:t>
            </a:r>
            <a:br>
              <a:rPr lang="en-GH"/>
            </a:br>
            <a:r>
              <a:rPr lang="en-GH"/>
              <a:t>Flowchart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C09E-F17B-004A-886D-72A7AF321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031"/>
            <a:ext cx="10515600" cy="4849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14400" lvl="2" indent="0">
              <a:buNone/>
            </a:pPr>
            <a:endParaRPr lang="en-US">
              <a:ea typeface="+mn-lt"/>
              <a:cs typeface="+mn-lt"/>
            </a:endParaRPr>
          </a:p>
          <a:p>
            <a:pPr lvl="2"/>
            <a:endParaRPr lang="en-US">
              <a:cs typeface="Calibri" panose="020F050202020403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B44BFE-843B-457E-B0C9-C6752A3174BB}"/>
              </a:ext>
            </a:extLst>
          </p:cNvPr>
          <p:cNvSpPr/>
          <p:nvPr/>
        </p:nvSpPr>
        <p:spPr>
          <a:xfrm>
            <a:off x="3806894" y="1255720"/>
            <a:ext cx="1380225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Sign-Up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E6DF533-B232-4827-9AA4-198498071F46}"/>
              </a:ext>
            </a:extLst>
          </p:cNvPr>
          <p:cNvSpPr/>
          <p:nvPr/>
        </p:nvSpPr>
        <p:spPr>
          <a:xfrm rot="5400000">
            <a:off x="4310751" y="2264453"/>
            <a:ext cx="311860" cy="104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C2BE49-7A56-4C2A-BCE2-E88BAE130114}"/>
              </a:ext>
            </a:extLst>
          </p:cNvPr>
          <p:cNvSpPr/>
          <p:nvPr/>
        </p:nvSpPr>
        <p:spPr>
          <a:xfrm>
            <a:off x="3828981" y="2460478"/>
            <a:ext cx="1380225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D985C3B-ACAA-4FB7-958B-4413E69AD4EF}"/>
              </a:ext>
            </a:extLst>
          </p:cNvPr>
          <p:cNvSpPr/>
          <p:nvPr/>
        </p:nvSpPr>
        <p:spPr>
          <a:xfrm>
            <a:off x="5220081" y="3627631"/>
            <a:ext cx="451377" cy="202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E54791-9A15-41EF-8691-2F6B19EE776A}"/>
              </a:ext>
            </a:extLst>
          </p:cNvPr>
          <p:cNvSpPr/>
          <p:nvPr/>
        </p:nvSpPr>
        <p:spPr>
          <a:xfrm>
            <a:off x="3828981" y="3622641"/>
            <a:ext cx="1380225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1D6B66-7D7A-47F0-ACC4-4E90258109AD}"/>
              </a:ext>
            </a:extLst>
          </p:cNvPr>
          <p:cNvSpPr/>
          <p:nvPr/>
        </p:nvSpPr>
        <p:spPr>
          <a:xfrm rot="10800000">
            <a:off x="3193339" y="3679159"/>
            <a:ext cx="587619" cy="236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B0E7D5-8745-4652-9817-CBDEBFE1C865}"/>
              </a:ext>
            </a:extLst>
          </p:cNvPr>
          <p:cNvSpPr/>
          <p:nvPr/>
        </p:nvSpPr>
        <p:spPr>
          <a:xfrm>
            <a:off x="1798910" y="3519405"/>
            <a:ext cx="1380225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Boarding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2B25808-5915-49AC-8127-5FDBC297750D}"/>
              </a:ext>
            </a:extLst>
          </p:cNvPr>
          <p:cNvSpPr/>
          <p:nvPr/>
        </p:nvSpPr>
        <p:spPr>
          <a:xfrm rot="5400000">
            <a:off x="4229656" y="4855142"/>
            <a:ext cx="715351" cy="14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F6A7CC8-CA3A-47D9-A394-C2E3725E8F06}"/>
              </a:ext>
            </a:extLst>
          </p:cNvPr>
          <p:cNvSpPr/>
          <p:nvPr/>
        </p:nvSpPr>
        <p:spPr>
          <a:xfrm>
            <a:off x="5873506" y="4731379"/>
            <a:ext cx="1526361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Course Registration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985BDD-0EA3-4E0F-9602-9A711B89A9C8}"/>
              </a:ext>
            </a:extLst>
          </p:cNvPr>
          <p:cNvSpPr/>
          <p:nvPr/>
        </p:nvSpPr>
        <p:spPr>
          <a:xfrm rot="8230646">
            <a:off x="3330340" y="4644841"/>
            <a:ext cx="632825" cy="173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436191-F737-436B-85BC-AF4D33589913}"/>
              </a:ext>
            </a:extLst>
          </p:cNvPr>
          <p:cNvSpPr/>
          <p:nvPr/>
        </p:nvSpPr>
        <p:spPr>
          <a:xfrm>
            <a:off x="1798910" y="4919967"/>
            <a:ext cx="1556943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Admissions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58167F9-61E2-49B1-A60E-597FAB568DB0}"/>
              </a:ext>
            </a:extLst>
          </p:cNvPr>
          <p:cNvSpPr/>
          <p:nvPr/>
        </p:nvSpPr>
        <p:spPr>
          <a:xfrm rot="1234422">
            <a:off x="5144700" y="4571830"/>
            <a:ext cx="791992" cy="215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66EFC0B-24E5-4AD9-B234-1505804B3F1C}"/>
              </a:ext>
            </a:extLst>
          </p:cNvPr>
          <p:cNvSpPr/>
          <p:nvPr/>
        </p:nvSpPr>
        <p:spPr>
          <a:xfrm>
            <a:off x="5682333" y="3458955"/>
            <a:ext cx="1380225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Community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9006C70-9F64-40EE-9AB5-890A82C55441}"/>
              </a:ext>
            </a:extLst>
          </p:cNvPr>
          <p:cNvSpPr/>
          <p:nvPr/>
        </p:nvSpPr>
        <p:spPr>
          <a:xfrm rot="5400000" flipV="1">
            <a:off x="4283613" y="3408914"/>
            <a:ext cx="327387" cy="136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15">
            <a:extLst>
              <a:ext uri="{FF2B5EF4-FFF2-40B4-BE49-F238E27FC236}">
                <a16:creationId xmlns:a16="http://schemas.microsoft.com/office/drawing/2014/main" id="{A3E7463D-8226-154D-B8A1-EE98DA9486E9}"/>
              </a:ext>
            </a:extLst>
          </p:cNvPr>
          <p:cNvSpPr/>
          <p:nvPr/>
        </p:nvSpPr>
        <p:spPr>
          <a:xfrm>
            <a:off x="3968785" y="5310626"/>
            <a:ext cx="1380225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Results</a:t>
            </a:r>
          </a:p>
        </p:txBody>
      </p:sp>
      <p:sp>
        <p:nvSpPr>
          <p:cNvPr id="23" name="Arrow: Right 8">
            <a:extLst>
              <a:ext uri="{FF2B5EF4-FFF2-40B4-BE49-F238E27FC236}">
                <a16:creationId xmlns:a16="http://schemas.microsoft.com/office/drawing/2014/main" id="{6E857515-B591-4946-9D79-2E805604F993}"/>
              </a:ext>
            </a:extLst>
          </p:cNvPr>
          <p:cNvSpPr/>
          <p:nvPr/>
        </p:nvSpPr>
        <p:spPr>
          <a:xfrm>
            <a:off x="7084829" y="3467492"/>
            <a:ext cx="451377" cy="202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8">
            <a:extLst>
              <a:ext uri="{FF2B5EF4-FFF2-40B4-BE49-F238E27FC236}">
                <a16:creationId xmlns:a16="http://schemas.microsoft.com/office/drawing/2014/main" id="{69424601-1F08-784A-A798-51F15CF5D7C2}"/>
              </a:ext>
            </a:extLst>
          </p:cNvPr>
          <p:cNvSpPr/>
          <p:nvPr/>
        </p:nvSpPr>
        <p:spPr>
          <a:xfrm>
            <a:off x="7062558" y="3814124"/>
            <a:ext cx="451377" cy="202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8">
            <a:extLst>
              <a:ext uri="{FF2B5EF4-FFF2-40B4-BE49-F238E27FC236}">
                <a16:creationId xmlns:a16="http://schemas.microsoft.com/office/drawing/2014/main" id="{39D256D9-A7B5-FE44-90DF-C59D5CC7664D}"/>
              </a:ext>
            </a:extLst>
          </p:cNvPr>
          <p:cNvSpPr/>
          <p:nvPr/>
        </p:nvSpPr>
        <p:spPr>
          <a:xfrm>
            <a:off x="7057875" y="4179701"/>
            <a:ext cx="451377" cy="202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15">
            <a:extLst>
              <a:ext uri="{FF2B5EF4-FFF2-40B4-BE49-F238E27FC236}">
                <a16:creationId xmlns:a16="http://schemas.microsoft.com/office/drawing/2014/main" id="{7BC901F7-E8A3-744C-ADEF-839E07A25D39}"/>
              </a:ext>
            </a:extLst>
          </p:cNvPr>
          <p:cNvSpPr/>
          <p:nvPr/>
        </p:nvSpPr>
        <p:spPr>
          <a:xfrm>
            <a:off x="7535686" y="4199581"/>
            <a:ext cx="2086780" cy="253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Non-Teaching Staff</a:t>
            </a:r>
          </a:p>
        </p:txBody>
      </p:sp>
      <p:sp>
        <p:nvSpPr>
          <p:cNvPr id="27" name="Rectangle: Rounded Corners 15">
            <a:extLst>
              <a:ext uri="{FF2B5EF4-FFF2-40B4-BE49-F238E27FC236}">
                <a16:creationId xmlns:a16="http://schemas.microsoft.com/office/drawing/2014/main" id="{63E065A9-21BC-EE4E-BB9E-AAD95C86679E}"/>
              </a:ext>
            </a:extLst>
          </p:cNvPr>
          <p:cNvSpPr/>
          <p:nvPr/>
        </p:nvSpPr>
        <p:spPr>
          <a:xfrm>
            <a:off x="7553707" y="3814125"/>
            <a:ext cx="2068759" cy="253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Students</a:t>
            </a:r>
          </a:p>
        </p:txBody>
      </p:sp>
      <p:sp>
        <p:nvSpPr>
          <p:cNvPr id="28" name="Rectangle: Rounded Corners 15">
            <a:extLst>
              <a:ext uri="{FF2B5EF4-FFF2-40B4-BE49-F238E27FC236}">
                <a16:creationId xmlns:a16="http://schemas.microsoft.com/office/drawing/2014/main" id="{757785F7-D33D-9549-86A3-C8C599451F83}"/>
              </a:ext>
            </a:extLst>
          </p:cNvPr>
          <p:cNvSpPr/>
          <p:nvPr/>
        </p:nvSpPr>
        <p:spPr>
          <a:xfrm>
            <a:off x="7558477" y="3401357"/>
            <a:ext cx="2063989" cy="327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Teaching Staff</a:t>
            </a:r>
          </a:p>
        </p:txBody>
      </p:sp>
    </p:spTree>
    <p:extLst>
      <p:ext uri="{BB962C8B-B14F-4D97-AF65-F5344CB8AC3E}">
        <p14:creationId xmlns:p14="http://schemas.microsoft.com/office/powerpoint/2010/main" val="5604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EC267-AAD5-D942-9569-79FEE3FB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Snippets of Code Used</a:t>
            </a:r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14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844BB915-B0D2-401D-8512-9D98637B8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37" y="520815"/>
            <a:ext cx="5586942" cy="2234777"/>
          </a:xfrm>
          <a:prstGeom prst="rect">
            <a:avLst/>
          </a:prstGeom>
        </p:spPr>
      </p:pic>
      <p:sp>
        <p:nvSpPr>
          <p:cNvPr id="45" name="Rectangle 3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490330F-E586-47DF-AA8D-533A94BCD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04" y="3370276"/>
            <a:ext cx="5586942" cy="3346767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907BEC2-A1D6-4659-B51A-9DD58FED1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79838" y="3856435"/>
            <a:ext cx="5586942" cy="237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3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Group: GADE</vt:lpstr>
      <vt:lpstr>Presentation Outline</vt:lpstr>
      <vt:lpstr>BACKGROUND</vt:lpstr>
      <vt:lpstr>Architecture and Design</vt:lpstr>
      <vt:lpstr>Three Tier Architecture</vt:lpstr>
      <vt:lpstr>Implementation Flowchart </vt:lpstr>
      <vt:lpstr>Snippets of Code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 Adjei</dc:creator>
  <cp:revision>4</cp:revision>
  <dcterms:created xsi:type="dcterms:W3CDTF">2021-11-26T05:44:54Z</dcterms:created>
  <dcterms:modified xsi:type="dcterms:W3CDTF">2021-11-26T22:39:20Z</dcterms:modified>
</cp:coreProperties>
</file>