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82" r:id="rId5"/>
    <p:sldId id="276" r:id="rId6"/>
    <p:sldId id="267" r:id="rId7"/>
    <p:sldId id="279" r:id="rId8"/>
    <p:sldId id="280" r:id="rId9"/>
    <p:sldId id="281" r:id="rId10"/>
    <p:sldId id="283" r:id="rId11"/>
    <p:sldId id="284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72005B-F68E-4C7D-9821-DE7B0AF02CC4}"/>
              </a:ext>
            </a:extLst>
          </p:cNvPr>
          <p:cNvSpPr txBox="1"/>
          <p:nvPr/>
        </p:nvSpPr>
        <p:spPr>
          <a:xfrm>
            <a:off x="4614449" y="4554787"/>
            <a:ext cx="5326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C000"/>
                </a:solidFill>
              </a:rPr>
              <a:t>Metadata </a:t>
            </a:r>
            <a:r>
              <a:rPr lang="zh-CN" altLang="en-US" sz="4400" b="1" dirty="0">
                <a:solidFill>
                  <a:srgbClr val="FFC000"/>
                </a:solidFill>
              </a:rPr>
              <a:t>交流</a:t>
            </a:r>
          </a:p>
        </p:txBody>
      </p:sp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2DC93-7C7A-48D3-BD6E-7CE208351CD5}"/>
              </a:ext>
            </a:extLst>
          </p:cNvPr>
          <p:cNvSpPr txBox="1"/>
          <p:nvPr/>
        </p:nvSpPr>
        <p:spPr>
          <a:xfrm>
            <a:off x="1284712" y="2637017"/>
            <a:ext cx="343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5F924-2071-40E8-93CB-EE23AA43AC1D}"/>
              </a:ext>
            </a:extLst>
          </p:cNvPr>
          <p:cNvSpPr txBox="1"/>
          <p:nvPr/>
        </p:nvSpPr>
        <p:spPr>
          <a:xfrm>
            <a:off x="5432176" y="1802971"/>
            <a:ext cx="98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4B27A5-6E52-4094-AE80-D2E260A5A459}"/>
              </a:ext>
            </a:extLst>
          </p:cNvPr>
          <p:cNvSpPr txBox="1"/>
          <p:nvPr/>
        </p:nvSpPr>
        <p:spPr>
          <a:xfrm>
            <a:off x="5053961" y="2850536"/>
            <a:ext cx="2243483" cy="7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 </a:t>
            </a:r>
            <a:r>
              <a:rPr lang="zh-CN" altLang="en-US" sz="1400" dirty="0"/>
              <a:t>不能修改字段的定义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近实时搜索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6B6089-6E00-4A97-AD70-70D2C01FC5FF}"/>
              </a:ext>
            </a:extLst>
          </p:cNvPr>
          <p:cNvSpPr txBox="1"/>
          <p:nvPr/>
        </p:nvSpPr>
        <p:spPr>
          <a:xfrm>
            <a:off x="561861" y="1802971"/>
            <a:ext cx="23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现在可以公开的情报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80722-CDC5-4CA1-8925-7E3EEEAE49FE}"/>
              </a:ext>
            </a:extLst>
          </p:cNvPr>
          <p:cNvSpPr txBox="1"/>
          <p:nvPr/>
        </p:nvSpPr>
        <p:spPr>
          <a:xfrm>
            <a:off x="899659" y="2844224"/>
            <a:ext cx="26100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 </a:t>
            </a:r>
            <a:r>
              <a:rPr lang="zh-CN" altLang="en-US" sz="1400" dirty="0"/>
              <a:t>支持</a:t>
            </a:r>
            <a:r>
              <a:rPr lang="en-US" altLang="zh-CN" sz="1400" dirty="0"/>
              <a:t>CURD</a:t>
            </a:r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长度和必填的验证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支持搜索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支持对象之间的关系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2EC9F8-6467-43F4-B8FB-09D6B1066F39}"/>
              </a:ext>
            </a:extLst>
          </p:cNvPr>
          <p:cNvSpPr txBox="1"/>
          <p:nvPr/>
        </p:nvSpPr>
        <p:spPr>
          <a:xfrm>
            <a:off x="9286402" y="1802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BF260-B257-45D7-B05A-1ECC7DDBE9FF}"/>
              </a:ext>
            </a:extLst>
          </p:cNvPr>
          <p:cNvSpPr txBox="1"/>
          <p:nvPr/>
        </p:nvSpPr>
        <p:spPr>
          <a:xfrm>
            <a:off x="9219925" y="2782668"/>
            <a:ext cx="16428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 </a:t>
            </a:r>
            <a:r>
              <a:rPr lang="zh-CN" altLang="en-US" sz="1400" dirty="0"/>
              <a:t>本地事务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缓存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值唯一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分布式事务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</a:t>
            </a:r>
            <a:r>
              <a:rPr lang="zh-CN" altLang="en-US" sz="1400" dirty="0"/>
              <a:t>管理后台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+  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868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演示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2DC93-7C7A-48D3-BD6E-7CE208351CD5}"/>
              </a:ext>
            </a:extLst>
          </p:cNvPr>
          <p:cNvSpPr txBox="1"/>
          <p:nvPr/>
        </p:nvSpPr>
        <p:spPr>
          <a:xfrm>
            <a:off x="1284712" y="2637017"/>
            <a:ext cx="343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5F924-2071-40E8-93CB-EE23AA43AC1D}"/>
              </a:ext>
            </a:extLst>
          </p:cNvPr>
          <p:cNvSpPr txBox="1"/>
          <p:nvPr/>
        </p:nvSpPr>
        <p:spPr>
          <a:xfrm>
            <a:off x="5432176" y="1802971"/>
            <a:ext cx="98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9274A-A70D-467A-BF2F-242F55B7C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47" y="975296"/>
            <a:ext cx="2207972" cy="5835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196C2E-2BBE-43F7-9630-FA6F1C96B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32" y="1099418"/>
            <a:ext cx="3058793" cy="55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Metadata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是啥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C3A4A1-3083-44B7-BA80-61615880CED8}"/>
              </a:ext>
            </a:extLst>
          </p:cNvPr>
          <p:cNvSpPr txBox="1"/>
          <p:nvPr/>
        </p:nvSpPr>
        <p:spPr>
          <a:xfrm>
            <a:off x="1524000" y="142930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是可配置的数据集，该数据集决定了一个应用程序某些方面的行为。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8C8530-CB15-4715-9629-28512260B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80" y="2645038"/>
            <a:ext cx="2962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为什么需要它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B3B30-B275-4CC3-8079-CA356EFDD993}"/>
              </a:ext>
            </a:extLst>
          </p:cNvPr>
          <p:cNvSpPr txBox="1"/>
          <p:nvPr/>
        </p:nvSpPr>
        <p:spPr>
          <a:xfrm>
            <a:off x="1038687" y="1828800"/>
            <a:ext cx="474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 </a:t>
            </a:r>
            <a:r>
              <a:rPr lang="zh-CN" altLang="en-US" dirty="0"/>
              <a:t>朴实无华且枯燥的</a:t>
            </a:r>
            <a:r>
              <a:rPr lang="en-US" altLang="zh-CN" dirty="0"/>
              <a:t>CURD</a:t>
            </a:r>
          </a:p>
          <a:p>
            <a:endParaRPr lang="en-US" altLang="zh-CN" dirty="0"/>
          </a:p>
          <a:p>
            <a:r>
              <a:rPr lang="en-US" altLang="zh-CN" dirty="0"/>
              <a:t>+ </a:t>
            </a:r>
            <a:r>
              <a:rPr lang="zh-CN" altLang="en-US" dirty="0"/>
              <a:t>产品经理都是善变的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 </a:t>
            </a:r>
            <a:r>
              <a:rPr lang="zh-CN" altLang="en-US" dirty="0"/>
              <a:t>项目经理：你只有</a:t>
            </a:r>
            <a:r>
              <a:rPr lang="en-US" altLang="zh-CN" dirty="0"/>
              <a:t>3</a:t>
            </a:r>
            <a:r>
              <a:rPr lang="zh-CN" altLang="en-US" dirty="0"/>
              <a:t>天来开发宇宙最牛逼的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en-US" altLang="zh-CN" dirty="0"/>
              <a:t>+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怎么存储数据？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ADE43-0F4F-48F2-B932-2F4E2B17A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013982"/>
            <a:ext cx="2181225" cy="3629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52FA9-AB0F-4B4D-99E3-2B5F778D2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2" y="1189832"/>
            <a:ext cx="6449805" cy="24998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2D3D3-6E42-4688-B058-B47E6649A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2" y="3992688"/>
            <a:ext cx="6325519" cy="275649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A5EB9D-46D7-4C99-B329-1C8C18BC55DC}"/>
              </a:ext>
            </a:extLst>
          </p:cNvPr>
          <p:cNvCxnSpPr>
            <a:cxnSpLocks/>
          </p:cNvCxnSpPr>
          <p:nvPr/>
        </p:nvCxnSpPr>
        <p:spPr>
          <a:xfrm>
            <a:off x="3036163" y="3828494"/>
            <a:ext cx="915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22838B-ACCC-432D-BFD2-C808F950583F}"/>
              </a:ext>
            </a:extLst>
          </p:cNvPr>
          <p:cNvSpPr txBox="1"/>
          <p:nvPr/>
        </p:nvSpPr>
        <p:spPr>
          <a:xfrm>
            <a:off x="3442702" y="49092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你定存义你的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我存我的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C73EBF-F9A5-46C9-837B-4F369B7E3B33}"/>
              </a:ext>
            </a:extLst>
          </p:cNvPr>
          <p:cNvSpPr txBox="1"/>
          <p:nvPr/>
        </p:nvSpPr>
        <p:spPr>
          <a:xfrm>
            <a:off x="3248196" y="2292839"/>
            <a:ext cx="18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object_field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zh-CN" sz="12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object_data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我是你爹</a:t>
            </a:r>
          </a:p>
        </p:txBody>
      </p:sp>
    </p:spTree>
    <p:extLst>
      <p:ext uri="{BB962C8B-B14F-4D97-AF65-F5344CB8AC3E}">
        <p14:creationId xmlns:p14="http://schemas.microsoft.com/office/powerpoint/2010/main" val="58581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存储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?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C2F85D-3A4B-4397-B05A-22EB01E65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58" y="1158949"/>
            <a:ext cx="1536161" cy="15361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E31B70-1A46-42E1-91FF-4364674CE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3" y="1488380"/>
            <a:ext cx="2631891" cy="8772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C6C9D8-F407-40B7-B2CC-8DF906E7B119}"/>
              </a:ext>
            </a:extLst>
          </p:cNvPr>
          <p:cNvSpPr txBox="1"/>
          <p:nvPr/>
        </p:nvSpPr>
        <p:spPr>
          <a:xfrm>
            <a:off x="2500300" y="2877541"/>
            <a:ext cx="28104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Innodb</a:t>
            </a:r>
            <a:r>
              <a:rPr lang="en-US" altLang="zh-CN" sz="1400" dirty="0"/>
              <a:t> 5.6</a:t>
            </a:r>
          </a:p>
          <a:p>
            <a:r>
              <a:rPr lang="en-US" altLang="zh-CN" sz="1400" dirty="0" err="1"/>
              <a:t>autocommit</a:t>
            </a:r>
            <a:r>
              <a:rPr lang="en-US" altLang="zh-CN" sz="1400" dirty="0"/>
              <a:t>=1</a:t>
            </a:r>
          </a:p>
          <a:p>
            <a:r>
              <a:rPr lang="en-US" altLang="zh-CN" sz="1400" dirty="0" err="1"/>
              <a:t>innodb_flush_log_at_trx_commit</a:t>
            </a:r>
            <a:r>
              <a:rPr lang="en-US" altLang="zh-CN" sz="1400" dirty="0"/>
              <a:t>=1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16F26A-22B2-46DA-8950-3E065892A90E}"/>
              </a:ext>
            </a:extLst>
          </p:cNvPr>
          <p:cNvSpPr txBox="1"/>
          <p:nvPr/>
        </p:nvSpPr>
        <p:spPr>
          <a:xfrm>
            <a:off x="7081209" y="2877541"/>
            <a:ext cx="298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WiredTiger</a:t>
            </a:r>
            <a:r>
              <a:rPr lang="en-US" altLang="zh-CN" sz="1400" dirty="0"/>
              <a:t> 3.4</a:t>
            </a:r>
          </a:p>
          <a:p>
            <a:r>
              <a:rPr lang="en-US" altLang="zh-CN" sz="1400" dirty="0"/>
              <a:t>journal</a:t>
            </a:r>
            <a:r>
              <a:rPr lang="zh-CN" altLang="en-US" sz="1400" dirty="0"/>
              <a:t>日志每</a:t>
            </a:r>
            <a:r>
              <a:rPr lang="en-US" altLang="zh-CN" sz="1400" dirty="0"/>
              <a:t>50ms</a:t>
            </a:r>
            <a:r>
              <a:rPr lang="zh-CN" altLang="en-US" sz="1400" dirty="0"/>
              <a:t>刷盘</a:t>
            </a:r>
            <a:endParaRPr lang="en-US" altLang="zh-CN" sz="1400" dirty="0"/>
          </a:p>
          <a:p>
            <a:r>
              <a:rPr lang="en-US" altLang="zh-CN" sz="1400" dirty="0"/>
              <a:t>Replica set/</a:t>
            </a:r>
            <a:r>
              <a:rPr lang="en-US" altLang="zh-CN" sz="1400" dirty="0" err="1"/>
              <a:t>Sharding</a:t>
            </a:r>
            <a:r>
              <a:rPr lang="en-US" altLang="zh-CN" sz="1400" dirty="0"/>
              <a:t> cluster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885C47-2BFF-49DD-BDC7-A784B25AD501}"/>
              </a:ext>
            </a:extLst>
          </p:cNvPr>
          <p:cNvSpPr txBox="1"/>
          <p:nvPr/>
        </p:nvSpPr>
        <p:spPr>
          <a:xfrm>
            <a:off x="2500300" y="4119239"/>
            <a:ext cx="25907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+ </a:t>
            </a:r>
            <a:r>
              <a:rPr lang="zh-CN" altLang="en-US" sz="1600" dirty="0"/>
              <a:t>本分的保证事务准确可靠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 </a:t>
            </a:r>
            <a:r>
              <a:rPr lang="zh-CN" altLang="en-US" sz="1600" dirty="0"/>
              <a:t>本分的保证事务准确可靠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 </a:t>
            </a:r>
            <a:r>
              <a:rPr lang="zh-CN" altLang="en-US" sz="1600" dirty="0"/>
              <a:t>本分的保证事务准确可靠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 </a:t>
            </a:r>
            <a:r>
              <a:rPr lang="zh-CN" altLang="en-US" sz="1600" dirty="0"/>
              <a:t>本分的保证事务准确可靠</a:t>
            </a:r>
          </a:p>
          <a:p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55C2B6-CA82-411B-94FF-FCF307272289}"/>
              </a:ext>
            </a:extLst>
          </p:cNvPr>
          <p:cNvSpPr txBox="1"/>
          <p:nvPr/>
        </p:nvSpPr>
        <p:spPr>
          <a:xfrm>
            <a:off x="7426234" y="4128069"/>
            <a:ext cx="13596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+ </a:t>
            </a:r>
            <a:r>
              <a:rPr lang="zh-CN" altLang="en-US" sz="1600" dirty="0"/>
              <a:t>高性能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</a:t>
            </a:r>
            <a:r>
              <a:rPr lang="zh-CN" altLang="en-US" sz="1600" dirty="0"/>
              <a:t> 高可用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 </a:t>
            </a:r>
            <a:r>
              <a:rPr lang="zh-CN" altLang="en-US" sz="1600" dirty="0"/>
              <a:t>可伸缩性强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 </a:t>
            </a:r>
            <a:r>
              <a:rPr lang="zh-CN" altLang="en-US" sz="1600" dirty="0"/>
              <a:t>编码简单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Varchar or Text ?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46A19B-7896-49D7-AEDE-6BF557CED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" y="2167796"/>
            <a:ext cx="10632733" cy="2137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33C52A-F62F-4E32-BB32-F2F2C12F9D74}"/>
              </a:ext>
            </a:extLst>
          </p:cNvPr>
          <p:cNvSpPr txBox="1"/>
          <p:nvPr/>
        </p:nvSpPr>
        <p:spPr>
          <a:xfrm>
            <a:off x="296732" y="1327914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compact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F552D-DDDC-4DC4-BFED-2F9AB661D435}"/>
              </a:ext>
            </a:extLst>
          </p:cNvPr>
          <p:cNvSpPr txBox="1"/>
          <p:nvPr/>
        </p:nvSpPr>
        <p:spPr>
          <a:xfrm>
            <a:off x="296732" y="5345420"/>
            <a:ext cx="117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Fixed-length columns greater than or equal to 768 bytes are encoded as variable-length fields, which can be stored off-page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7"/>
            <a:ext cx="8301482" cy="50124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为啥是</a:t>
            </a:r>
            <a:r>
              <a:rPr lang="en-US" altLang="zh-CN" sz="20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768</a:t>
            </a:r>
            <a:r>
              <a:rPr lang="zh-CN" altLang="en-US" sz="20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？为啥记录头在中间？为啥</a:t>
            </a:r>
            <a:r>
              <a:rPr lang="en-US" altLang="zh-CN" sz="20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null</a:t>
            </a:r>
            <a:r>
              <a:rPr lang="zh-CN" altLang="en-US" sz="20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标识位不在最前面？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AF0D3A-D29E-4896-9CC3-6DED914EE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53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Varchar(?)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65164-6696-424E-80A6-5E9B01272961}"/>
              </a:ext>
            </a:extLst>
          </p:cNvPr>
          <p:cNvSpPr/>
          <p:nvPr/>
        </p:nvSpPr>
        <p:spPr>
          <a:xfrm>
            <a:off x="1284712" y="1571481"/>
            <a:ext cx="6522128" cy="53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可以看出</a:t>
            </a:r>
            <a:r>
              <a:rPr lang="en-US" altLang="zh-CN" sz="1400" dirty="0"/>
              <a:t>varchar</a:t>
            </a:r>
            <a:r>
              <a:rPr lang="zh-CN" altLang="en-US" sz="1400" dirty="0"/>
              <a:t>（</a:t>
            </a:r>
            <a:r>
              <a:rPr lang="en-US" altLang="zh-CN" sz="1400" dirty="0"/>
              <a:t>50</a:t>
            </a:r>
            <a:r>
              <a:rPr lang="zh-CN" altLang="en-US" sz="1400" dirty="0"/>
              <a:t>）和</a:t>
            </a:r>
            <a:r>
              <a:rPr lang="en-US" altLang="zh-CN" sz="1400" dirty="0"/>
              <a:t>varchar(100)</a:t>
            </a:r>
            <a:r>
              <a:rPr lang="zh-CN" altLang="en-US" sz="1400" dirty="0"/>
              <a:t>在物理存储上是没啥区别的，但是在内存分配上还有区别，所以在使用的时候还是要区分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2DC93-7C7A-48D3-BD6E-7CE208351CD5}"/>
              </a:ext>
            </a:extLst>
          </p:cNvPr>
          <p:cNvSpPr txBox="1"/>
          <p:nvPr/>
        </p:nvSpPr>
        <p:spPr>
          <a:xfrm>
            <a:off x="1284712" y="2793255"/>
            <a:ext cx="1133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初步结论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737965-58BE-477A-8A30-5DB2894A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12" y="3192175"/>
            <a:ext cx="91394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先支持扩展30个字段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其中varchar(10) 3个，varchar(20)3个，varchar（50)10个，varchar(125)10个，varchar(255)4个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暂不支持大于255个字符的字段 </a:t>
            </a: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非主键查询？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2DC93-7C7A-48D3-BD6E-7CE208351CD5}"/>
              </a:ext>
            </a:extLst>
          </p:cNvPr>
          <p:cNvSpPr txBox="1"/>
          <p:nvPr/>
        </p:nvSpPr>
        <p:spPr>
          <a:xfrm>
            <a:off x="1284712" y="2637017"/>
            <a:ext cx="343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BEE04-7239-4B58-AAB1-D54E3F99C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12" y="2813806"/>
            <a:ext cx="2877200" cy="1438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767D95-9BF7-48F8-A104-7BA7945B325A}"/>
              </a:ext>
            </a:extLst>
          </p:cNvPr>
          <p:cNvSpPr txBox="1"/>
          <p:nvPr/>
        </p:nvSpPr>
        <p:spPr>
          <a:xfrm>
            <a:off x="7253056" y="2994497"/>
            <a:ext cx="320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+  </a:t>
            </a:r>
            <a:r>
              <a:rPr lang="zh-CN" altLang="en-US" sz="1600" dirty="0"/>
              <a:t>为每个</a:t>
            </a:r>
            <a:r>
              <a:rPr lang="en-US" altLang="zh-CN" sz="1600" dirty="0"/>
              <a:t>object</a:t>
            </a:r>
            <a:r>
              <a:rPr lang="zh-CN" altLang="en-US" sz="1600" dirty="0"/>
              <a:t>创建一个</a:t>
            </a:r>
            <a:r>
              <a:rPr lang="en-US" altLang="zh-CN" sz="1600" dirty="0"/>
              <a:t>index</a:t>
            </a:r>
          </a:p>
          <a:p>
            <a:endParaRPr lang="en-US" altLang="zh-CN" sz="1600" dirty="0"/>
          </a:p>
          <a:p>
            <a:r>
              <a:rPr lang="en-US" altLang="zh-CN" sz="1600" dirty="0"/>
              <a:t>+  </a:t>
            </a:r>
            <a:r>
              <a:rPr lang="zh-CN" altLang="en-US" sz="1600" dirty="0"/>
              <a:t>根据字段类型和是否需要用来检索决定在</a:t>
            </a:r>
            <a:r>
              <a:rPr lang="en-US" altLang="zh-CN" sz="1600" dirty="0"/>
              <a:t>ES</a:t>
            </a:r>
            <a:r>
              <a:rPr lang="zh-CN" altLang="en-US" sz="1600" dirty="0"/>
              <a:t>中的类型</a:t>
            </a:r>
          </a:p>
        </p:txBody>
      </p:sp>
    </p:spTree>
    <p:extLst>
      <p:ext uri="{BB962C8B-B14F-4D97-AF65-F5344CB8AC3E}">
        <p14:creationId xmlns:p14="http://schemas.microsoft.com/office/powerpoint/2010/main" val="314583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383</Words>
  <Application>Microsoft Office PowerPoint</Application>
  <PresentationFormat>宽屏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vivo Bold</vt:lpstr>
      <vt:lpstr>vivo type CN简 Bold</vt:lpstr>
      <vt:lpstr>vivo type CN简 Regular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陈庆源</cp:lastModifiedBy>
  <cp:revision>58</cp:revision>
  <dcterms:created xsi:type="dcterms:W3CDTF">2019-03-21T01:16:59Z</dcterms:created>
  <dcterms:modified xsi:type="dcterms:W3CDTF">2019-12-27T04:02:30Z</dcterms:modified>
</cp:coreProperties>
</file>