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22"/>
  </p:notesMasterIdLst>
  <p:sldIdLst>
    <p:sldId id="256" r:id="rId2"/>
    <p:sldId id="304" r:id="rId3"/>
    <p:sldId id="257" r:id="rId4"/>
    <p:sldId id="305" r:id="rId5"/>
    <p:sldId id="309" r:id="rId6"/>
    <p:sldId id="310" r:id="rId7"/>
    <p:sldId id="311" r:id="rId8"/>
    <p:sldId id="313" r:id="rId9"/>
    <p:sldId id="314" r:id="rId10"/>
    <p:sldId id="307" r:id="rId11"/>
    <p:sldId id="315" r:id="rId12"/>
    <p:sldId id="316" r:id="rId13"/>
    <p:sldId id="317" r:id="rId14"/>
    <p:sldId id="318" r:id="rId15"/>
    <p:sldId id="324" r:id="rId16"/>
    <p:sldId id="325" r:id="rId17"/>
    <p:sldId id="319" r:id="rId18"/>
    <p:sldId id="320" r:id="rId19"/>
    <p:sldId id="326" r:id="rId20"/>
    <p:sldId id="321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99" autoAdjust="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27248-498C-4C0E-9AE0-E9B1A37834C4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AAF4A-668C-4895-97A4-CE15F71085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873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AF4A-668C-4895-97A4-CE15F71085C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150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AF4A-668C-4895-97A4-CE15F71085C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312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AF4A-668C-4895-97A4-CE15F71085C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074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AF4A-668C-4895-97A4-CE15F71085C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266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AF4A-668C-4895-97A4-CE15F71085C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579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AF4A-668C-4895-97A4-CE15F71085C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192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AF4A-668C-4895-97A4-CE15F71085C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888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AF4A-668C-4895-97A4-CE15F71085C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120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AF4A-668C-4895-97A4-CE15F71085C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29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AF4A-668C-4895-97A4-CE15F71085C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026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AF4A-668C-4895-97A4-CE15F71085C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309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AF4A-668C-4895-97A4-CE15F71085C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749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AF4A-668C-4895-97A4-CE15F71085C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381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AF4A-668C-4895-97A4-CE15F71085C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81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1028B2C-9988-4A69-BC7C-DCD72089C68C}" type="datetime1">
              <a:rPr lang="fr-FR" smtClean="0"/>
              <a:t>04/03/2022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Frequent Pattern Based Outlier Detection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DB798D9-A154-4A32-9298-A189C7B956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29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C2DE-9219-4AE3-A606-09223429E52A}" type="datetime1">
              <a:rPr lang="fr-FR" smtClean="0"/>
              <a:t>04/03/2022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Frequent Pattern Based Outlier Detection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8D9-A154-4A32-9298-A189C7B956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39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E79E-E6F0-4CAE-8795-0820A589E9B1}" type="datetime1">
              <a:rPr lang="fr-FR" smtClean="0"/>
              <a:t>04/03/2022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Frequent Pattern Based Outlier Detection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8D9-A154-4A32-9298-A189C7B956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95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3F73-27D5-49CE-9633-3BB2FAAB1393}" type="datetime1">
              <a:rPr lang="fr-FR" smtClean="0"/>
              <a:t>04/03/2022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Frequent Pattern Based Outlier Detection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8D9-A154-4A32-9298-A189C7B95623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061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4DCB-AD77-4354-8430-280E10B8667F}" type="datetime1">
              <a:rPr lang="fr-FR" smtClean="0"/>
              <a:t>04/03/2022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Frequent Pattern Based Outlier Detection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8D9-A154-4A32-9298-A189C7B956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459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98FB-2490-495C-8CB9-ED29027426A3}" type="datetime1">
              <a:rPr lang="fr-FR" smtClean="0"/>
              <a:t>04/03/2022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Frequent Pattern Based Outlier Detection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8D9-A154-4A32-9298-A189C7B956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212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FF52-2C73-4A10-AD9F-31013ED46E43}" type="datetime1">
              <a:rPr lang="fr-FR" smtClean="0"/>
              <a:t>04/03/2022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Frequent Pattern Based Outlier Detection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8D9-A154-4A32-9298-A189C7B956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258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46D9-B537-4320-B8D9-FFC2DBAF360B}" type="datetime1">
              <a:rPr lang="fr-FR" smtClean="0"/>
              <a:t>04/03/2022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Frequent Pattern Based Outlier Detection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8D9-A154-4A32-9298-A189C7B956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81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6D03-C88E-49C7-BBB1-468CE0AFC0D1}" type="datetime1">
              <a:rPr lang="fr-FR" smtClean="0"/>
              <a:t>04/03/2022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Frequent Pattern Based Outlier Detection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8D9-A154-4A32-9298-A189C7B956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69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4C3B-04D2-472A-902E-C7AFA5032700}" type="datetime1">
              <a:rPr lang="fr-FR" smtClean="0"/>
              <a:t>04/03/2022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Frequent Pattern Based Outlier Detection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8D9-A154-4A32-9298-A189C7B956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58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8BC2-0FFC-4668-85EA-176DB064AA1B}" type="datetime1">
              <a:rPr lang="fr-FR" smtClean="0"/>
              <a:t>04/03/2022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Frequent Pattern Based Outlier Detection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8D9-A154-4A32-9298-A189C7B956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9088-26E3-4929-BCAE-E93C5E33BC0C}" type="datetime1">
              <a:rPr lang="fr-FR" smtClean="0"/>
              <a:t>04/03/2022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Frequent Pattern Based Outlier Detection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8D9-A154-4A32-9298-A189C7B956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61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7134-216B-4D27-8705-84C04AA26AD5}" type="datetime1">
              <a:rPr lang="fr-FR" smtClean="0"/>
              <a:t>04/03/2022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Frequent Pattern Based Outlier Detection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8D9-A154-4A32-9298-A189C7B956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82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3469-E171-4293-A5EB-6A6848025C1F}" type="datetime1">
              <a:rPr lang="fr-FR" smtClean="0"/>
              <a:t>04/03/2022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Frequent Pattern Based Outlier Detection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8D9-A154-4A32-9298-A189C7B956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43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4D2E-9E1F-47DB-AD06-124031DF37E4}" type="datetime1">
              <a:rPr lang="fr-FR" smtClean="0"/>
              <a:t>04/03/2022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Frequent Pattern Based Outlier Detection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8D9-A154-4A32-9298-A189C7B956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4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FA3C-1024-4363-A767-929E15D92CB7}" type="datetime1">
              <a:rPr lang="fr-FR" smtClean="0"/>
              <a:t>04/03/2022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Frequent Pattern Based Outlier Detection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8D9-A154-4A32-9298-A189C7B956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85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4833-BE2A-4764-A78D-4F1EFB3F7AAD}" type="datetime1">
              <a:rPr lang="fr-FR" smtClean="0"/>
              <a:t>04/03/2022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Frequent Pattern Based Outlier Detection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8D9-A154-4A32-9298-A189C7B956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44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F6EA4-8EAF-41B9-82EB-314A48F4656A}" type="datetime1">
              <a:rPr lang="fr-FR" smtClean="0"/>
              <a:t>04/03/2022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Frequent Pattern Based Outlier Detection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798D9-A154-4A32-9298-A189C7B956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396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73161" y="2616200"/>
            <a:ext cx="10553700" cy="703262"/>
          </a:xfrm>
        </p:spPr>
        <p:txBody>
          <a:bodyPr>
            <a:normAutofit/>
          </a:bodyPr>
          <a:lstStyle/>
          <a:p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MOBILE : 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SG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MAGIE-CINE</a:t>
            </a:r>
            <a:endParaRPr lang="fr-FR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51025" y="4287838"/>
            <a:ext cx="3838575" cy="1078489"/>
          </a:xfrm>
        </p:spPr>
        <p:txBody>
          <a:bodyPr>
            <a:normAutofit/>
          </a:bodyPr>
          <a:lstStyle/>
          <a:p>
            <a:r>
              <a:rPr lang="fr-F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Présenter par:</a:t>
            </a:r>
          </a:p>
          <a:p>
            <a:r>
              <a:rPr lang="fr-F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Amassagou MichAel </a:t>
            </a: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Saye</a:t>
            </a:r>
          </a:p>
          <a:p>
            <a:endParaRPr lang="fr-FR" sz="1400" dirty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400" dirty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6400801"/>
            <a:ext cx="5124886" cy="3651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MAGIE-CINE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6400799"/>
            <a:ext cx="771089" cy="365125"/>
          </a:xfrm>
        </p:spPr>
        <p:txBody>
          <a:bodyPr/>
          <a:lstStyle/>
          <a:p>
            <a:fld id="{BDB798D9-A154-4A32-9298-A189C7B95623}" type="slidenum"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312025" y="4287838"/>
            <a:ext cx="3838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Chargé du cours:</a:t>
            </a:r>
          </a:p>
          <a:p>
            <a:r>
              <a:rPr lang="fr-F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 OUSMANE SALL</a:t>
            </a:r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91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326418"/>
            <a:ext cx="9905998" cy="72768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cas</a:t>
            </a:r>
            <a:r>
              <a:rPr lang="en-US" sz="28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d’utilisation</a:t>
            </a:r>
            <a:endParaRPr lang="fr-FR" b="1" dirty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276321" y="6391274"/>
            <a:ext cx="771089" cy="365125"/>
          </a:xfrm>
        </p:spPr>
        <p:txBody>
          <a:bodyPr/>
          <a:lstStyle/>
          <a:p>
            <a:fld id="{BDB798D9-A154-4A32-9298-A189C7B95623}" type="slidenum"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113" y="1193799"/>
            <a:ext cx="7954600" cy="5280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44946" y="6400801"/>
            <a:ext cx="4904510" cy="3651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MAGIE-CINE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7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326418"/>
            <a:ext cx="9905998" cy="72768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cas</a:t>
            </a:r>
            <a:r>
              <a:rPr lang="en-US" sz="28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d’utilisation</a:t>
            </a:r>
            <a:endParaRPr lang="fr-FR" b="1" dirty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276321" y="6391274"/>
            <a:ext cx="771089" cy="365125"/>
          </a:xfrm>
        </p:spPr>
        <p:txBody>
          <a:bodyPr/>
          <a:lstStyle/>
          <a:p>
            <a:fld id="{BDB798D9-A154-4A32-9298-A189C7B95623}" type="slidenum"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Espace réservé du contenu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364" y="1182255"/>
            <a:ext cx="8151957" cy="52090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Espace réservé du pied de page 4"/>
          <p:cNvSpPr txBox="1">
            <a:spLocks/>
          </p:cNvSpPr>
          <p:nvPr/>
        </p:nvSpPr>
        <p:spPr>
          <a:xfrm>
            <a:off x="341746" y="6400801"/>
            <a:ext cx="3639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MAGIE-CINE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326418"/>
            <a:ext cx="9905998" cy="72768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cas</a:t>
            </a:r>
            <a:r>
              <a:rPr lang="en-US" sz="28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d’utilisation</a:t>
            </a:r>
            <a:endParaRPr lang="fr-FR" b="1" dirty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276321" y="6391274"/>
            <a:ext cx="771089" cy="365125"/>
          </a:xfrm>
        </p:spPr>
        <p:txBody>
          <a:bodyPr/>
          <a:lstStyle/>
          <a:p>
            <a:fld id="{BDB798D9-A154-4A32-9298-A189C7B95623}" type="slidenum"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Espace réservé du contenu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145309"/>
            <a:ext cx="9612146" cy="52459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Espace réservé du pied de page 4"/>
          <p:cNvSpPr txBox="1">
            <a:spLocks/>
          </p:cNvSpPr>
          <p:nvPr/>
        </p:nvSpPr>
        <p:spPr>
          <a:xfrm>
            <a:off x="341746" y="6400801"/>
            <a:ext cx="3639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MAGIE-CINE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48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326418"/>
            <a:ext cx="9905998" cy="72768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classe</a:t>
            </a:r>
            <a:endParaRPr lang="fr-FR" b="1" dirty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141411" y="6391275"/>
            <a:ext cx="6239309" cy="365125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Pattern Based Outlier Detection</a:t>
            </a:r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276321" y="6391274"/>
            <a:ext cx="771089" cy="365125"/>
          </a:xfrm>
        </p:spPr>
        <p:txBody>
          <a:bodyPr/>
          <a:lstStyle/>
          <a:p>
            <a:fld id="{BDB798D9-A154-4A32-9298-A189C7B95623}" type="slidenum"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Espace réservé du contenu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895927"/>
            <a:ext cx="9332624" cy="59620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70953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326418"/>
            <a:ext cx="9905998" cy="72768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de l’application</a:t>
            </a:r>
            <a:endParaRPr lang="fr-FR" b="1" dirty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276321" y="6391274"/>
            <a:ext cx="771089" cy="365125"/>
          </a:xfrm>
        </p:spPr>
        <p:txBody>
          <a:bodyPr/>
          <a:lstStyle/>
          <a:p>
            <a:fld id="{BDB798D9-A154-4A32-9298-A189C7B95623}" type="slidenum"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6400801"/>
            <a:ext cx="5124886" cy="3651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MAGIE-CINE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Espace réservé du contenu 4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9041" y="1285010"/>
            <a:ext cx="3183360" cy="5106264"/>
          </a:xfrm>
          <a:prstGeom prst="rect">
            <a:avLst/>
          </a:prstGeom>
        </p:spPr>
      </p:pic>
      <p:pic>
        <p:nvPicPr>
          <p:cNvPr id="45" name="Image 44"/>
          <p:cNvPicPr/>
          <p:nvPr/>
        </p:nvPicPr>
        <p:blipFill>
          <a:blip r:embed="rId4"/>
          <a:stretch>
            <a:fillRect/>
          </a:stretch>
        </p:blipFill>
        <p:spPr>
          <a:xfrm>
            <a:off x="4488873" y="1285009"/>
            <a:ext cx="3241963" cy="5115791"/>
          </a:xfrm>
          <a:prstGeom prst="rect">
            <a:avLst/>
          </a:prstGeom>
        </p:spPr>
      </p:pic>
      <p:pic>
        <p:nvPicPr>
          <p:cNvPr id="48" name="Image 47"/>
          <p:cNvPicPr/>
          <p:nvPr/>
        </p:nvPicPr>
        <p:blipFill>
          <a:blip r:embed="rId5"/>
          <a:stretch>
            <a:fillRect/>
          </a:stretch>
        </p:blipFill>
        <p:spPr>
          <a:xfrm>
            <a:off x="8257308" y="1366982"/>
            <a:ext cx="3057237" cy="502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44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326418"/>
            <a:ext cx="9905998" cy="72768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de l’application</a:t>
            </a:r>
            <a:endParaRPr lang="fr-FR" b="1" dirty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276321" y="6391274"/>
            <a:ext cx="771089" cy="365125"/>
          </a:xfrm>
        </p:spPr>
        <p:txBody>
          <a:bodyPr/>
          <a:lstStyle/>
          <a:p>
            <a:fld id="{BDB798D9-A154-4A32-9298-A189C7B95623}" type="slidenum"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6400801"/>
            <a:ext cx="5124886" cy="3651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MAGIE-CINE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Espace réservé du contenu 8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3419" y="1200727"/>
            <a:ext cx="3195928" cy="5200073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4"/>
          <a:stretch>
            <a:fillRect/>
          </a:stretch>
        </p:blipFill>
        <p:spPr>
          <a:xfrm>
            <a:off x="4230255" y="1200727"/>
            <a:ext cx="3094182" cy="5190546"/>
          </a:xfrm>
          <a:prstGeom prst="rect">
            <a:avLst/>
          </a:prstGeom>
        </p:spPr>
      </p:pic>
      <p:pic>
        <p:nvPicPr>
          <p:cNvPr id="11" name="Imag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7821208" y="1200727"/>
            <a:ext cx="3003809" cy="519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86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326418"/>
            <a:ext cx="9905998" cy="72768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de l’application</a:t>
            </a:r>
            <a:endParaRPr lang="fr-FR" b="1" dirty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276321" y="6391274"/>
            <a:ext cx="771089" cy="365125"/>
          </a:xfrm>
        </p:spPr>
        <p:txBody>
          <a:bodyPr/>
          <a:lstStyle/>
          <a:p>
            <a:fld id="{BDB798D9-A154-4A32-9298-A189C7B95623}" type="slidenum"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6400801"/>
            <a:ext cx="5124886" cy="3651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MAGIE-CINE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7821208" y="1200727"/>
            <a:ext cx="3003809" cy="5190546"/>
          </a:xfrm>
          <a:prstGeom prst="rect">
            <a:avLst/>
          </a:prstGeom>
        </p:spPr>
      </p:pic>
      <p:pic>
        <p:nvPicPr>
          <p:cNvPr id="12" name="Espace réservé du contenu 11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46848" y="1200727"/>
            <a:ext cx="3067770" cy="5200074"/>
          </a:xfrm>
          <a:prstGeom prst="rect">
            <a:avLst/>
          </a:prstGeom>
        </p:spPr>
      </p:pic>
      <p:pic>
        <p:nvPicPr>
          <p:cNvPr id="13" name="Imag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4100945" y="1200727"/>
            <a:ext cx="3005340" cy="519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01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326418"/>
            <a:ext cx="9905998" cy="72768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de l’application</a:t>
            </a:r>
            <a:endParaRPr lang="fr-FR" b="1" dirty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276321" y="6391274"/>
            <a:ext cx="771089" cy="365125"/>
          </a:xfrm>
        </p:spPr>
        <p:txBody>
          <a:bodyPr/>
          <a:lstStyle/>
          <a:p>
            <a:fld id="{BDB798D9-A154-4A32-9298-A189C7B95623}" type="slidenum"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6400801"/>
            <a:ext cx="5124886" cy="3651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MAGIE-CINE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00581" y="1054100"/>
            <a:ext cx="3009237" cy="5254336"/>
          </a:xfrm>
          <a:prstGeom prst="rect">
            <a:avLst/>
          </a:prstGeom>
        </p:spPr>
      </p:pic>
      <p:pic>
        <p:nvPicPr>
          <p:cNvPr id="9" name="Espace réservé du contenu 8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63392" y="1146465"/>
            <a:ext cx="3257844" cy="5161971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5"/>
          <a:stretch>
            <a:fillRect/>
          </a:stretch>
        </p:blipFill>
        <p:spPr>
          <a:xfrm>
            <a:off x="7855556" y="1146465"/>
            <a:ext cx="2914044" cy="50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00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326418"/>
            <a:ext cx="9905998" cy="72768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de l’application</a:t>
            </a:r>
            <a:endParaRPr lang="fr-FR" b="1" dirty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276321" y="6391274"/>
            <a:ext cx="771089" cy="365125"/>
          </a:xfrm>
        </p:spPr>
        <p:txBody>
          <a:bodyPr/>
          <a:lstStyle/>
          <a:p>
            <a:fld id="{BDB798D9-A154-4A32-9298-A189C7B95623}" type="slidenum"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6400801"/>
            <a:ext cx="5124886" cy="3651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MAGIE-CINE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 flipH="1">
            <a:off x="171083" y="2249487"/>
            <a:ext cx="179179" cy="3541714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0" name="Image 9"/>
          <p:cNvPicPr/>
          <p:nvPr/>
        </p:nvPicPr>
        <p:blipFill>
          <a:blip r:embed="rId3"/>
          <a:stretch>
            <a:fillRect/>
          </a:stretch>
        </p:blipFill>
        <p:spPr>
          <a:xfrm>
            <a:off x="436058" y="1164937"/>
            <a:ext cx="3103418" cy="5235864"/>
          </a:xfrm>
          <a:prstGeom prst="rect">
            <a:avLst/>
          </a:prstGeom>
        </p:spPr>
      </p:pic>
      <p:pic>
        <p:nvPicPr>
          <p:cNvPr id="11" name="Imag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3926113" y="1104755"/>
            <a:ext cx="3075197" cy="5235864"/>
          </a:xfrm>
          <a:prstGeom prst="rect">
            <a:avLst/>
          </a:prstGeom>
        </p:spPr>
      </p:pic>
      <p:pic>
        <p:nvPicPr>
          <p:cNvPr id="12" name="Imag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7558447" y="1104755"/>
            <a:ext cx="3103418" cy="52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79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326418"/>
            <a:ext cx="9905998" cy="72768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de l’application</a:t>
            </a:r>
            <a:endParaRPr lang="fr-FR" b="1" dirty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276321" y="6391274"/>
            <a:ext cx="771089" cy="365125"/>
          </a:xfrm>
        </p:spPr>
        <p:txBody>
          <a:bodyPr/>
          <a:lstStyle/>
          <a:p>
            <a:fld id="{BDB798D9-A154-4A32-9298-A189C7B95623}" type="slidenum"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6400801"/>
            <a:ext cx="5124886" cy="3651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MAGIE-CINE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89528" y="1054101"/>
            <a:ext cx="3140364" cy="5337174"/>
          </a:xfrm>
          <a:prstGeom prst="rect">
            <a:avLst/>
          </a:prstGeom>
        </p:spPr>
      </p:pic>
      <p:pic>
        <p:nvPicPr>
          <p:cNvPr id="13" name="Imag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4128654" y="1054100"/>
            <a:ext cx="3177309" cy="5337174"/>
          </a:xfrm>
          <a:prstGeom prst="rect">
            <a:avLst/>
          </a:prstGeom>
        </p:spPr>
      </p:pic>
      <p:pic>
        <p:nvPicPr>
          <p:cNvPr id="14" name="Image 13"/>
          <p:cNvPicPr/>
          <p:nvPr/>
        </p:nvPicPr>
        <p:blipFill>
          <a:blip r:embed="rId5"/>
          <a:stretch>
            <a:fillRect/>
          </a:stretch>
        </p:blipFill>
        <p:spPr>
          <a:xfrm>
            <a:off x="7991589" y="1054100"/>
            <a:ext cx="2944265" cy="533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8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6400799"/>
            <a:ext cx="771089" cy="365125"/>
          </a:xfrm>
        </p:spPr>
        <p:txBody>
          <a:bodyPr/>
          <a:lstStyle/>
          <a:p>
            <a:fld id="{BDB798D9-A154-4A32-9298-A189C7B95623}" type="slidenum"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876424" y="1930399"/>
            <a:ext cx="8791575" cy="409170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1.INTRODUCTION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2.REFORMULATION DES BESOINS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3</a:t>
            </a:r>
            <a:r>
              <a:rPr lang="en-US" sz="2800" b="1" dirty="0" smtClean="0">
                <a:solidFill>
                  <a:schemeClr val="tx1"/>
                </a:solidFill>
              </a:rPr>
              <a:t>. DIAGRAMME DE CAS D’UTILISATION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4</a:t>
            </a:r>
            <a:r>
              <a:rPr lang="en-US" sz="2800" b="1" dirty="0" smtClean="0">
                <a:solidFill>
                  <a:schemeClr val="tx1"/>
                </a:solidFill>
              </a:rPr>
              <a:t>. DIAGRAMME DE CLASSE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5. PRESENTATION D’APPLICATION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6. CAS PRATIQUE</a:t>
            </a:r>
          </a:p>
          <a:p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050473" y="1122363"/>
            <a:ext cx="8617526" cy="5771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PLAN </a:t>
            </a:r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6400801"/>
            <a:ext cx="5124886" cy="3651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MAGIE-CINE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787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2032000"/>
            <a:ext cx="9905998" cy="2752436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 au pratique</a:t>
            </a:r>
            <a:endParaRPr lang="fr-FR" sz="6600" b="1" dirty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276321" y="6391274"/>
            <a:ext cx="771089" cy="365125"/>
          </a:xfrm>
        </p:spPr>
        <p:txBody>
          <a:bodyPr/>
          <a:lstStyle/>
          <a:p>
            <a:fld id="{BDB798D9-A154-4A32-9298-A189C7B95623}" type="slidenum"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6400801"/>
            <a:ext cx="5124886" cy="3651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MAGIE-CINE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3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326418"/>
            <a:ext cx="9905998" cy="727682"/>
          </a:xfrm>
        </p:spPr>
        <p:txBody>
          <a:bodyPr/>
          <a:lstStyle/>
          <a:p>
            <a:pPr algn="ctr"/>
            <a:r>
              <a:rPr lang="fr-FR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b="1" dirty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193799"/>
            <a:ext cx="9905999" cy="520700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L’objectif est de mettre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place une application mobile qui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 surnommée </a:t>
            </a:r>
            <a:r>
              <a:rPr lang="fr-F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Magic Ciné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SG… qui permettra à ses utilisateurs de faire une réservation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facile de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billet afin d’éviter la queue aux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guichets ainsi que d’autres fonctionnalités. </a:t>
            </a:r>
          </a:p>
          <a:p>
            <a:pPr marL="0" indent="0">
              <a:buNone/>
            </a:pPr>
            <a:endParaRPr lang="fr-FR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cela, l’administrateur du système doit insérer toutes les informations nécessaires dans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base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données :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8">
              <a:buFont typeface="Wingdings" panose="05000000000000000000" pitchFamily="2" charset="2"/>
              <a:buChar char="q"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films </a:t>
            </a:r>
          </a:p>
          <a:p>
            <a:pPr lvl="8">
              <a:buFont typeface="Wingdings" panose="05000000000000000000" pitchFamily="2" charset="2"/>
              <a:buChar char="q"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salles </a:t>
            </a:r>
          </a:p>
          <a:p>
            <a:pPr lvl="8">
              <a:buFont typeface="Wingdings" panose="05000000000000000000" pitchFamily="2" charset="2"/>
              <a:buChar char="q"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places 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>
              <a:buFont typeface="Wingdings" panose="05000000000000000000" pitchFamily="2" charset="2"/>
              <a:buChar char="q"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projections 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>
              <a:buFont typeface="Wingdings" panose="05000000000000000000" pitchFamily="2" charset="2"/>
              <a:buChar char="q"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Billets</a:t>
            </a:r>
            <a:r>
              <a:rPr lang="fr-FR" sz="1800" dirty="0" smtClean="0"/>
              <a:t>, etc.</a:t>
            </a:r>
            <a:r>
              <a:rPr lang="fr-FR" sz="1800" dirty="0"/>
              <a:t/>
            </a:r>
            <a:br>
              <a:rPr lang="fr-FR" sz="1800" dirty="0"/>
            </a:br>
            <a:endParaRPr lang="fr-F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276321" y="6391274"/>
            <a:ext cx="771089" cy="365125"/>
          </a:xfrm>
        </p:spPr>
        <p:txBody>
          <a:bodyPr/>
          <a:lstStyle/>
          <a:p>
            <a:fld id="{BDB798D9-A154-4A32-9298-A189C7B95623}" type="slidenum"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6400801"/>
            <a:ext cx="5124886" cy="3651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MAGIE-CINE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3746" y="3244334"/>
            <a:ext cx="5224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8" algn="ctr">
              <a:buFont typeface="Wingdings" panose="05000000000000000000" pitchFamily="2" charset="2"/>
              <a:buChar char="q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projections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7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326418"/>
            <a:ext cx="9905998" cy="727682"/>
          </a:xfrm>
        </p:spPr>
        <p:txBody>
          <a:bodyPr/>
          <a:lstStyle/>
          <a:p>
            <a:pPr algn="ctr"/>
            <a:r>
              <a:rPr lang="fr-FR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b="1" dirty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193799"/>
            <a:ext cx="9905999" cy="5031510"/>
          </a:xfrm>
        </p:spPr>
        <p:txBody>
          <a:bodyPr>
            <a:normAutofit fontScale="25000" lnSpcReduction="20000"/>
          </a:bodyPr>
          <a:lstStyle/>
          <a:p>
            <a:pPr marL="3657600" lvl="8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Dont il a la </a:t>
            </a: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possibilité de modifier, supprimer les informations citées ci-dessus pour le </a:t>
            </a:r>
            <a:r>
              <a:rPr lang="fr-FR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bon fonctionnement </a:t>
            </a: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système</a:t>
            </a: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6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système permet aux utilisateurs de consulter le planning afin de se renseigner sur les </a:t>
            </a:r>
            <a:r>
              <a:rPr lang="fr-FR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films qui </a:t>
            </a: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seront projetés dans les différentes salles ainsi que les places disponibles.</a:t>
            </a: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6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utilisateur quelconque peut consulter les plannings sans pour autant s’authentifier mais </a:t>
            </a:r>
            <a:r>
              <a:rPr lang="fr-FR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ce </a:t>
            </a: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 concerne la réservation du billet, il doit mettre des informations nécessaires</a:t>
            </a: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 aux administrateurs, ils devront utiliser toutes les fonctionnalités du système. </a:t>
            </a:r>
            <a:r>
              <a:rPr lang="fr-FR" sz="8000" dirty="0" smtClean="0"/>
              <a:t/>
            </a:r>
            <a:br>
              <a:rPr lang="fr-FR" sz="8000" dirty="0" smtClean="0"/>
            </a:br>
            <a:endParaRPr lang="fr-FR" sz="8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acteurs du système sont : les clients et les administrateurs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/>
              <a:t/>
            </a:r>
            <a:br>
              <a:rPr lang="fr-FR" sz="2000" dirty="0"/>
            </a:br>
            <a:endParaRPr lang="fr-FR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276321" y="6391274"/>
            <a:ext cx="771089" cy="365125"/>
          </a:xfrm>
        </p:spPr>
        <p:txBody>
          <a:bodyPr/>
          <a:lstStyle/>
          <a:p>
            <a:fld id="{BDB798D9-A154-4A32-9298-A189C7B95623}" type="slidenum"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6400801"/>
            <a:ext cx="5124886" cy="3651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MAGIE-CINE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3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326418"/>
            <a:ext cx="9905998" cy="72768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Reformulation des besoins</a:t>
            </a:r>
            <a:endParaRPr lang="fr-FR" b="1" dirty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193799"/>
            <a:ext cx="9905999" cy="5562600"/>
          </a:xfrm>
        </p:spPr>
        <p:txBody>
          <a:bodyPr>
            <a:normAutofit fontScale="25000" lnSpcReduction="20000"/>
          </a:bodyPr>
          <a:lstStyle/>
          <a:p>
            <a:pPr marL="3657600" lvl="8" indent="0">
              <a:buNone/>
            </a:pPr>
            <a:endParaRPr lang="fr-FR" dirty="0"/>
          </a:p>
          <a:p>
            <a:pPr lvl="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fr-FR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Nous souhaitons mettre </a:t>
            </a:r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place la gestion des cinémas à travers un </a:t>
            </a:r>
            <a:r>
              <a:rPr lang="fr-FR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système : </a:t>
            </a:r>
          </a:p>
          <a:p>
            <a:pPr lvl="2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fr-FR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Chaque </a:t>
            </a: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cinéma se trouvant dans une ville est définie par son code, son nom et sa position géographique</a:t>
            </a:r>
            <a:r>
              <a:rPr lang="fr-FR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6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fr-FR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cinéma contient un ensemble de </a:t>
            </a:r>
            <a:r>
              <a:rPr lang="fr-FR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salles</a:t>
            </a:r>
            <a:endParaRPr lang="fr-FR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fr-FR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Chaque </a:t>
            </a: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salle qui est définie par son numéro, son nom, contient un ensemble de places </a:t>
            </a:r>
            <a:endParaRPr lang="fr-FR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fr-FR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Chaque </a:t>
            </a: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a un numéro et positionnée géographiquement </a:t>
            </a:r>
            <a:endParaRPr lang="fr-FR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fr-FR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Quotidiennement</a:t>
            </a:r>
            <a:r>
              <a:rPr lang="fr-F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 programme plusieurs films projections de films dans les salles 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/>
              <a:t/>
            </a:r>
            <a:br>
              <a:rPr lang="fr-FR" sz="2000" dirty="0"/>
            </a:br>
            <a:endParaRPr lang="fr-FR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276321" y="6391274"/>
            <a:ext cx="771089" cy="365125"/>
          </a:xfrm>
        </p:spPr>
        <p:txBody>
          <a:bodyPr/>
          <a:lstStyle/>
          <a:p>
            <a:fld id="{BDB798D9-A154-4A32-9298-A189C7B95623}" type="slidenum"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6400801"/>
            <a:ext cx="5124886" cy="3651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MAGIE-CINE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29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326418"/>
            <a:ext cx="9905998" cy="72768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Reformulation des besoins</a:t>
            </a:r>
            <a:endParaRPr lang="fr-FR" b="1" dirty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193799"/>
            <a:ext cx="9905999" cy="5207002"/>
          </a:xfrm>
        </p:spPr>
        <p:txBody>
          <a:bodyPr>
            <a:normAutofit fontScale="47500" lnSpcReduction="20000"/>
          </a:bodyPr>
          <a:lstStyle/>
          <a:p>
            <a:pPr marL="3657600" lvl="8" indent="0">
              <a:lnSpc>
                <a:spcPct val="170000"/>
              </a:lnSpc>
              <a:buNone/>
            </a:pPr>
            <a:endParaRPr lang="fr-FR" sz="3600" dirty="0"/>
          </a:p>
          <a:p>
            <a:pPr lvl="2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fr-FR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Chaque </a:t>
            </a:r>
            <a:r>
              <a:rPr lang="fr-F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se déroule dans une séance, concerne un film, et se déroule dans une salle à une date de projection et un prix </a:t>
            </a:r>
            <a:r>
              <a:rPr lang="fr-FR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 </a:t>
            </a:r>
            <a:endParaRPr lang="fr-FR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fr-FR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Chaque </a:t>
            </a:r>
            <a:r>
              <a:rPr lang="fr-F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séance est définie par son numéro et l’heure de début de la </a:t>
            </a:r>
            <a:r>
              <a:rPr lang="fr-FR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séance</a:t>
            </a:r>
            <a:endParaRPr lang="fr-FR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fr-FR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 </a:t>
            </a:r>
            <a:r>
              <a:rPr lang="fr-F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chaque projection on prévoit un ensemble de billets </a:t>
            </a:r>
            <a:endParaRPr lang="fr-FR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fr-FR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Chaque </a:t>
            </a:r>
            <a:r>
              <a:rPr lang="fr-F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billet concerne une place et défini par le nom du client, le prix du billet, et le code de </a:t>
            </a:r>
            <a:r>
              <a:rPr lang="fr-FR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paiement.</a:t>
            </a:r>
          </a:p>
          <a:p>
            <a:pPr marL="0" indent="0">
              <a:lnSpc>
                <a:spcPct val="170000"/>
              </a:lnSpc>
              <a:buNone/>
            </a:pPr>
            <a:endParaRPr lang="fr-FR" sz="5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fr-FR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sz="5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’application </a:t>
            </a:r>
            <a:r>
              <a:rPr lang="fr-FR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fr-FR" sz="5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compose </a:t>
            </a:r>
            <a:r>
              <a:rPr lang="fr-FR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deux (2) parties</a:t>
            </a:r>
            <a:r>
              <a:rPr lang="fr-FR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Backend et Frontend</a:t>
            </a:r>
            <a:endParaRPr lang="fr-FR" sz="5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276321" y="6391274"/>
            <a:ext cx="771089" cy="365125"/>
          </a:xfrm>
        </p:spPr>
        <p:txBody>
          <a:bodyPr/>
          <a:lstStyle/>
          <a:p>
            <a:fld id="{BDB798D9-A154-4A32-9298-A189C7B95623}" type="slidenum"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6400801"/>
            <a:ext cx="5124886" cy="3651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MAGIE-CINE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71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326418"/>
            <a:ext cx="9905998" cy="72768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Reformulation des besoins</a:t>
            </a:r>
            <a:endParaRPr lang="fr-FR" b="1" dirty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193799"/>
            <a:ext cx="9905999" cy="52070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partie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exigences fonctionnelles de l’application sont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 des cinémas (consultations, saisie, ajout, édition, mise à jour et suppression) 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Gestion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salles et des places 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Gestion films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Gestion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 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Gestion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ventes et des billets 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chaque fois qu’une fonctionnalité est sollicité le système interagit avec la base de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0">
              <a:lnSpc>
                <a:spcPct val="170000"/>
              </a:lnSpc>
              <a:buNone/>
            </a:pPr>
            <a:endParaRPr lang="fr-FR" sz="3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276321" y="6391274"/>
            <a:ext cx="771089" cy="365125"/>
          </a:xfrm>
        </p:spPr>
        <p:txBody>
          <a:bodyPr/>
          <a:lstStyle/>
          <a:p>
            <a:fld id="{BDB798D9-A154-4A32-9298-A189C7B95623}" type="slidenum"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6400801"/>
            <a:ext cx="5124886" cy="3651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MAGIE-CINE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90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326418"/>
            <a:ext cx="9905998" cy="72768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Reformulation des besoins</a:t>
            </a:r>
            <a:endParaRPr lang="fr-FR" b="1" dirty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193799"/>
            <a:ext cx="9905999" cy="520700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basée sur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se compose des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couches :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service(métier) et web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couche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basée sur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 JPA,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Hibermate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couche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métier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définie par une interface et une implémentation, quelques spécifications fonctionnelles qui nécessites des calculs ou des traitements particuliers 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couche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basée sur des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Restful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basée sur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un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0">
              <a:lnSpc>
                <a:spcPct val="170000"/>
              </a:lnSpc>
              <a:buNone/>
            </a:pPr>
            <a:endParaRPr lang="fr-FR" sz="3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276321" y="6391274"/>
            <a:ext cx="771089" cy="365125"/>
          </a:xfrm>
        </p:spPr>
        <p:txBody>
          <a:bodyPr/>
          <a:lstStyle/>
          <a:p>
            <a:fld id="{BDB798D9-A154-4A32-9298-A189C7B95623}" type="slidenum"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6400801"/>
            <a:ext cx="5124886" cy="3651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MAGIE-CINE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63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326418"/>
            <a:ext cx="9905998" cy="72768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Reformulation des besoins</a:t>
            </a:r>
            <a:endParaRPr lang="fr-FR" b="1" dirty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193799"/>
            <a:ext cx="9905999" cy="52070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partie </a:t>
            </a:r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basée sur </a:t>
            </a:r>
            <a:r>
              <a:rPr lang="fr-F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Flutter </a:t>
            </a: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données seront stockées dans un système de gestion de base de </a:t>
            </a: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données.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276321" y="6391274"/>
            <a:ext cx="771089" cy="365125"/>
          </a:xfrm>
        </p:spPr>
        <p:txBody>
          <a:bodyPr/>
          <a:lstStyle/>
          <a:p>
            <a:fld id="{BDB798D9-A154-4A32-9298-A189C7B95623}" type="slidenum"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6400801"/>
            <a:ext cx="5124886" cy="3651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MAGIE-CINE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72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856</TotalTime>
  <Words>440</Words>
  <Application>Microsoft Office PowerPoint</Application>
  <PresentationFormat>Grand écran</PresentationFormat>
  <Paragraphs>132</Paragraphs>
  <Slides>20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Trebuchet MS</vt:lpstr>
      <vt:lpstr>Tw Cen MT</vt:lpstr>
      <vt:lpstr>Wingdings</vt:lpstr>
      <vt:lpstr>Circuit</vt:lpstr>
      <vt:lpstr>APPLICATION MOBILE : SG MAGIE-CINE</vt:lpstr>
      <vt:lpstr>PLAN </vt:lpstr>
      <vt:lpstr>Introduction</vt:lpstr>
      <vt:lpstr>Introduction</vt:lpstr>
      <vt:lpstr>Reformulation des besoins</vt:lpstr>
      <vt:lpstr>Reformulation des besoins</vt:lpstr>
      <vt:lpstr>Reformulation des besoins</vt:lpstr>
      <vt:lpstr>Reformulation des besoins</vt:lpstr>
      <vt:lpstr>Reformulation des besoins</vt:lpstr>
      <vt:lpstr>Diagramme de cas d’utilisation</vt:lpstr>
      <vt:lpstr>Diagramme de cas d’utilisation</vt:lpstr>
      <vt:lpstr>Diagramme de cas d’utilisation</vt:lpstr>
      <vt:lpstr>Diagramme de classe</vt:lpstr>
      <vt:lpstr>Presentation de l’application</vt:lpstr>
      <vt:lpstr>Presentation de l’application</vt:lpstr>
      <vt:lpstr>Presentation de l’application</vt:lpstr>
      <vt:lpstr>Presentation de l’application</vt:lpstr>
      <vt:lpstr>Presentation de l’application</vt:lpstr>
      <vt:lpstr>Presentation de l’application</vt:lpstr>
      <vt:lpstr>Place au pratique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Frequent Pattern Based Outlier Detection</dc:title>
  <dc:creator>LBC</dc:creator>
  <cp:lastModifiedBy>Michael</cp:lastModifiedBy>
  <cp:revision>221</cp:revision>
  <dcterms:created xsi:type="dcterms:W3CDTF">2021-12-29T17:11:02Z</dcterms:created>
  <dcterms:modified xsi:type="dcterms:W3CDTF">2022-03-04T23:23:35Z</dcterms:modified>
</cp:coreProperties>
</file>