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conomica"/>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D000E2F-AE4C-4953-9CE4-B98532FC37CF}">
  <a:tblStyle styleId="{AD000E2F-AE4C-4953-9CE4-B98532FC37C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conomica-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italic.fntdata"/><Relationship Id="rId10" Type="http://schemas.openxmlformats.org/officeDocument/2006/relationships/slide" Target="slides/slide4.xml"/><Relationship Id="rId32" Type="http://schemas.openxmlformats.org/officeDocument/2006/relationships/font" Target="fonts/Economica-bold.fntdata"/><Relationship Id="rId13" Type="http://schemas.openxmlformats.org/officeDocument/2006/relationships/slide" Target="slides/slide7.xml"/><Relationship Id="rId35" Type="http://schemas.openxmlformats.org/officeDocument/2006/relationships/font" Target="fonts/OpenSans-regular.fntdata"/><Relationship Id="rId12" Type="http://schemas.openxmlformats.org/officeDocument/2006/relationships/slide" Target="slides/slide6.xml"/><Relationship Id="rId34" Type="http://schemas.openxmlformats.org/officeDocument/2006/relationships/font" Target="fonts/Economica-boldItalic.fntdata"/><Relationship Id="rId15" Type="http://schemas.openxmlformats.org/officeDocument/2006/relationships/slide" Target="slides/slide9.xml"/><Relationship Id="rId37" Type="http://schemas.openxmlformats.org/officeDocument/2006/relationships/font" Target="fonts/OpenSans-italic.fntdata"/><Relationship Id="rId14" Type="http://schemas.openxmlformats.org/officeDocument/2006/relationships/slide" Target="slides/slide8.xml"/><Relationship Id="rId36" Type="http://schemas.openxmlformats.org/officeDocument/2006/relationships/font" Target="fonts/OpenSans-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OpenSans-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249f51b3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249f51b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249f51b3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249f51b3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249f51b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249f51b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2a3f51b6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2a3f51b6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2a3f51b6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02a3f51b6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02a3f51b60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02a3f51b6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2a3f51b6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2a3f51b6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e559a3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3e559a3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3e55639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3e55639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3e55639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03e55639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2a3f51b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2a3f51b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03e556390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03e556390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2a3f51b6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2a3f51b6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3c2cecc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3c2cecc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2a3f51b6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2a3f51b6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02a3f51b6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02a3f51b6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2a3f51b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2a3f51b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2a3f51b6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2a3f51b6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Physical Constraints: </a:t>
            </a:r>
            <a:endParaRPr/>
          </a:p>
          <a:p>
            <a:pPr indent="-317500" lvl="0" marL="457200" rtl="0" algn="l">
              <a:spcBef>
                <a:spcPts val="0"/>
              </a:spcBef>
              <a:spcAft>
                <a:spcPts val="0"/>
              </a:spcAft>
              <a:buSzPts val="1400"/>
              <a:buChar char="●"/>
            </a:pPr>
            <a:r>
              <a:rPr lang="en"/>
              <a:t>Data Availability: Enable offline functionality to store itinerary data locally for users without consistent internet access while travelling. </a:t>
            </a:r>
            <a:endParaRPr/>
          </a:p>
          <a:p>
            <a:pPr indent="-317500" lvl="0" marL="457200" rtl="0" algn="l">
              <a:spcBef>
                <a:spcPts val="0"/>
              </a:spcBef>
              <a:spcAft>
                <a:spcPts val="0"/>
              </a:spcAft>
              <a:buSzPts val="1400"/>
              <a:buChar char="●"/>
            </a:pPr>
            <a:r>
              <a:rPr lang="en"/>
              <a:t>User Accessibility: Design app to be accessible all types of users, this includes providing support for features like screen readers, voice commands, multilingual support, and larger text for users with disabilities. </a:t>
            </a:r>
            <a:endParaRPr/>
          </a:p>
          <a:p>
            <a:pPr indent="0" lvl="0" marL="0" rtl="0" algn="l">
              <a:spcBef>
                <a:spcPts val="0"/>
              </a:spcBef>
              <a:spcAft>
                <a:spcPts val="0"/>
              </a:spcAft>
              <a:buClr>
                <a:schemeClr val="dk1"/>
              </a:buClr>
              <a:buSzPts val="1100"/>
              <a:buFont typeface="Arial"/>
              <a:buNone/>
            </a:pPr>
            <a:r>
              <a:rPr lang="en"/>
              <a:t>Budget Constraints: </a:t>
            </a:r>
            <a:endParaRPr/>
          </a:p>
          <a:p>
            <a:pPr indent="-317500" lvl="0" marL="457200" rtl="0" algn="l">
              <a:spcBef>
                <a:spcPts val="0"/>
              </a:spcBef>
              <a:spcAft>
                <a:spcPts val="0"/>
              </a:spcAft>
              <a:buSzPts val="1400"/>
              <a:buChar char="●"/>
            </a:pPr>
            <a:r>
              <a:rPr lang="en"/>
              <a:t>Marketing and Maintenance: Ongoing costs for maintaining the app, server hosting, customer support and updates. </a:t>
            </a:r>
            <a:endParaRPr/>
          </a:p>
          <a:p>
            <a:pPr indent="-317500" lvl="0" marL="457200" rtl="0" algn="l">
              <a:spcBef>
                <a:spcPts val="0"/>
              </a:spcBef>
              <a:spcAft>
                <a:spcPts val="0"/>
              </a:spcAft>
              <a:buSzPts val="1400"/>
              <a:buChar char="●"/>
            </a:pPr>
            <a:r>
              <a:rPr lang="en"/>
              <a:t>Third-APIs: Integrating APIs for booking systems or local events may require licensing fees. </a:t>
            </a:r>
            <a:endParaRPr/>
          </a:p>
          <a:p>
            <a:pPr indent="0" lvl="0" marL="0" rtl="0" algn="l">
              <a:spcBef>
                <a:spcPts val="0"/>
              </a:spcBef>
              <a:spcAft>
                <a:spcPts val="0"/>
              </a:spcAft>
              <a:buClr>
                <a:schemeClr val="dk1"/>
              </a:buClr>
              <a:buSzPts val="1100"/>
              <a:buFont typeface="Arial"/>
              <a:buNone/>
            </a:pPr>
            <a:r>
              <a:rPr lang="en"/>
              <a:t>Platform/System Constraints: </a:t>
            </a:r>
            <a:endParaRPr/>
          </a:p>
          <a:p>
            <a:pPr indent="-317500" lvl="0" marL="457200" rtl="0" algn="l">
              <a:spcBef>
                <a:spcPts val="0"/>
              </a:spcBef>
              <a:spcAft>
                <a:spcPts val="0"/>
              </a:spcAft>
              <a:buSzPts val="1400"/>
              <a:buChar char="●"/>
            </a:pPr>
            <a:r>
              <a:rPr lang="en"/>
              <a:t>Post-Covid Protocols: The app should offer real time updates for travel restrictions, health protocols or emergency procedures, which can vary by location. </a:t>
            </a:r>
            <a:endParaRPr/>
          </a:p>
          <a:p>
            <a:pPr indent="-317500" lvl="0" marL="457200" rtl="0" algn="l">
              <a:spcBef>
                <a:spcPts val="0"/>
              </a:spcBef>
              <a:spcAft>
                <a:spcPts val="0"/>
              </a:spcAft>
              <a:buSzPts val="1400"/>
              <a:buChar char="●"/>
            </a:pPr>
            <a:r>
              <a:rPr lang="en"/>
              <a:t>Integration with Existing Systems: The app may need to integrate with external booking systems, payment gateways or databases for storing client information securely. </a:t>
            </a:r>
            <a:endParaRPr/>
          </a:p>
          <a:p>
            <a:pPr indent="-317500" lvl="0" marL="457200" rtl="0" algn="l">
              <a:spcBef>
                <a:spcPts val="0"/>
              </a:spcBef>
              <a:spcAft>
                <a:spcPts val="0"/>
              </a:spcAft>
              <a:buSzPts val="1400"/>
              <a:buChar char="●"/>
            </a:pPr>
            <a:r>
              <a:rPr lang="en"/>
              <a:t>Operating system compatibility: Needs to be compatible with both IOS and Android to reach widest audience. Also should consider if we are using cross platform tools.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3ea06807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3ea06807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2a3f51b6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2a3f51b6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3e559a38c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3e559a38c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249f51b3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249f51b3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249f51b3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249f51b3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481 Presentation 1</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Ekhonmu, Esther, Nami, Lucy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634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3</a:t>
            </a:r>
            <a:endParaRPr/>
          </a:p>
        </p:txBody>
      </p:sp>
      <p:sp>
        <p:nvSpPr>
          <p:cNvPr id="126" name="Google Shape;126;p22"/>
          <p:cNvSpPr txBox="1"/>
          <p:nvPr>
            <p:ph idx="1" type="body"/>
          </p:nvPr>
        </p:nvSpPr>
        <p:spPr>
          <a:xfrm>
            <a:off x="311700" y="89475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Name</a:t>
            </a:r>
            <a:r>
              <a:rPr lang="en" sz="1600"/>
              <a:t>: Dominic Terry</a:t>
            </a:r>
            <a:endParaRPr sz="1600"/>
          </a:p>
          <a:p>
            <a:pPr indent="0" lvl="0" marL="0" rtl="0" algn="l">
              <a:spcBef>
                <a:spcPts val="1200"/>
              </a:spcBef>
              <a:spcAft>
                <a:spcPts val="0"/>
              </a:spcAft>
              <a:buNone/>
            </a:pPr>
            <a:r>
              <a:rPr b="1" lang="en" sz="1600"/>
              <a:t>Age</a:t>
            </a:r>
            <a:r>
              <a:rPr lang="en" sz="1600"/>
              <a:t>: 39</a:t>
            </a:r>
            <a:endParaRPr sz="1600"/>
          </a:p>
          <a:p>
            <a:pPr indent="0" lvl="0" marL="0" rtl="0" algn="l">
              <a:spcBef>
                <a:spcPts val="1200"/>
              </a:spcBef>
              <a:spcAft>
                <a:spcPts val="0"/>
              </a:spcAft>
              <a:buClr>
                <a:schemeClr val="dk1"/>
              </a:buClr>
              <a:buSzPts val="1100"/>
              <a:buFont typeface="Arial"/>
              <a:buNone/>
            </a:pPr>
            <a:r>
              <a:rPr b="1" lang="en" sz="1600"/>
              <a:t>Demographics</a:t>
            </a:r>
            <a:r>
              <a:rPr lang="en" sz="1600"/>
              <a:t>: Middle-aged adult with previous travel experience, likely seeking cultural and social engagement.</a:t>
            </a:r>
            <a:endParaRPr sz="1600"/>
          </a:p>
          <a:p>
            <a:pPr indent="0" lvl="0" marL="0" rtl="0" algn="l">
              <a:spcBef>
                <a:spcPts val="1200"/>
              </a:spcBef>
              <a:spcAft>
                <a:spcPts val="0"/>
              </a:spcAft>
              <a:buNone/>
            </a:pPr>
            <a:r>
              <a:rPr b="1" lang="en" sz="1600"/>
              <a:t>Role in Environment</a:t>
            </a:r>
            <a:r>
              <a:rPr lang="en" sz="1600"/>
              <a:t>: Experienced Tourist</a:t>
            </a:r>
            <a:endParaRPr sz="1600"/>
          </a:p>
          <a:p>
            <a:pPr indent="0" lvl="0" marL="0" rtl="0" algn="l">
              <a:spcBef>
                <a:spcPts val="1200"/>
              </a:spcBef>
              <a:spcAft>
                <a:spcPts val="0"/>
              </a:spcAft>
              <a:buNone/>
            </a:pPr>
            <a:r>
              <a:rPr b="1" lang="en" sz="1600"/>
              <a:t>Skill Level/Knowledge: </a:t>
            </a:r>
            <a:r>
              <a:rPr lang="en" sz="1600"/>
              <a:t>Comfortable using travel apps and websites for research and bookings. Familiar with Calgary, including its landmarks and general offerings.</a:t>
            </a:r>
            <a:endParaRPr sz="1600"/>
          </a:p>
          <a:p>
            <a:pPr indent="0" lvl="0" marL="0" rtl="0" algn="l">
              <a:spcBef>
                <a:spcPts val="1200"/>
              </a:spcBef>
              <a:spcAft>
                <a:spcPts val="0"/>
              </a:spcAft>
              <a:buNone/>
            </a:pPr>
            <a:r>
              <a:rPr b="1" lang="en" sz="1600"/>
              <a:t>Goal</a:t>
            </a:r>
            <a:r>
              <a:rPr lang="en" sz="1600"/>
              <a:t>: </a:t>
            </a:r>
            <a:r>
              <a:rPr lang="en" sz="1600"/>
              <a:t>Looking for fresh and interesting events that he hasn’t experienced during previous visits. Interested in local arts, music, and community happenings to enhance his visit. Values personalized suggestions that cater to his interests and preferences.</a:t>
            </a:r>
            <a:endParaRPr sz="1600"/>
          </a:p>
          <a:p>
            <a:pPr indent="0" lvl="0" marL="0" rtl="0" algn="l">
              <a:spcBef>
                <a:spcPts val="1200"/>
              </a:spcBef>
              <a:spcAft>
                <a:spcPts val="1200"/>
              </a:spcAft>
              <a:buNone/>
            </a:pPr>
            <a:r>
              <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4	</a:t>
            </a:r>
            <a:endParaRPr/>
          </a:p>
        </p:txBody>
      </p:sp>
      <p:sp>
        <p:nvSpPr>
          <p:cNvPr id="132" name="Google Shape;132;p23"/>
          <p:cNvSpPr txBox="1"/>
          <p:nvPr>
            <p:ph idx="1" type="body"/>
          </p:nvPr>
        </p:nvSpPr>
        <p:spPr>
          <a:xfrm>
            <a:off x="311700" y="8313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Name</a:t>
            </a:r>
            <a:r>
              <a:rPr lang="en" sz="1600"/>
              <a:t>: Saul Goodman</a:t>
            </a:r>
            <a:endParaRPr sz="1600"/>
          </a:p>
          <a:p>
            <a:pPr indent="0" lvl="0" marL="0" rtl="0" algn="l">
              <a:spcBef>
                <a:spcPts val="1200"/>
              </a:spcBef>
              <a:spcAft>
                <a:spcPts val="0"/>
              </a:spcAft>
              <a:buNone/>
            </a:pPr>
            <a:r>
              <a:rPr b="1" lang="en" sz="1600"/>
              <a:t>Age</a:t>
            </a:r>
            <a:r>
              <a:rPr lang="en" sz="1600"/>
              <a:t>: 49</a:t>
            </a:r>
            <a:endParaRPr sz="1600"/>
          </a:p>
          <a:p>
            <a:pPr indent="0" lvl="0" marL="0" rtl="0" algn="l">
              <a:spcBef>
                <a:spcPts val="1200"/>
              </a:spcBef>
              <a:spcAft>
                <a:spcPts val="0"/>
              </a:spcAft>
              <a:buNone/>
            </a:pPr>
            <a:r>
              <a:rPr b="1" lang="en" sz="1600"/>
              <a:t>Demographics</a:t>
            </a:r>
            <a:r>
              <a:rPr lang="en" sz="1600"/>
              <a:t>: Experienced tour guide with a strong understanding of local attractions and events.</a:t>
            </a:r>
            <a:endParaRPr sz="1600"/>
          </a:p>
          <a:p>
            <a:pPr indent="0" lvl="0" marL="0" rtl="0" algn="l">
              <a:spcBef>
                <a:spcPts val="1200"/>
              </a:spcBef>
              <a:spcAft>
                <a:spcPts val="0"/>
              </a:spcAft>
              <a:buNone/>
            </a:pPr>
            <a:r>
              <a:rPr b="1" lang="en" sz="1600"/>
              <a:t>Role in Environment:</a:t>
            </a:r>
            <a:r>
              <a:rPr b="1" lang="en" sz="1600"/>
              <a:t> </a:t>
            </a:r>
            <a:r>
              <a:rPr lang="en" sz="1600"/>
              <a:t>Tour guide</a:t>
            </a:r>
            <a:endParaRPr sz="1600"/>
          </a:p>
          <a:p>
            <a:pPr indent="0" lvl="0" marL="0" rtl="0" algn="l">
              <a:spcBef>
                <a:spcPts val="1200"/>
              </a:spcBef>
              <a:spcAft>
                <a:spcPts val="0"/>
              </a:spcAft>
              <a:buNone/>
            </a:pPr>
            <a:r>
              <a:rPr b="1" lang="en" sz="1600"/>
              <a:t>Skill Level/Knowledge: </a:t>
            </a:r>
            <a:r>
              <a:rPr lang="en" sz="1600"/>
              <a:t>Proficient in using mobile apps and communication tools for event management. In-depth knowledge of Calgary’s attractions and cultural offerings.</a:t>
            </a:r>
            <a:endParaRPr sz="1600"/>
          </a:p>
          <a:p>
            <a:pPr indent="0" lvl="0" marL="0" rtl="0" algn="l">
              <a:spcBef>
                <a:spcPts val="1200"/>
              </a:spcBef>
              <a:spcAft>
                <a:spcPts val="1200"/>
              </a:spcAft>
              <a:buNone/>
            </a:pPr>
            <a:r>
              <a:rPr b="1" lang="en" sz="1600"/>
              <a:t>Goal</a:t>
            </a:r>
            <a:r>
              <a:rPr lang="en" sz="1600"/>
              <a:t>: </a:t>
            </a:r>
            <a:r>
              <a:rPr lang="en" sz="1600"/>
              <a:t>Wants to easily view and manage attendees for both upcoming and past events. Needs the ability to interact with attendees via messaging or mass broadcasts to share updates and information. Wants to maintain a rating profile to reflect his performance and enhance trust with clients.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5</a:t>
            </a:r>
            <a:endParaRPr/>
          </a:p>
        </p:txBody>
      </p:sp>
      <p:sp>
        <p:nvSpPr>
          <p:cNvPr id="138" name="Google Shape;138;p24"/>
          <p:cNvSpPr txBox="1"/>
          <p:nvPr>
            <p:ph idx="1" type="body"/>
          </p:nvPr>
        </p:nvSpPr>
        <p:spPr>
          <a:xfrm>
            <a:off x="311700" y="69820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Name</a:t>
            </a:r>
            <a:r>
              <a:rPr lang="en" sz="1600"/>
              <a:t>: Anthony Donaldson</a:t>
            </a:r>
            <a:endParaRPr sz="1600"/>
          </a:p>
          <a:p>
            <a:pPr indent="0" lvl="0" marL="0" rtl="0" algn="l">
              <a:spcBef>
                <a:spcPts val="1200"/>
              </a:spcBef>
              <a:spcAft>
                <a:spcPts val="0"/>
              </a:spcAft>
              <a:buNone/>
            </a:pPr>
            <a:r>
              <a:rPr b="1" lang="en" sz="1600"/>
              <a:t>Age</a:t>
            </a:r>
            <a:r>
              <a:rPr lang="en" sz="1600"/>
              <a:t>: 62</a:t>
            </a:r>
            <a:endParaRPr sz="1600"/>
          </a:p>
          <a:p>
            <a:pPr indent="0" lvl="0" marL="0" rtl="0" algn="l">
              <a:spcBef>
                <a:spcPts val="1200"/>
              </a:spcBef>
              <a:spcAft>
                <a:spcPts val="0"/>
              </a:spcAft>
              <a:buNone/>
            </a:pPr>
            <a:r>
              <a:rPr b="1" lang="en" sz="1600"/>
              <a:t>Demographics</a:t>
            </a:r>
            <a:r>
              <a:rPr lang="en" sz="1600"/>
              <a:t>: Older adult with experience in organizing events, likely knowledgeable in his field.</a:t>
            </a:r>
            <a:endParaRPr sz="1600"/>
          </a:p>
          <a:p>
            <a:pPr indent="0" lvl="0" marL="0" rtl="0" algn="l">
              <a:spcBef>
                <a:spcPts val="1200"/>
              </a:spcBef>
              <a:spcAft>
                <a:spcPts val="0"/>
              </a:spcAft>
              <a:buNone/>
            </a:pPr>
            <a:r>
              <a:rPr b="1" lang="en" sz="1600"/>
              <a:t>Role in Environment:</a:t>
            </a:r>
            <a:r>
              <a:rPr lang="en" sz="1600"/>
              <a:t> Event Organizer</a:t>
            </a:r>
            <a:endParaRPr sz="1600"/>
          </a:p>
          <a:p>
            <a:pPr indent="0" lvl="0" marL="0" rtl="0" algn="l">
              <a:spcBef>
                <a:spcPts val="1200"/>
              </a:spcBef>
              <a:spcAft>
                <a:spcPts val="0"/>
              </a:spcAft>
              <a:buNone/>
            </a:pPr>
            <a:r>
              <a:rPr b="1" lang="en" sz="1600"/>
              <a:t>Skill Level/Knowledge: </a:t>
            </a:r>
            <a:r>
              <a:rPr lang="en" sz="1600"/>
              <a:t>Familiar with event management software and platforms, though he may prefer user-friendly interfaces. Experienced in hosting seminars and managing attendee logistics.</a:t>
            </a:r>
            <a:endParaRPr sz="1600"/>
          </a:p>
          <a:p>
            <a:pPr indent="0" lvl="0" marL="0" rtl="0" algn="l">
              <a:spcBef>
                <a:spcPts val="1200"/>
              </a:spcBef>
              <a:spcAft>
                <a:spcPts val="1200"/>
              </a:spcAft>
              <a:buNone/>
            </a:pPr>
            <a:r>
              <a:rPr b="1" lang="en" sz="1600"/>
              <a:t>Goal: </a:t>
            </a:r>
            <a:r>
              <a:rPr lang="en" sz="1600"/>
              <a:t>Wants to easily list an economics seminar on the platform, including details like location, date, time, and capacity. Needs the ability to view and manage the list of attendees for the seminar. Requires functionality to issue waivers or necessary forms to attendees.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285000"/>
            <a:ext cx="8520600" cy="572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Tasks</a:t>
            </a:r>
            <a:endParaRPr/>
          </a:p>
        </p:txBody>
      </p:sp>
      <p:sp>
        <p:nvSpPr>
          <p:cNvPr id="144" name="Google Shape;144;p25"/>
          <p:cNvSpPr txBox="1"/>
          <p:nvPr>
            <p:ph idx="1" type="body"/>
          </p:nvPr>
        </p:nvSpPr>
        <p:spPr>
          <a:xfrm>
            <a:off x="-176050" y="1227325"/>
            <a:ext cx="4614600" cy="3570000"/>
          </a:xfrm>
          <a:prstGeom prst="rect">
            <a:avLst/>
          </a:prstGeom>
        </p:spPr>
        <p:txBody>
          <a:bodyPr anchorCtr="0" anchor="t" bIns="91425" lIns="91425" spcFirstLastPara="1" rIns="91425" wrap="square" tIns="91425">
            <a:noAutofit/>
          </a:bodyPr>
          <a:lstStyle/>
          <a:p>
            <a:pPr indent="-317500" lvl="1" marL="914400" rtl="0" algn="l">
              <a:spcBef>
                <a:spcPts val="0"/>
              </a:spcBef>
              <a:spcAft>
                <a:spcPts val="0"/>
              </a:spcAft>
              <a:buClr>
                <a:schemeClr val="dk1"/>
              </a:buClr>
              <a:buSzPts val="1400"/>
              <a:buChar char="-"/>
            </a:pPr>
            <a:r>
              <a:rPr lang="en">
                <a:solidFill>
                  <a:schemeClr val="dk1"/>
                </a:solidFill>
              </a:rPr>
              <a:t>Viewing the main menu</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Click into pages categorized by different types of events (Famous landmarks, </a:t>
            </a:r>
            <a:r>
              <a:rPr lang="en">
                <a:solidFill>
                  <a:schemeClr val="dk1"/>
                </a:solidFill>
              </a:rPr>
              <a:t>restaurants</a:t>
            </a:r>
            <a:r>
              <a:rPr lang="en">
                <a:solidFill>
                  <a:schemeClr val="dk1"/>
                </a:solidFill>
              </a:rPr>
              <a:t>, concerts/festivals, outdoor activities, emergency contacts)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Filtering through events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Leaving 5 star reviews on an event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Access to a map view to display the location of events</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Booking an event (upcoming events also)</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Viewing booked events</a:t>
            </a:r>
            <a:endParaRPr>
              <a:solidFill>
                <a:schemeClr val="dk1"/>
              </a:solidFill>
            </a:endParaRPr>
          </a:p>
          <a:p>
            <a:pPr indent="-317500" lvl="2" marL="1371600" rtl="0" algn="l">
              <a:spcBef>
                <a:spcPts val="0"/>
              </a:spcBef>
              <a:spcAft>
                <a:spcPts val="0"/>
              </a:spcAft>
              <a:buClr>
                <a:schemeClr val="dk1"/>
              </a:buClr>
              <a:buSzPts val="1400"/>
              <a:buChar char="-"/>
            </a:pPr>
            <a:r>
              <a:rPr lang="en">
                <a:solidFill>
                  <a:schemeClr val="dk1"/>
                </a:solidFill>
              </a:rPr>
              <a:t>Canceling a booked event</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Contacting event organizers</a:t>
            </a:r>
            <a:endParaRPr>
              <a:solidFill>
                <a:schemeClr val="dk1"/>
              </a:solidFill>
            </a:endParaRPr>
          </a:p>
          <a:p>
            <a:pPr indent="0" lvl="0" marL="0" rtl="0" algn="l">
              <a:spcBef>
                <a:spcPts val="0"/>
              </a:spcBef>
              <a:spcAft>
                <a:spcPts val="0"/>
              </a:spcAft>
              <a:buNone/>
            </a:pPr>
            <a:r>
              <a:t/>
            </a:r>
            <a:endParaRPr sz="1400"/>
          </a:p>
        </p:txBody>
      </p:sp>
      <p:sp>
        <p:nvSpPr>
          <p:cNvPr id="145" name="Google Shape;145;p25"/>
          <p:cNvSpPr txBox="1"/>
          <p:nvPr>
            <p:ph idx="1" type="body"/>
          </p:nvPr>
        </p:nvSpPr>
        <p:spPr>
          <a:xfrm>
            <a:off x="3799600" y="1227325"/>
            <a:ext cx="4614600" cy="3416400"/>
          </a:xfrm>
          <a:prstGeom prst="rect">
            <a:avLst/>
          </a:prstGeom>
        </p:spPr>
        <p:txBody>
          <a:bodyPr anchorCtr="0" anchor="t" bIns="91425" lIns="91425" spcFirstLastPara="1" rIns="91425" wrap="square" tIns="91425">
            <a:normAutofit/>
          </a:bodyPr>
          <a:lstStyle/>
          <a:p>
            <a:pPr indent="-323850" lvl="1" marL="914400" rtl="0" algn="l">
              <a:spcBef>
                <a:spcPts val="0"/>
              </a:spcBef>
              <a:spcAft>
                <a:spcPts val="0"/>
              </a:spcAft>
              <a:buClr>
                <a:schemeClr val="dk1"/>
              </a:buClr>
              <a:buSzPts val="1500"/>
              <a:buChar char="-"/>
            </a:pPr>
            <a:r>
              <a:rPr lang="en" sz="1500">
                <a:solidFill>
                  <a:schemeClr val="dk1"/>
                </a:solidFill>
              </a:rPr>
              <a:t>Listing events (organizers only)</a:t>
            </a:r>
            <a:endParaRPr sz="1500">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Setting special promos and countdowns on events (organizers only)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Deleting and editing events (organizers only)</a:t>
            </a:r>
            <a:endParaRPr>
              <a:solidFill>
                <a:schemeClr val="dk1"/>
              </a:solidFill>
            </a:endParaRPr>
          </a:p>
          <a:p>
            <a:pPr indent="-317500" lvl="1" marL="914400" rtl="0" algn="l">
              <a:spcBef>
                <a:spcPts val="0"/>
              </a:spcBef>
              <a:spcAft>
                <a:spcPts val="0"/>
              </a:spcAft>
              <a:buClr>
                <a:schemeClr val="dk1"/>
              </a:buClr>
              <a:buSzPts val="1400"/>
              <a:buChar char="-"/>
            </a:pPr>
            <a:r>
              <a:rPr lang="en">
                <a:solidFill>
                  <a:schemeClr val="dk1"/>
                </a:solidFill>
              </a:rPr>
              <a:t>Broadcasting message (event organizers and tour guides)</a:t>
            </a:r>
            <a:endParaRPr/>
          </a:p>
        </p:txBody>
      </p:sp>
      <p:sp>
        <p:nvSpPr>
          <p:cNvPr id="146" name="Google Shape;146;p25"/>
          <p:cNvSpPr txBox="1"/>
          <p:nvPr>
            <p:ph type="title"/>
          </p:nvPr>
        </p:nvSpPr>
        <p:spPr>
          <a:xfrm>
            <a:off x="425475" y="737375"/>
            <a:ext cx="17454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020"/>
              <a:t>Travelers</a:t>
            </a:r>
            <a:endParaRPr b="1" sz="2020"/>
          </a:p>
        </p:txBody>
      </p:sp>
      <p:sp>
        <p:nvSpPr>
          <p:cNvPr id="147" name="Google Shape;147;p25"/>
          <p:cNvSpPr txBox="1"/>
          <p:nvPr>
            <p:ph type="title"/>
          </p:nvPr>
        </p:nvSpPr>
        <p:spPr>
          <a:xfrm>
            <a:off x="4368950" y="737375"/>
            <a:ext cx="3281700" cy="572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b="1" lang="en" sz="2020"/>
              <a:t>Tour guides/Event organizers</a:t>
            </a:r>
            <a:endParaRPr b="1" sz="202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Task Example 1	</a:t>
            </a:r>
            <a:endParaRPr/>
          </a:p>
        </p:txBody>
      </p:sp>
      <p:sp>
        <p:nvSpPr>
          <p:cNvPr id="153" name="Google Shape;153;p26"/>
          <p:cNvSpPr txBox="1"/>
          <p:nvPr>
            <p:ph idx="1" type="body"/>
          </p:nvPr>
        </p:nvSpPr>
        <p:spPr>
          <a:xfrm>
            <a:off x="311700" y="1147225"/>
            <a:ext cx="8520600" cy="33540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b="1" lang="en" sz="1400">
                <a:solidFill>
                  <a:schemeClr val="dk1"/>
                </a:solidFill>
                <a:highlight>
                  <a:srgbClr val="FFFFFF"/>
                </a:highlight>
              </a:rPr>
              <a:t>User</a:t>
            </a:r>
            <a:r>
              <a:rPr lang="en" sz="1400">
                <a:solidFill>
                  <a:schemeClr val="dk1"/>
                </a:solidFill>
                <a:highlight>
                  <a:srgbClr val="FFFFFF"/>
                </a:highlight>
              </a:rPr>
              <a:t>: Annie January, 25, tourist visiting Calgary.</a:t>
            </a:r>
            <a:endParaRPr sz="1400">
              <a:solidFill>
                <a:schemeClr val="dk1"/>
              </a:solidFill>
              <a:highlight>
                <a:srgbClr val="FFFFFF"/>
              </a:highlight>
            </a:endParaRPr>
          </a:p>
          <a:p>
            <a:pPr indent="0" lvl="0" marL="0" rtl="0" algn="l">
              <a:lnSpc>
                <a:spcPct val="80000"/>
              </a:lnSpc>
              <a:spcBef>
                <a:spcPts val="0"/>
              </a:spcBef>
              <a:spcAft>
                <a:spcPts val="0"/>
              </a:spcAft>
              <a:buSzPts val="770"/>
              <a:buNone/>
            </a:pPr>
            <a:r>
              <a:rPr b="1" lang="en" sz="1400">
                <a:solidFill>
                  <a:schemeClr val="dk1"/>
                </a:solidFill>
                <a:highlight>
                  <a:srgbClr val="FFFFFF"/>
                </a:highlight>
              </a:rPr>
              <a:t>Goal</a:t>
            </a:r>
            <a:r>
              <a:rPr lang="en" sz="1400">
                <a:solidFill>
                  <a:schemeClr val="dk1"/>
                </a:solidFill>
                <a:highlight>
                  <a:srgbClr val="FFFFFF"/>
                </a:highlight>
              </a:rPr>
              <a:t>: Annie's wants to discover interesting local attractions </a:t>
            </a:r>
            <a:r>
              <a:rPr lang="en" sz="1400">
                <a:highlight>
                  <a:srgbClr val="FFFFFF"/>
                </a:highlight>
              </a:rPr>
              <a:t>in Calgary</a:t>
            </a:r>
            <a:r>
              <a:rPr lang="en" sz="1400">
                <a:solidFill>
                  <a:schemeClr val="dk1"/>
                </a:solidFill>
                <a:highlight>
                  <a:srgbClr val="FFFFFF"/>
                </a:highlight>
              </a:rPr>
              <a:t>, find places to eat, and have access to emergency services in case of need. She also aims to have a clear, updated itinerary that guides her throughout her trip.</a:t>
            </a:r>
            <a:endParaRPr sz="1400">
              <a:solidFill>
                <a:schemeClr val="dk1"/>
              </a:solidFill>
              <a:highlight>
                <a:srgbClr val="FFFFFF"/>
              </a:highlight>
            </a:endParaRPr>
          </a:p>
          <a:p>
            <a:pPr indent="0" lvl="0" marL="0" rtl="0" algn="l">
              <a:lnSpc>
                <a:spcPct val="80000"/>
              </a:lnSpc>
              <a:spcBef>
                <a:spcPts val="0"/>
              </a:spcBef>
              <a:spcAft>
                <a:spcPts val="0"/>
              </a:spcAft>
              <a:buSzPts val="770"/>
              <a:buNone/>
            </a:pPr>
            <a:r>
              <a:t/>
            </a:r>
            <a:endParaRPr sz="1400">
              <a:solidFill>
                <a:schemeClr val="dk1"/>
              </a:solidFill>
              <a:highlight>
                <a:srgbClr val="FFFFFF"/>
              </a:highlight>
            </a:endParaRPr>
          </a:p>
          <a:p>
            <a:pPr indent="0" lvl="0" marL="0" rtl="0" algn="l">
              <a:lnSpc>
                <a:spcPct val="80000"/>
              </a:lnSpc>
              <a:spcBef>
                <a:spcPts val="0"/>
              </a:spcBef>
              <a:spcAft>
                <a:spcPts val="0"/>
              </a:spcAft>
              <a:buSzPts val="770"/>
              <a:buNone/>
            </a:pPr>
            <a:r>
              <a:rPr b="1" lang="en" sz="1400">
                <a:solidFill>
                  <a:schemeClr val="dk1"/>
                </a:solidFill>
                <a:highlight>
                  <a:srgbClr val="FFFFFF"/>
                </a:highlight>
              </a:rPr>
              <a:t>Who is the stakeholder or secondary actor? </a:t>
            </a:r>
            <a:endParaRPr sz="1400">
              <a:solidFill>
                <a:schemeClr val="dk1"/>
              </a:solidFill>
              <a:highlight>
                <a:srgbClr val="FFFFFF"/>
              </a:highlight>
            </a:endParaRPr>
          </a:p>
          <a:p>
            <a:pPr indent="-317500" lvl="0" marL="457200" rtl="0" algn="l">
              <a:lnSpc>
                <a:spcPct val="80000"/>
              </a:lnSpc>
              <a:spcBef>
                <a:spcPts val="0"/>
              </a:spcBef>
              <a:spcAft>
                <a:spcPts val="0"/>
              </a:spcAft>
              <a:buClr>
                <a:schemeClr val="dk1"/>
              </a:buClr>
              <a:buSzPts val="1400"/>
              <a:buChar char="●"/>
            </a:pPr>
            <a:r>
              <a:rPr lang="en" sz="1400">
                <a:solidFill>
                  <a:schemeClr val="dk1"/>
                </a:solidFill>
                <a:highlight>
                  <a:srgbClr val="FFFFFF"/>
                </a:highlight>
              </a:rPr>
              <a:t>Event organizers and local businesses (restaurants, hotspots, etc.) that offer services.</a:t>
            </a:r>
            <a:endParaRPr sz="1400">
              <a:solidFill>
                <a:schemeClr val="dk1"/>
              </a:solidFill>
              <a:highlight>
                <a:srgbClr val="FFFFFF"/>
              </a:highlight>
            </a:endParaRPr>
          </a:p>
          <a:p>
            <a:pPr indent="-317500" lvl="0" marL="457200" rtl="0" algn="l">
              <a:lnSpc>
                <a:spcPct val="80000"/>
              </a:lnSpc>
              <a:spcBef>
                <a:spcPts val="0"/>
              </a:spcBef>
              <a:spcAft>
                <a:spcPts val="0"/>
              </a:spcAft>
              <a:buClr>
                <a:schemeClr val="dk1"/>
              </a:buClr>
              <a:buSzPts val="1400"/>
              <a:buChar char="●"/>
            </a:pPr>
            <a:r>
              <a:rPr lang="en" sz="1400">
                <a:solidFill>
                  <a:schemeClr val="dk1"/>
                </a:solidFill>
                <a:highlight>
                  <a:srgbClr val="FFFFFF"/>
                </a:highlight>
              </a:rPr>
              <a:t>Tour guides and service staff responsible for managing bookings and providing customer support.</a:t>
            </a:r>
            <a:endParaRPr sz="1400">
              <a:solidFill>
                <a:schemeClr val="dk1"/>
              </a:solidFill>
              <a:highlight>
                <a:srgbClr val="FFFFFF"/>
              </a:highlight>
            </a:endParaRPr>
          </a:p>
          <a:p>
            <a:pPr indent="0" lvl="0" marL="0" rtl="0" algn="l">
              <a:lnSpc>
                <a:spcPct val="80000"/>
              </a:lnSpc>
              <a:spcBef>
                <a:spcPts val="0"/>
              </a:spcBef>
              <a:spcAft>
                <a:spcPts val="0"/>
              </a:spcAft>
              <a:buClr>
                <a:schemeClr val="dk1"/>
              </a:buClr>
              <a:buSzPts val="770"/>
              <a:buFont typeface="Arial"/>
              <a:buNone/>
            </a:pPr>
            <a:r>
              <a:t/>
            </a:r>
            <a:endParaRPr sz="1400">
              <a:solidFill>
                <a:schemeClr val="dk1"/>
              </a:solidFill>
              <a:highlight>
                <a:srgbClr val="FFFFFF"/>
              </a:highlight>
            </a:endParaRPr>
          </a:p>
          <a:p>
            <a:pPr indent="0" lvl="0" marL="0" rtl="0" algn="l">
              <a:lnSpc>
                <a:spcPct val="80000"/>
              </a:lnSpc>
              <a:spcBef>
                <a:spcPts val="0"/>
              </a:spcBef>
              <a:spcAft>
                <a:spcPts val="0"/>
              </a:spcAft>
              <a:buSzPts val="770"/>
              <a:buNone/>
            </a:pPr>
            <a:r>
              <a:rPr b="1" lang="en" sz="1400">
                <a:solidFill>
                  <a:schemeClr val="dk1"/>
                </a:solidFill>
                <a:highlight>
                  <a:srgbClr val="FFFFFF"/>
                </a:highlight>
              </a:rPr>
              <a:t>What is the success condition?</a:t>
            </a:r>
            <a:endParaRPr b="1" sz="1400">
              <a:solidFill>
                <a:schemeClr val="dk1"/>
              </a:solidFill>
              <a:highlight>
                <a:srgbClr val="FFFFFF"/>
              </a:highlight>
            </a:endParaRPr>
          </a:p>
          <a:p>
            <a:pPr indent="0" lvl="0" marL="0" rtl="0" algn="l">
              <a:lnSpc>
                <a:spcPct val="80000"/>
              </a:lnSpc>
              <a:spcBef>
                <a:spcPts val="0"/>
              </a:spcBef>
              <a:spcAft>
                <a:spcPts val="0"/>
              </a:spcAft>
              <a:buClr>
                <a:schemeClr val="dk1"/>
              </a:buClr>
              <a:buSzPts val="770"/>
              <a:buFont typeface="Arial"/>
              <a:buNone/>
            </a:pPr>
            <a:r>
              <a:rPr lang="en" sz="1400">
                <a:solidFill>
                  <a:schemeClr val="dk1"/>
                </a:solidFill>
                <a:highlight>
                  <a:srgbClr val="FFFFFF"/>
                </a:highlight>
              </a:rPr>
              <a:t>Annie successfully books local events and tours, views her itinerary, and finds information on local amenities like restaurants, emergency contacts, and popular attractions. She must be able to do this seamlessly within the app, with clear instructions on how to reach locations and confirmation of her bookings.</a:t>
            </a:r>
            <a:endParaRPr sz="1400">
              <a:solidFill>
                <a:schemeClr val="dk1"/>
              </a:solidFill>
              <a:highlight>
                <a:srgbClr val="FFFFFF"/>
              </a:highlight>
            </a:endParaRPr>
          </a:p>
          <a:p>
            <a:pPr indent="0" lvl="0" marL="0" rtl="0" algn="l">
              <a:lnSpc>
                <a:spcPct val="80000"/>
              </a:lnSpc>
              <a:spcBef>
                <a:spcPts val="0"/>
              </a:spcBef>
              <a:spcAft>
                <a:spcPts val="0"/>
              </a:spcAft>
              <a:buClr>
                <a:schemeClr val="dk1"/>
              </a:buClr>
              <a:buSzPts val="770"/>
              <a:buFont typeface="Arial"/>
              <a:buNone/>
            </a:pPr>
            <a:r>
              <a:t/>
            </a:r>
            <a:endParaRPr sz="1400">
              <a:solidFill>
                <a:schemeClr val="dk1"/>
              </a:solidFill>
              <a:highlight>
                <a:srgbClr val="FFFFFF"/>
              </a:highlight>
            </a:endParaRPr>
          </a:p>
          <a:p>
            <a:pPr indent="0" lvl="0" marL="0" rtl="0" algn="l">
              <a:lnSpc>
                <a:spcPct val="80000"/>
              </a:lnSpc>
              <a:spcBef>
                <a:spcPts val="0"/>
              </a:spcBef>
              <a:spcAft>
                <a:spcPts val="0"/>
              </a:spcAft>
              <a:buClr>
                <a:schemeClr val="dk1"/>
              </a:buClr>
              <a:buSzPts val="770"/>
              <a:buFont typeface="Arial"/>
              <a:buNone/>
            </a:pPr>
            <a:r>
              <a:t/>
            </a:r>
            <a:endParaRPr sz="1400">
              <a:solidFill>
                <a:schemeClr val="dk1"/>
              </a:solidFill>
              <a:highlight>
                <a:srgbClr val="FFFFFF"/>
              </a:highlight>
            </a:endParaRPr>
          </a:p>
          <a:p>
            <a:pPr indent="0" lvl="0" marL="0" rtl="0" algn="l">
              <a:lnSpc>
                <a:spcPct val="95000"/>
              </a:lnSpc>
              <a:spcBef>
                <a:spcPts val="0"/>
              </a:spcBef>
              <a:spcAft>
                <a:spcPts val="1200"/>
              </a:spcAft>
              <a:buSzPts val="770"/>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1607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Example 1	</a:t>
            </a:r>
            <a:endParaRPr/>
          </a:p>
        </p:txBody>
      </p:sp>
      <p:sp>
        <p:nvSpPr>
          <p:cNvPr id="159" name="Google Shape;159;p27"/>
          <p:cNvSpPr txBox="1"/>
          <p:nvPr>
            <p:ph idx="1" type="body"/>
          </p:nvPr>
        </p:nvSpPr>
        <p:spPr>
          <a:xfrm>
            <a:off x="311700" y="847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dk1"/>
                </a:solidFill>
                <a:highlight>
                  <a:srgbClr val="FFFFFF"/>
                </a:highlight>
              </a:rPr>
              <a:t>What are the steps taken to do the tasks?</a:t>
            </a:r>
            <a:endParaRPr b="1" sz="1400">
              <a:solidFill>
                <a:schemeClr val="dk1"/>
              </a:solidFill>
              <a:highlight>
                <a:srgbClr val="FFFFFF"/>
              </a:highlight>
            </a:endParaRPr>
          </a:p>
          <a:p>
            <a:pPr indent="0" lvl="0" marL="0" rtl="0" algn="l">
              <a:lnSpc>
                <a:spcPct val="100000"/>
              </a:lnSpc>
              <a:spcBef>
                <a:spcPts val="0"/>
              </a:spcBef>
              <a:spcAft>
                <a:spcPts val="0"/>
              </a:spcAft>
              <a:buNone/>
            </a:pPr>
            <a:r>
              <a:t/>
            </a:r>
            <a:endParaRPr b="1"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Annie opens the app.</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She creates an account or logs in.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Annie views the main menu with various attraction categories.</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She clicks the "Popular Landmarks" button.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She browses through the list of landmarks and finds Calgary Tower interesting.</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Annie clicks on Calgary Tower to see more details.</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She notices an option to book dinner at the restaurant in Calgary Tower.</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Annie views available times for the dinner.</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She selects a preferred date and time.</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Annie confirms the booking.</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She receives a booking confirmation.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The booked dinner appears in her itinerary.</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She sees transportation options to Calgary Tower in her itinerary.</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Annie finds the event organizer's contact information in case she needs more information.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She also has the option to cancel the dinner booking if needed.</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Annie can contact the app’s support for help if required.</a:t>
            </a:r>
            <a:endParaRPr sz="1400">
              <a:highlight>
                <a:srgbClr val="FFFFFF"/>
              </a:highlight>
            </a:endParaRPr>
          </a:p>
          <a:p>
            <a:pPr indent="0" lvl="0" marL="0" rtl="0" algn="l">
              <a:lnSpc>
                <a:spcPct val="100000"/>
              </a:lnSpc>
              <a:spcBef>
                <a:spcPts val="0"/>
              </a:spcBef>
              <a:spcAft>
                <a:spcPts val="0"/>
              </a:spcAft>
              <a:buNone/>
            </a:pPr>
            <a:r>
              <a:t/>
            </a:r>
            <a:endParaRPr sz="1400">
              <a:highlight>
                <a:srgbClr val="FFFFFF"/>
              </a:highlight>
            </a:endParaRPr>
          </a:p>
          <a:p>
            <a:pPr indent="0" lvl="0" marL="0" rtl="0" algn="l">
              <a:lnSpc>
                <a:spcPct val="100000"/>
              </a:lnSpc>
              <a:spcBef>
                <a:spcPts val="0"/>
              </a:spcBef>
              <a:spcAft>
                <a:spcPts val="0"/>
              </a:spcAft>
              <a:buNone/>
            </a:pPr>
            <a:r>
              <a:t/>
            </a:r>
            <a:endParaRPr sz="1400">
              <a:solidFill>
                <a:schemeClr val="dk1"/>
              </a:solidFill>
              <a:highlight>
                <a:srgbClr val="FFFFFF"/>
              </a:highlight>
            </a:endParaRPr>
          </a:p>
          <a:p>
            <a:pPr indent="0" lvl="0" marL="0" rtl="0" algn="l">
              <a:lnSpc>
                <a:spcPct val="100000"/>
              </a:lnSpc>
              <a:spcBef>
                <a:spcPts val="0"/>
              </a:spcBef>
              <a:spcAft>
                <a:spcPts val="0"/>
              </a:spcAft>
              <a:buNone/>
            </a:pPr>
            <a:r>
              <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Task Example 1	</a:t>
            </a:r>
            <a:endParaRPr/>
          </a:p>
        </p:txBody>
      </p:sp>
      <p:sp>
        <p:nvSpPr>
          <p:cNvPr id="165" name="Google Shape;165;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en" sz="1750">
                <a:solidFill>
                  <a:schemeClr val="dk1"/>
                </a:solidFill>
                <a:highlight>
                  <a:srgbClr val="FFFFFF"/>
                </a:highlight>
              </a:rPr>
              <a:t>What kind of issues arise?</a:t>
            </a:r>
            <a:endParaRPr sz="1750">
              <a:solidFill>
                <a:schemeClr val="dk1"/>
              </a:solidFill>
              <a:highlight>
                <a:srgbClr val="FFFFFF"/>
              </a:highlight>
            </a:endParaRPr>
          </a:p>
          <a:p>
            <a:pPr indent="0" lvl="0" marL="0" rtl="0" algn="l">
              <a:lnSpc>
                <a:spcPct val="100000"/>
              </a:lnSpc>
              <a:spcBef>
                <a:spcPts val="0"/>
              </a:spcBef>
              <a:spcAft>
                <a:spcPts val="0"/>
              </a:spcAft>
              <a:buNone/>
            </a:pPr>
            <a:r>
              <a:t/>
            </a:r>
            <a:endParaRPr sz="1750">
              <a:solidFill>
                <a:schemeClr val="dk1"/>
              </a:solidFill>
              <a:highlight>
                <a:srgbClr val="FFFFFF"/>
              </a:highlight>
            </a:endParaRPr>
          </a:p>
          <a:p>
            <a:pPr indent="0" lvl="0" marL="0" rtl="0" algn="l">
              <a:lnSpc>
                <a:spcPct val="100000"/>
              </a:lnSpc>
              <a:spcBef>
                <a:spcPts val="0"/>
              </a:spcBef>
              <a:spcAft>
                <a:spcPts val="0"/>
              </a:spcAft>
              <a:buNone/>
            </a:pPr>
            <a:r>
              <a:rPr b="1" lang="en" sz="1750">
                <a:solidFill>
                  <a:schemeClr val="dk1"/>
                </a:solidFill>
                <a:highlight>
                  <a:srgbClr val="FFFFFF"/>
                </a:highlight>
              </a:rPr>
              <a:t>User Experience Issues:</a:t>
            </a:r>
            <a:endParaRPr b="1" sz="1750">
              <a:solidFill>
                <a:schemeClr val="dk1"/>
              </a:solidFill>
              <a:highlight>
                <a:srgbClr val="FFFFFF"/>
              </a:highlight>
            </a:endParaRPr>
          </a:p>
          <a:p>
            <a:pPr indent="0" lvl="0" marL="0" rtl="0" algn="l">
              <a:lnSpc>
                <a:spcPct val="100000"/>
              </a:lnSpc>
              <a:spcBef>
                <a:spcPts val="0"/>
              </a:spcBef>
              <a:spcAft>
                <a:spcPts val="0"/>
              </a:spcAft>
              <a:buNone/>
            </a:pPr>
            <a:r>
              <a:rPr lang="en" sz="1750">
                <a:solidFill>
                  <a:schemeClr val="dk1"/>
                </a:solidFill>
                <a:highlight>
                  <a:srgbClr val="FFFFFF"/>
                </a:highlight>
              </a:rPr>
              <a:t>Difficulty navigating the app as a first-time user (confusing menus, hard-to-find buttons).</a:t>
            </a:r>
            <a:endParaRPr sz="1750">
              <a:solidFill>
                <a:schemeClr val="dk1"/>
              </a:solidFill>
              <a:highlight>
                <a:srgbClr val="FFFFFF"/>
              </a:highlight>
            </a:endParaRPr>
          </a:p>
          <a:p>
            <a:pPr indent="0" lvl="0" marL="0" rtl="0" algn="l">
              <a:lnSpc>
                <a:spcPct val="100000"/>
              </a:lnSpc>
              <a:spcBef>
                <a:spcPts val="0"/>
              </a:spcBef>
              <a:spcAft>
                <a:spcPts val="0"/>
              </a:spcAft>
              <a:buNone/>
            </a:pPr>
            <a:r>
              <a:rPr lang="en" sz="1750">
                <a:solidFill>
                  <a:schemeClr val="dk1"/>
                </a:solidFill>
                <a:highlight>
                  <a:srgbClr val="FFFFFF"/>
                </a:highlight>
              </a:rPr>
              <a:t>Lack of clear instructions for canceling bookings or changing event times.</a:t>
            </a:r>
            <a:endParaRPr sz="1750">
              <a:solidFill>
                <a:schemeClr val="dk1"/>
              </a:solidFill>
              <a:highlight>
                <a:srgbClr val="FFFFFF"/>
              </a:highlight>
            </a:endParaRPr>
          </a:p>
          <a:p>
            <a:pPr indent="0" lvl="0" marL="0" rtl="0" algn="l">
              <a:lnSpc>
                <a:spcPct val="100000"/>
              </a:lnSpc>
              <a:spcBef>
                <a:spcPts val="0"/>
              </a:spcBef>
              <a:spcAft>
                <a:spcPts val="0"/>
              </a:spcAft>
              <a:buNone/>
            </a:pPr>
            <a:r>
              <a:t/>
            </a:r>
            <a:endParaRPr sz="1750">
              <a:solidFill>
                <a:schemeClr val="dk1"/>
              </a:solidFill>
              <a:highlight>
                <a:srgbClr val="FFFFFF"/>
              </a:highlight>
            </a:endParaRPr>
          </a:p>
          <a:p>
            <a:pPr indent="0" lvl="0" marL="0" rtl="0" algn="l">
              <a:lnSpc>
                <a:spcPct val="100000"/>
              </a:lnSpc>
              <a:spcBef>
                <a:spcPts val="0"/>
              </a:spcBef>
              <a:spcAft>
                <a:spcPts val="0"/>
              </a:spcAft>
              <a:buNone/>
            </a:pPr>
            <a:r>
              <a:rPr b="1" lang="en" sz="1750">
                <a:solidFill>
                  <a:schemeClr val="dk1"/>
                </a:solidFill>
                <a:highlight>
                  <a:srgbClr val="FFFFFF"/>
                </a:highlight>
              </a:rPr>
              <a:t>Booking Issues:</a:t>
            </a:r>
            <a:endParaRPr b="1" sz="1750">
              <a:solidFill>
                <a:schemeClr val="dk1"/>
              </a:solidFill>
              <a:highlight>
                <a:srgbClr val="FFFFFF"/>
              </a:highlight>
            </a:endParaRPr>
          </a:p>
          <a:p>
            <a:pPr indent="0" lvl="0" marL="0" rtl="0" algn="l">
              <a:lnSpc>
                <a:spcPct val="100000"/>
              </a:lnSpc>
              <a:spcBef>
                <a:spcPts val="0"/>
              </a:spcBef>
              <a:spcAft>
                <a:spcPts val="0"/>
              </a:spcAft>
              <a:buNone/>
            </a:pPr>
            <a:r>
              <a:rPr lang="en" sz="1750">
                <a:solidFill>
                  <a:schemeClr val="dk1"/>
                </a:solidFill>
                <a:highlight>
                  <a:srgbClr val="FFFFFF"/>
                </a:highlight>
              </a:rPr>
              <a:t>Overbooked events that cannot accommodate Annie’s request.</a:t>
            </a:r>
            <a:endParaRPr sz="1750">
              <a:solidFill>
                <a:schemeClr val="dk1"/>
              </a:solidFill>
              <a:highlight>
                <a:srgbClr val="FFFFFF"/>
              </a:highlight>
            </a:endParaRPr>
          </a:p>
          <a:p>
            <a:pPr indent="0" lvl="0" marL="0" rtl="0" algn="l">
              <a:lnSpc>
                <a:spcPct val="100000"/>
              </a:lnSpc>
              <a:spcBef>
                <a:spcPts val="0"/>
              </a:spcBef>
              <a:spcAft>
                <a:spcPts val="0"/>
              </a:spcAft>
              <a:buNone/>
            </a:pPr>
            <a:r>
              <a:rPr lang="en" sz="1750">
                <a:solidFill>
                  <a:schemeClr val="dk1"/>
                </a:solidFill>
                <a:highlight>
                  <a:srgbClr val="FFFFFF"/>
                </a:highlight>
              </a:rPr>
              <a:t>Payment failure due to processing issues or connectivity problems.</a:t>
            </a:r>
            <a:endParaRPr sz="1750">
              <a:solidFill>
                <a:schemeClr val="dk1"/>
              </a:solidFill>
              <a:highlight>
                <a:srgbClr val="FFFFFF"/>
              </a:highlight>
            </a:endParaRPr>
          </a:p>
          <a:p>
            <a:pPr indent="0" lvl="0" marL="0" rtl="0" algn="l">
              <a:lnSpc>
                <a:spcPct val="100000"/>
              </a:lnSpc>
              <a:spcBef>
                <a:spcPts val="0"/>
              </a:spcBef>
              <a:spcAft>
                <a:spcPts val="0"/>
              </a:spcAft>
              <a:buNone/>
            </a:pPr>
            <a:r>
              <a:t/>
            </a:r>
            <a:endParaRPr sz="1750">
              <a:solidFill>
                <a:schemeClr val="dk1"/>
              </a:solidFill>
              <a:highlight>
                <a:srgbClr val="FFFFFF"/>
              </a:highlight>
            </a:endParaRPr>
          </a:p>
          <a:p>
            <a:pPr indent="0" lvl="0" marL="0" rtl="0" algn="l">
              <a:lnSpc>
                <a:spcPct val="100000"/>
              </a:lnSpc>
              <a:spcBef>
                <a:spcPts val="0"/>
              </a:spcBef>
              <a:spcAft>
                <a:spcPts val="0"/>
              </a:spcAft>
              <a:buNone/>
            </a:pPr>
            <a:r>
              <a:rPr b="1" lang="en" sz="1750">
                <a:solidFill>
                  <a:schemeClr val="dk1"/>
                </a:solidFill>
                <a:highlight>
                  <a:srgbClr val="FFFFFF"/>
                </a:highlight>
              </a:rPr>
              <a:t>Information Issues:</a:t>
            </a:r>
            <a:endParaRPr sz="1750">
              <a:solidFill>
                <a:schemeClr val="dk1"/>
              </a:solidFill>
              <a:highlight>
                <a:srgbClr val="FFFFFF"/>
              </a:highlight>
            </a:endParaRPr>
          </a:p>
          <a:p>
            <a:pPr indent="0" lvl="0" marL="0" rtl="0" algn="l">
              <a:lnSpc>
                <a:spcPct val="100000"/>
              </a:lnSpc>
              <a:spcBef>
                <a:spcPts val="0"/>
              </a:spcBef>
              <a:spcAft>
                <a:spcPts val="0"/>
              </a:spcAft>
              <a:buNone/>
            </a:pPr>
            <a:r>
              <a:rPr lang="en" sz="1750">
                <a:solidFill>
                  <a:schemeClr val="dk1"/>
                </a:solidFill>
                <a:highlight>
                  <a:srgbClr val="FFFFFF"/>
                </a:highlight>
              </a:rPr>
              <a:t>Inaccurate or outdated information on local events, tours, or attractions (e.g., closed venues, canceled events).</a:t>
            </a:r>
            <a:endParaRPr sz="1750">
              <a:solidFill>
                <a:schemeClr val="dk1"/>
              </a:solidFill>
              <a:highlight>
                <a:srgbClr val="FFFFFF"/>
              </a:highlight>
            </a:endParaRPr>
          </a:p>
          <a:p>
            <a:pPr indent="0" lvl="0" marL="0" rtl="0" algn="l">
              <a:lnSpc>
                <a:spcPct val="100000"/>
              </a:lnSpc>
              <a:spcBef>
                <a:spcPts val="0"/>
              </a:spcBef>
              <a:spcAft>
                <a:spcPts val="0"/>
              </a:spcAft>
              <a:buClr>
                <a:schemeClr val="dk1"/>
              </a:buClr>
              <a:buSzPct val="61111"/>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Task Example 1	</a:t>
            </a:r>
            <a:endParaRPr/>
          </a:p>
        </p:txBody>
      </p:sp>
      <p:sp>
        <p:nvSpPr>
          <p:cNvPr id="171" name="Google Shape;171;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600">
                <a:solidFill>
                  <a:schemeClr val="dk1"/>
                </a:solidFill>
                <a:highlight>
                  <a:srgbClr val="FFFFFF"/>
                </a:highlight>
              </a:rPr>
              <a:t>U</a:t>
            </a:r>
            <a:r>
              <a:rPr b="1" lang="en" sz="1600">
                <a:solidFill>
                  <a:schemeClr val="dk1"/>
                </a:solidFill>
                <a:highlight>
                  <a:srgbClr val="FFFFFF"/>
                </a:highlight>
              </a:rPr>
              <a:t>ser’s knowledge level with the task</a:t>
            </a:r>
            <a:endParaRPr b="1" sz="1600">
              <a:highlight>
                <a:srgbClr val="FFFFFF"/>
              </a:highlight>
            </a:endParaRPr>
          </a:p>
          <a:p>
            <a:pPr indent="0" lvl="0" marL="0" rtl="0" algn="l">
              <a:lnSpc>
                <a:spcPct val="100000"/>
              </a:lnSpc>
              <a:spcBef>
                <a:spcPts val="0"/>
              </a:spcBef>
              <a:spcAft>
                <a:spcPts val="0"/>
              </a:spcAft>
              <a:buNone/>
            </a:pPr>
            <a:r>
              <a:rPr lang="en" sz="1600">
                <a:solidFill>
                  <a:schemeClr val="dk1"/>
                </a:solidFill>
                <a:highlight>
                  <a:srgbClr val="FFFFFF"/>
                </a:highlight>
              </a:rPr>
              <a:t>She is a new user to the app, looking for things to do in her visit to calgary. She knows next to nothing about calgary. She should be able to view the available local sights on the app, and how to get there. Ability to book a tour through the company is essential.</a:t>
            </a:r>
            <a:endParaRPr sz="1600">
              <a:solidFill>
                <a:schemeClr val="dk1"/>
              </a:solidFill>
              <a:highlight>
                <a:srgbClr val="FFFFFF"/>
              </a:highlight>
            </a:endParaRPr>
          </a:p>
          <a:p>
            <a:pPr indent="0" lvl="0" marL="0" rtl="0" algn="l">
              <a:lnSpc>
                <a:spcPct val="100000"/>
              </a:lnSpc>
              <a:spcBef>
                <a:spcPts val="0"/>
              </a:spcBef>
              <a:spcAft>
                <a:spcPts val="0"/>
              </a:spcAft>
              <a:buNone/>
            </a:pPr>
            <a:r>
              <a:t/>
            </a:r>
            <a:endParaRPr sz="16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b="1" lang="en" sz="1600">
                <a:solidFill>
                  <a:schemeClr val="dk1"/>
                </a:solidFill>
                <a:highlight>
                  <a:srgbClr val="FFFFFF"/>
                </a:highlight>
              </a:rPr>
              <a:t>Is this a common task for the user or an uncommon task?</a:t>
            </a:r>
            <a:endParaRPr b="1" sz="1600">
              <a:solidFill>
                <a:schemeClr val="dk1"/>
              </a:solidFill>
              <a:highlight>
                <a:srgbClr val="FFFFFF"/>
              </a:highlight>
            </a:endParaRPr>
          </a:p>
          <a:p>
            <a:pPr indent="0" lvl="0" marL="0" rtl="0" algn="l">
              <a:spcBef>
                <a:spcPts val="0"/>
              </a:spcBef>
              <a:spcAft>
                <a:spcPts val="1200"/>
              </a:spcAft>
              <a:buNone/>
            </a:pPr>
            <a:r>
              <a:rPr lang="en" sz="1600"/>
              <a:t>This is a common task for user</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Task Example 2</a:t>
            </a:r>
            <a:endParaRPr/>
          </a:p>
        </p:txBody>
      </p:sp>
      <p:sp>
        <p:nvSpPr>
          <p:cNvPr id="177" name="Google Shape;177;p30"/>
          <p:cNvSpPr txBox="1"/>
          <p:nvPr>
            <p:ph idx="1" type="body"/>
          </p:nvPr>
        </p:nvSpPr>
        <p:spPr>
          <a:xfrm>
            <a:off x="311700" y="894750"/>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lnSpc>
                <a:spcPct val="100000"/>
              </a:lnSpc>
              <a:spcBef>
                <a:spcPts val="0"/>
              </a:spcBef>
              <a:spcAft>
                <a:spcPts val="0"/>
              </a:spcAft>
              <a:buNone/>
            </a:pPr>
            <a:r>
              <a:rPr b="1" lang="en" sz="1400">
                <a:solidFill>
                  <a:schemeClr val="dk1"/>
                </a:solidFill>
                <a:highlight>
                  <a:srgbClr val="FFFFFF"/>
                </a:highlight>
              </a:rPr>
              <a:t>User</a:t>
            </a:r>
            <a:r>
              <a:rPr lang="en" sz="1400">
                <a:solidFill>
                  <a:schemeClr val="dk1"/>
                </a:solidFill>
                <a:highlight>
                  <a:srgbClr val="FFFFFF"/>
                </a:highlight>
              </a:rPr>
              <a:t>: Anthony Donaldson, 62, Calgary native.</a:t>
            </a:r>
            <a:endParaRPr sz="1400">
              <a:solidFill>
                <a:schemeClr val="dk1"/>
              </a:solidFill>
              <a:highlight>
                <a:srgbClr val="FFFFFF"/>
              </a:highlight>
            </a:endParaRPr>
          </a:p>
          <a:p>
            <a:pPr indent="0" lvl="0" marL="0" rtl="0" algn="l">
              <a:lnSpc>
                <a:spcPct val="100000"/>
              </a:lnSpc>
              <a:spcBef>
                <a:spcPts val="0"/>
              </a:spcBef>
              <a:spcAft>
                <a:spcPts val="0"/>
              </a:spcAft>
              <a:buNone/>
            </a:pPr>
            <a:r>
              <a:rPr b="1" lang="en" sz="1400">
                <a:solidFill>
                  <a:schemeClr val="dk1"/>
                </a:solidFill>
                <a:highlight>
                  <a:srgbClr val="FFFFFF"/>
                </a:highlight>
              </a:rPr>
              <a:t>Goal</a:t>
            </a:r>
            <a:r>
              <a:rPr lang="en" sz="1400">
                <a:solidFill>
                  <a:schemeClr val="dk1"/>
                </a:solidFill>
                <a:highlight>
                  <a:srgbClr val="FFFFFF"/>
                </a:highlight>
              </a:rPr>
              <a:t>: Anthony’s  goal is to host an event in calgary with minimal issues. He wants to be able to select a venue to host this event, and display the relevant information about the event as necessary. Anthony wants to be able to set a limit on how many people can attend. He also wants to be able to view the attendees, and contact them all as necessary, with the ability to attach forms to the event listing, such as waivers and dietary restrictions.</a:t>
            </a:r>
            <a:endParaRPr sz="1400">
              <a:solidFill>
                <a:schemeClr val="dk1"/>
              </a:solidFill>
              <a:highlight>
                <a:srgbClr val="FFFFFF"/>
              </a:highlight>
            </a:endParaRPr>
          </a:p>
          <a:p>
            <a:pPr indent="0" lvl="0" marL="0" rtl="0" algn="l">
              <a:lnSpc>
                <a:spcPct val="100000"/>
              </a:lnSpc>
              <a:spcBef>
                <a:spcPts val="0"/>
              </a:spcBef>
              <a:spcAft>
                <a:spcPts val="0"/>
              </a:spcAft>
              <a:buNone/>
            </a:pPr>
            <a:r>
              <a:t/>
            </a:r>
            <a:endParaRPr sz="1400">
              <a:solidFill>
                <a:schemeClr val="dk1"/>
              </a:solidFill>
              <a:highlight>
                <a:srgbClr val="FFFFFF"/>
              </a:highlight>
            </a:endParaRPr>
          </a:p>
          <a:p>
            <a:pPr indent="0" lvl="0" marL="0" rtl="0" algn="l">
              <a:lnSpc>
                <a:spcPct val="100000"/>
              </a:lnSpc>
              <a:spcBef>
                <a:spcPts val="0"/>
              </a:spcBef>
              <a:spcAft>
                <a:spcPts val="0"/>
              </a:spcAft>
              <a:buNone/>
            </a:pPr>
            <a:r>
              <a:rPr b="1" lang="en" sz="1400">
                <a:solidFill>
                  <a:schemeClr val="dk1"/>
                </a:solidFill>
                <a:highlight>
                  <a:srgbClr val="FFFFFF"/>
                </a:highlight>
              </a:rPr>
              <a:t>Who is the stakeholder or secondary actor? </a:t>
            </a:r>
            <a:endParaRPr b="1"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The travel company providing the app.</a:t>
            </a:r>
            <a:endParaRPr sz="1400">
              <a:solidFill>
                <a:schemeClr val="dk1"/>
              </a:solidFill>
              <a:highlight>
                <a:srgbClr val="FFFFFF"/>
              </a:highlight>
            </a:endParaRPr>
          </a:p>
          <a:p>
            <a:pPr indent="-317500" lvl="0" marL="457200" rtl="0" algn="l">
              <a:lnSpc>
                <a:spcPct val="100000"/>
              </a:lnSpc>
              <a:spcBef>
                <a:spcPts val="0"/>
              </a:spcBef>
              <a:spcAft>
                <a:spcPts val="0"/>
              </a:spcAft>
              <a:buClr>
                <a:schemeClr val="dk1"/>
              </a:buClr>
              <a:buSzPts val="1400"/>
              <a:buChar char="●"/>
            </a:pPr>
            <a:r>
              <a:rPr lang="en" sz="1400">
                <a:solidFill>
                  <a:schemeClr val="dk1"/>
                </a:solidFill>
                <a:highlight>
                  <a:srgbClr val="FFFFFF"/>
                </a:highlight>
              </a:rPr>
              <a:t>Local or international attendees listed as tourists on the app.</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lnSpc>
                <a:spcPct val="100000"/>
              </a:lnSpc>
              <a:spcBef>
                <a:spcPts val="0"/>
              </a:spcBef>
              <a:spcAft>
                <a:spcPts val="0"/>
              </a:spcAft>
              <a:buNone/>
            </a:pPr>
            <a:r>
              <a:rPr b="1" lang="en" sz="1400">
                <a:solidFill>
                  <a:schemeClr val="dk1"/>
                </a:solidFill>
                <a:highlight>
                  <a:srgbClr val="FFFFFF"/>
                </a:highlight>
              </a:rPr>
              <a:t>What is the success condition?</a:t>
            </a:r>
            <a:endParaRPr b="1"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highlight>
                  <a:srgbClr val="FFFFFF"/>
                </a:highlight>
              </a:rPr>
              <a:t>Anthony successfully lists his event, with the ability to edit and delete the event as he sees fit, and receives a confirmation of his event being listed. He is also able to successfully contact all attendees of the event, either through private conversation, or through mass broadcast. He must be able to do this easily through the application, with the attendees being unable to broadcast messages.</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highlight>
                <a:srgbClr val="FFFFFF"/>
              </a:highlight>
            </a:endParaRPr>
          </a:p>
          <a:p>
            <a:pPr indent="0" lvl="0" marL="0" rtl="0" algn="l">
              <a:spcBef>
                <a:spcPts val="0"/>
              </a:spcBef>
              <a:spcAft>
                <a:spcPts val="1200"/>
              </a:spcAft>
              <a:buNone/>
            </a:pPr>
            <a:r>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Example 2</a:t>
            </a:r>
            <a:endParaRPr/>
          </a:p>
        </p:txBody>
      </p:sp>
      <p:sp>
        <p:nvSpPr>
          <p:cNvPr id="183" name="Google Shape;183;p31"/>
          <p:cNvSpPr txBox="1"/>
          <p:nvPr>
            <p:ph idx="1" type="body"/>
          </p:nvPr>
        </p:nvSpPr>
        <p:spPr>
          <a:xfrm>
            <a:off x="311700" y="1077725"/>
            <a:ext cx="8520600" cy="350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solidFill>
                  <a:schemeClr val="dk1"/>
                </a:solidFill>
                <a:highlight>
                  <a:srgbClr val="FFFFFF"/>
                </a:highlight>
              </a:rPr>
              <a:t>What are the steps taken to do the tasks?</a:t>
            </a:r>
            <a:endParaRPr b="1" sz="1400">
              <a:solidFill>
                <a:schemeClr val="dk1"/>
              </a:solidFill>
              <a:highlight>
                <a:srgbClr val="FFFFFF"/>
              </a:highlight>
            </a:endParaRPr>
          </a:p>
          <a:p>
            <a:pPr indent="0" lvl="0" marL="457200" rtl="0" algn="l">
              <a:lnSpc>
                <a:spcPct val="100000"/>
              </a:lnSpc>
              <a:spcBef>
                <a:spcPts val="0"/>
              </a:spcBef>
              <a:spcAft>
                <a:spcPts val="0"/>
              </a:spcAft>
              <a:buNone/>
            </a:pPr>
            <a:r>
              <a:t/>
            </a:r>
            <a:endParaRPr b="1"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Anthony opens the app.</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He creates an account or logs in.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He views the main menu and selects the "Events" section.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Anthony clicks the "Add Event" button.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He fills in the event details: name, date, time, location, and attendance limit.</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Anthony submits the event information.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He receives confirmation that the event has been listed.</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He selects the event to view the attendees.</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Anthony views the list of registered attendees and their contact information.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He clicks on an attendee to send a private message.</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Anthony navigates to the "Attach Forms" section.</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He uploads any necessary forms, such as waivers or dietary restrictions.</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He confirms the attachment of the forms to the event listing.</a:t>
            </a:r>
            <a:endParaRPr sz="1400">
              <a:highlight>
                <a:srgbClr val="FFFFFF"/>
              </a:highlight>
            </a:endParaRPr>
          </a:p>
          <a:p>
            <a:pPr indent="-317500" lvl="0" marL="457200" rtl="0" algn="l">
              <a:lnSpc>
                <a:spcPct val="100000"/>
              </a:lnSpc>
              <a:spcBef>
                <a:spcPts val="0"/>
              </a:spcBef>
              <a:spcAft>
                <a:spcPts val="0"/>
              </a:spcAft>
              <a:buSzPts val="1400"/>
              <a:buAutoNum type="arabicPeriod"/>
            </a:pPr>
            <a:r>
              <a:rPr lang="en" sz="1400">
                <a:highlight>
                  <a:srgbClr val="FFFFFF"/>
                </a:highlight>
              </a:rPr>
              <a:t>Anthony saves all changes to finalize the event setup.</a:t>
            </a:r>
            <a:endParaRPr sz="1400">
              <a:solidFill>
                <a:schemeClr val="dk1"/>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36675"/>
            <a:ext cx="8520600" cy="537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990"/>
              <a:buNone/>
            </a:pPr>
            <a:r>
              <a:rPr lang="en" sz="3580">
                <a:highlight>
                  <a:srgbClr val="FFFFFF"/>
                </a:highlight>
              </a:rPr>
              <a:t>Travel company that helps clients book itinerary in Calgary</a:t>
            </a:r>
            <a:endParaRPr sz="4480"/>
          </a:p>
        </p:txBody>
      </p:sp>
      <p:sp>
        <p:nvSpPr>
          <p:cNvPr id="69" name="Google Shape;69;p14"/>
          <p:cNvSpPr txBox="1"/>
          <p:nvPr>
            <p:ph idx="1" type="body"/>
          </p:nvPr>
        </p:nvSpPr>
        <p:spPr>
          <a:xfrm>
            <a:off x="311700" y="957450"/>
            <a:ext cx="4676700" cy="38703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b="1" lang="en" sz="2050">
                <a:highlight>
                  <a:srgbClr val="FFFFFF"/>
                </a:highlight>
              </a:rPr>
              <a:t>Size</a:t>
            </a:r>
            <a:endParaRPr b="1" sz="2050">
              <a:highlight>
                <a:srgbClr val="FFFFFF"/>
              </a:highlight>
            </a:endParaRPr>
          </a:p>
          <a:p>
            <a:pPr indent="0" lvl="0" marL="0" rtl="0" algn="l">
              <a:lnSpc>
                <a:spcPct val="100000"/>
              </a:lnSpc>
              <a:spcBef>
                <a:spcPts val="0"/>
              </a:spcBef>
              <a:spcAft>
                <a:spcPts val="0"/>
              </a:spcAft>
              <a:buNone/>
            </a:pPr>
            <a:r>
              <a:t/>
            </a:r>
            <a:endParaRPr b="1" sz="2050">
              <a:highlight>
                <a:srgbClr val="FFFFFF"/>
              </a:highlight>
            </a:endParaRPr>
          </a:p>
          <a:p>
            <a:pPr indent="0" lvl="0" marL="0" rtl="0" algn="l">
              <a:lnSpc>
                <a:spcPct val="100000"/>
              </a:lnSpc>
              <a:spcBef>
                <a:spcPts val="0"/>
              </a:spcBef>
              <a:spcAft>
                <a:spcPts val="0"/>
              </a:spcAft>
              <a:buNone/>
            </a:pPr>
            <a:r>
              <a:rPr lang="en" sz="2050">
                <a:highlight>
                  <a:srgbClr val="FFFFFF"/>
                </a:highlight>
              </a:rPr>
              <a:t>Small to medium-sized travel company in Calgary, offering personalized travel experiences.</a:t>
            </a:r>
            <a:endParaRPr sz="2050">
              <a:highlight>
                <a:srgbClr val="FFFFFF"/>
              </a:highlight>
            </a:endParaRPr>
          </a:p>
          <a:p>
            <a:pPr indent="0" lvl="0" marL="0" rtl="0" algn="l">
              <a:lnSpc>
                <a:spcPct val="100000"/>
              </a:lnSpc>
              <a:spcBef>
                <a:spcPts val="0"/>
              </a:spcBef>
              <a:spcAft>
                <a:spcPts val="0"/>
              </a:spcAft>
              <a:buNone/>
            </a:pPr>
            <a:r>
              <a:t/>
            </a:r>
            <a:endParaRPr sz="2050">
              <a:highlight>
                <a:srgbClr val="FFFFFF"/>
              </a:highlight>
            </a:endParaRPr>
          </a:p>
          <a:p>
            <a:pPr indent="0" lvl="0" marL="0" rtl="0" algn="l">
              <a:lnSpc>
                <a:spcPct val="100000"/>
              </a:lnSpc>
              <a:spcBef>
                <a:spcPts val="0"/>
              </a:spcBef>
              <a:spcAft>
                <a:spcPts val="0"/>
              </a:spcAft>
              <a:buNone/>
            </a:pPr>
            <a:r>
              <a:t/>
            </a:r>
            <a:endParaRPr sz="2050">
              <a:highlight>
                <a:srgbClr val="FFFFFF"/>
              </a:highlight>
            </a:endParaRPr>
          </a:p>
          <a:p>
            <a:pPr indent="0" lvl="0" marL="0" rtl="0" algn="l">
              <a:lnSpc>
                <a:spcPct val="100000"/>
              </a:lnSpc>
              <a:spcBef>
                <a:spcPts val="0"/>
              </a:spcBef>
              <a:spcAft>
                <a:spcPts val="0"/>
              </a:spcAft>
              <a:buNone/>
            </a:pPr>
            <a:r>
              <a:rPr b="1" lang="en" sz="2050">
                <a:highlight>
                  <a:srgbClr val="FFFFFF"/>
                </a:highlight>
              </a:rPr>
              <a:t>Organizational Philosophy &amp; Vision</a:t>
            </a:r>
            <a:endParaRPr b="1" sz="2050">
              <a:highlight>
                <a:srgbClr val="FFFFFF"/>
              </a:highlight>
            </a:endParaRPr>
          </a:p>
          <a:p>
            <a:pPr indent="0" lvl="0" marL="0" rtl="0" algn="l">
              <a:lnSpc>
                <a:spcPct val="100000"/>
              </a:lnSpc>
              <a:spcBef>
                <a:spcPts val="0"/>
              </a:spcBef>
              <a:spcAft>
                <a:spcPts val="0"/>
              </a:spcAft>
              <a:buNone/>
            </a:pPr>
            <a:r>
              <a:t/>
            </a:r>
            <a:endParaRPr b="1" sz="2050">
              <a:highlight>
                <a:srgbClr val="FFFFFF"/>
              </a:highlight>
            </a:endParaRPr>
          </a:p>
          <a:p>
            <a:pPr indent="0" lvl="0" marL="0" rtl="0" algn="l">
              <a:lnSpc>
                <a:spcPct val="100000"/>
              </a:lnSpc>
              <a:spcBef>
                <a:spcPts val="0"/>
              </a:spcBef>
              <a:spcAft>
                <a:spcPts val="0"/>
              </a:spcAft>
              <a:buNone/>
            </a:pPr>
            <a:r>
              <a:rPr lang="en" sz="2050">
                <a:highlight>
                  <a:srgbClr val="FFFFFF"/>
                </a:highlight>
              </a:rPr>
              <a:t>Travel fosters connection and personal growth.</a:t>
            </a:r>
            <a:endParaRPr sz="2050">
              <a:highlight>
                <a:srgbClr val="FFFFFF"/>
              </a:highlight>
            </a:endParaRPr>
          </a:p>
          <a:p>
            <a:pPr indent="0" lvl="0" marL="0" rtl="0" algn="l">
              <a:lnSpc>
                <a:spcPct val="100000"/>
              </a:lnSpc>
              <a:spcBef>
                <a:spcPts val="0"/>
              </a:spcBef>
              <a:spcAft>
                <a:spcPts val="0"/>
              </a:spcAft>
              <a:buNone/>
            </a:pPr>
            <a:r>
              <a:rPr lang="en" sz="2050">
                <a:highlight>
                  <a:srgbClr val="FFFFFF"/>
                </a:highlight>
              </a:rPr>
              <a:t>Vision: Leader in transformative travel, focusing on safety and community.</a:t>
            </a:r>
            <a:endParaRPr sz="2050">
              <a:highlight>
                <a:srgbClr val="FFFFFF"/>
              </a:highlight>
            </a:endParaRPr>
          </a:p>
          <a:p>
            <a:pPr indent="0" lvl="0" marL="0" rtl="0" algn="l">
              <a:lnSpc>
                <a:spcPct val="100000"/>
              </a:lnSpc>
              <a:spcBef>
                <a:spcPts val="0"/>
              </a:spcBef>
              <a:spcAft>
                <a:spcPts val="0"/>
              </a:spcAft>
              <a:buNone/>
            </a:pPr>
            <a:r>
              <a:t/>
            </a:r>
            <a:endParaRPr sz="2050">
              <a:highlight>
                <a:srgbClr val="FFFFFF"/>
              </a:highlight>
            </a:endParaRPr>
          </a:p>
          <a:p>
            <a:pPr indent="0" lvl="0" marL="0" rtl="0" algn="l">
              <a:lnSpc>
                <a:spcPct val="100000"/>
              </a:lnSpc>
              <a:spcBef>
                <a:spcPts val="0"/>
              </a:spcBef>
              <a:spcAft>
                <a:spcPts val="0"/>
              </a:spcAft>
              <a:buNone/>
            </a:pPr>
            <a:r>
              <a:t/>
            </a:r>
            <a:endParaRPr sz="2050">
              <a:highlight>
                <a:srgbClr val="FFFFFF"/>
              </a:highlight>
            </a:endParaRPr>
          </a:p>
          <a:p>
            <a:pPr indent="0" lvl="0" marL="0" rtl="0" algn="l">
              <a:lnSpc>
                <a:spcPct val="100000"/>
              </a:lnSpc>
              <a:spcBef>
                <a:spcPts val="0"/>
              </a:spcBef>
              <a:spcAft>
                <a:spcPts val="0"/>
              </a:spcAft>
              <a:buNone/>
            </a:pPr>
            <a:r>
              <a:rPr b="1" lang="en" sz="2050">
                <a:highlight>
                  <a:srgbClr val="FFFFFF"/>
                </a:highlight>
              </a:rPr>
              <a:t>What We Do</a:t>
            </a:r>
            <a:endParaRPr b="1" sz="2050">
              <a:highlight>
                <a:srgbClr val="FFFFFF"/>
              </a:highlight>
            </a:endParaRPr>
          </a:p>
          <a:p>
            <a:pPr indent="0" lvl="0" marL="0" rtl="0" algn="l">
              <a:lnSpc>
                <a:spcPct val="100000"/>
              </a:lnSpc>
              <a:spcBef>
                <a:spcPts val="0"/>
              </a:spcBef>
              <a:spcAft>
                <a:spcPts val="0"/>
              </a:spcAft>
              <a:buNone/>
            </a:pPr>
            <a:r>
              <a:t/>
            </a:r>
            <a:endParaRPr b="1" sz="2050">
              <a:highlight>
                <a:srgbClr val="FFFFFF"/>
              </a:highlight>
            </a:endParaRPr>
          </a:p>
          <a:p>
            <a:pPr indent="0" lvl="0" marL="0" rtl="0" algn="l">
              <a:lnSpc>
                <a:spcPct val="100000"/>
              </a:lnSpc>
              <a:spcBef>
                <a:spcPts val="0"/>
              </a:spcBef>
              <a:spcAft>
                <a:spcPts val="0"/>
              </a:spcAft>
              <a:buNone/>
            </a:pPr>
            <a:r>
              <a:rPr lang="en" sz="2050">
                <a:highlight>
                  <a:srgbClr val="FFFFFF"/>
                </a:highlight>
              </a:rPr>
              <a:t>Local event booking, curated itineraries, and essential services like hotels and transportation.</a:t>
            </a:r>
            <a:endParaRPr/>
          </a:p>
        </p:txBody>
      </p:sp>
      <p:pic>
        <p:nvPicPr>
          <p:cNvPr id="70" name="Google Shape;70;p14"/>
          <p:cNvPicPr preferRelativeResize="0"/>
          <p:nvPr/>
        </p:nvPicPr>
        <p:blipFill>
          <a:blip r:embed="rId3">
            <a:alphaModFix/>
          </a:blip>
          <a:stretch>
            <a:fillRect/>
          </a:stretch>
        </p:blipFill>
        <p:spPr>
          <a:xfrm>
            <a:off x="4377150" y="0"/>
            <a:ext cx="5399800" cy="5399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Task Example 2</a:t>
            </a:r>
            <a:endParaRPr/>
          </a:p>
        </p:txBody>
      </p:sp>
      <p:sp>
        <p:nvSpPr>
          <p:cNvPr id="189" name="Google Shape;189;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1750">
                <a:solidFill>
                  <a:schemeClr val="dk1"/>
                </a:solidFill>
                <a:highlight>
                  <a:schemeClr val="lt1"/>
                </a:highlight>
              </a:rPr>
              <a:t>What kind of issues arise?</a:t>
            </a:r>
            <a:endParaRPr sz="175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sz="175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b="1" lang="en" sz="1750">
                <a:solidFill>
                  <a:schemeClr val="dk1"/>
                </a:solidFill>
                <a:highlight>
                  <a:schemeClr val="lt1"/>
                </a:highlight>
              </a:rPr>
              <a:t>User Experience Issues:</a:t>
            </a:r>
            <a:endParaRPr b="1" sz="175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 sz="1750">
                <a:solidFill>
                  <a:schemeClr val="dk1"/>
                </a:solidFill>
                <a:highlight>
                  <a:schemeClr val="lt1"/>
                </a:highlight>
              </a:rPr>
              <a:t>Difficulty navigating the app as a first-time user (confusing menus, hard-to-find buttons).</a:t>
            </a:r>
            <a:endParaRPr sz="1750">
              <a:solidFill>
                <a:schemeClr val="dk1"/>
              </a:solidFill>
              <a:highlight>
                <a:schemeClr val="lt1"/>
              </a:highlight>
            </a:endParaRPr>
          </a:p>
          <a:p>
            <a:pPr indent="0" lvl="0" marL="0" rtl="0" algn="l">
              <a:lnSpc>
                <a:spcPct val="100000"/>
              </a:lnSpc>
              <a:spcBef>
                <a:spcPts val="0"/>
              </a:spcBef>
              <a:spcAft>
                <a:spcPts val="0"/>
              </a:spcAft>
              <a:buNone/>
            </a:pPr>
            <a:r>
              <a:rPr lang="en" sz="1750">
                <a:solidFill>
                  <a:schemeClr val="dk1"/>
                </a:solidFill>
                <a:highlight>
                  <a:schemeClr val="lt1"/>
                </a:highlight>
              </a:rPr>
              <a:t>Lack of clear instructions for listing bookings or changing event times.</a:t>
            </a:r>
            <a:endParaRPr sz="1750">
              <a:solidFill>
                <a:schemeClr val="dk1"/>
              </a:solidFill>
              <a:highlight>
                <a:schemeClr val="lt1"/>
              </a:highlight>
            </a:endParaRPr>
          </a:p>
          <a:p>
            <a:pPr indent="0" lvl="0" marL="0" rtl="0" algn="l">
              <a:lnSpc>
                <a:spcPct val="100000"/>
              </a:lnSpc>
              <a:spcBef>
                <a:spcPts val="0"/>
              </a:spcBef>
              <a:spcAft>
                <a:spcPts val="0"/>
              </a:spcAft>
              <a:buNone/>
            </a:pPr>
            <a:r>
              <a:t/>
            </a:r>
            <a:endParaRPr sz="1750">
              <a:solidFill>
                <a:schemeClr val="dk1"/>
              </a:solidFill>
              <a:highlight>
                <a:schemeClr val="lt1"/>
              </a:highlight>
            </a:endParaRPr>
          </a:p>
          <a:p>
            <a:pPr indent="0" lvl="0" marL="0" rtl="0" algn="l">
              <a:lnSpc>
                <a:spcPct val="100000"/>
              </a:lnSpc>
              <a:spcBef>
                <a:spcPts val="0"/>
              </a:spcBef>
              <a:spcAft>
                <a:spcPts val="0"/>
              </a:spcAft>
              <a:buNone/>
            </a:pPr>
            <a:r>
              <a:rPr b="1" lang="en" sz="1750">
                <a:solidFill>
                  <a:schemeClr val="dk1"/>
                </a:solidFill>
                <a:highlight>
                  <a:schemeClr val="lt1"/>
                </a:highlight>
              </a:rPr>
              <a:t>3rd Party Issues</a:t>
            </a:r>
            <a:endParaRPr b="1" sz="175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rPr lang="en" sz="1750">
                <a:solidFill>
                  <a:schemeClr val="dk1"/>
                </a:solidFill>
                <a:highlight>
                  <a:schemeClr val="lt1"/>
                </a:highlight>
              </a:rPr>
              <a:t>Difficulty coordinating with location owners through the application.</a:t>
            </a:r>
            <a:endParaRPr sz="1750">
              <a:solidFill>
                <a:schemeClr val="dk1"/>
              </a:solidFill>
              <a:highlight>
                <a:schemeClr val="lt1"/>
              </a:highlight>
            </a:endParaRPr>
          </a:p>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400"/>
              <a:t>Requirements</a:t>
            </a:r>
            <a:endParaRPr/>
          </a:p>
        </p:txBody>
      </p:sp>
      <p:sp>
        <p:nvSpPr>
          <p:cNvPr id="195" name="Google Shape;195;p33"/>
          <p:cNvSpPr txBox="1"/>
          <p:nvPr>
            <p:ph idx="1" type="body"/>
          </p:nvPr>
        </p:nvSpPr>
        <p:spPr>
          <a:xfrm>
            <a:off x="311700" y="1339025"/>
            <a:ext cx="8520600" cy="3354000"/>
          </a:xfrm>
          <a:prstGeom prst="rect">
            <a:avLst/>
          </a:prstGeom>
        </p:spPr>
        <p:txBody>
          <a:bodyPr anchorCtr="0" anchor="t" bIns="91425" lIns="91425" spcFirstLastPara="1" rIns="91425" wrap="square" tIns="91425">
            <a:noAutofit/>
          </a:bodyPr>
          <a:lstStyle/>
          <a:p>
            <a:pPr indent="-342900" lvl="0" marL="457200" rtl="0" algn="l">
              <a:lnSpc>
                <a:spcPct val="90000"/>
              </a:lnSpc>
              <a:spcBef>
                <a:spcPts val="1000"/>
              </a:spcBef>
              <a:spcAft>
                <a:spcPts val="0"/>
              </a:spcAft>
              <a:buClr>
                <a:schemeClr val="dk1"/>
              </a:buClr>
              <a:buSzPts val="1800"/>
              <a:buChar char="●"/>
            </a:pPr>
            <a:r>
              <a:rPr b="1" lang="en">
                <a:solidFill>
                  <a:schemeClr val="dk1"/>
                </a:solidFill>
              </a:rPr>
              <a:t>Core users:</a:t>
            </a:r>
            <a:r>
              <a:rPr lang="en">
                <a:solidFill>
                  <a:schemeClr val="dk1"/>
                </a:solidFill>
              </a:rPr>
              <a:t> </a:t>
            </a:r>
            <a:r>
              <a:rPr lang="en"/>
              <a:t>P</a:t>
            </a:r>
            <a:r>
              <a:rPr lang="en">
                <a:solidFill>
                  <a:schemeClr val="dk1"/>
                </a:solidFill>
              </a:rPr>
              <a:t>eople travelling to </a:t>
            </a:r>
            <a:r>
              <a:rPr lang="en"/>
              <a:t>C</a:t>
            </a:r>
            <a:r>
              <a:rPr lang="en">
                <a:solidFill>
                  <a:schemeClr val="dk1"/>
                </a:solidFill>
              </a:rPr>
              <a:t>algary. These will make the majority of the application’s users</a:t>
            </a:r>
            <a:endParaRPr/>
          </a:p>
          <a:p>
            <a:pPr indent="0" lvl="0" marL="45720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Clr>
                <a:schemeClr val="dk1"/>
              </a:buClr>
              <a:buSzPts val="1800"/>
              <a:buChar char="●"/>
            </a:pPr>
            <a:r>
              <a:rPr b="1" lang="en">
                <a:solidFill>
                  <a:schemeClr val="dk1"/>
                </a:solidFill>
              </a:rPr>
              <a:t>Secondary users:</a:t>
            </a:r>
            <a:r>
              <a:rPr lang="en">
                <a:solidFill>
                  <a:schemeClr val="dk1"/>
                </a:solidFill>
              </a:rPr>
              <a:t> Event holders or tour guides for the company.</a:t>
            </a:r>
            <a:endParaRPr>
              <a:solidFill>
                <a:schemeClr val="dk1"/>
              </a:solidFill>
            </a:endParaRPr>
          </a:p>
          <a:p>
            <a:pPr indent="0" lvl="0" marL="45720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Clr>
                <a:schemeClr val="dk1"/>
              </a:buClr>
              <a:buSzPts val="1800"/>
              <a:buChar char="●"/>
            </a:pPr>
            <a:r>
              <a:rPr b="1" lang="en">
                <a:solidFill>
                  <a:schemeClr val="dk1"/>
                </a:solidFill>
              </a:rPr>
              <a:t>Most common tasks: </a:t>
            </a:r>
            <a:r>
              <a:rPr lang="en">
                <a:solidFill>
                  <a:schemeClr val="dk1"/>
                </a:solidFill>
              </a:rPr>
              <a:t>Viewing events/landmarks, accessing transportation. Viewing reviews.</a:t>
            </a:r>
            <a:endParaRPr>
              <a:solidFill>
                <a:schemeClr val="dk1"/>
              </a:solidFill>
            </a:endParaRPr>
          </a:p>
          <a:p>
            <a:pPr indent="0" lvl="0" marL="45720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Clr>
                <a:schemeClr val="dk1"/>
              </a:buClr>
              <a:buSzPts val="1800"/>
              <a:buChar char="●"/>
            </a:pPr>
            <a:r>
              <a:rPr b="1" lang="en">
                <a:solidFill>
                  <a:schemeClr val="dk1"/>
                </a:solidFill>
              </a:rPr>
              <a:t>Least </a:t>
            </a:r>
            <a:r>
              <a:rPr b="1" lang="en">
                <a:solidFill>
                  <a:schemeClr val="dk1"/>
                </a:solidFill>
              </a:rPr>
              <a:t>common</a:t>
            </a:r>
            <a:r>
              <a:rPr b="1" lang="en">
                <a:solidFill>
                  <a:schemeClr val="dk1"/>
                </a:solidFill>
              </a:rPr>
              <a:t> tasks: </a:t>
            </a:r>
            <a:r>
              <a:rPr lang="en">
                <a:solidFill>
                  <a:schemeClr val="dk1"/>
                </a:solidFill>
              </a:rPr>
              <a:t>Uploading photos, deleting/editing events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Requirements</a:t>
            </a:r>
            <a:endParaRPr/>
          </a:p>
        </p:txBody>
      </p:sp>
      <p:graphicFrame>
        <p:nvGraphicFramePr>
          <p:cNvPr id="201" name="Google Shape;201;p34"/>
          <p:cNvGraphicFramePr/>
          <p:nvPr/>
        </p:nvGraphicFramePr>
        <p:xfrm>
          <a:off x="311700" y="1230650"/>
          <a:ext cx="3000000" cy="3000000"/>
        </p:xfrm>
        <a:graphic>
          <a:graphicData uri="http://schemas.openxmlformats.org/drawingml/2006/table">
            <a:tbl>
              <a:tblPr>
                <a:noFill/>
                <a:tableStyleId>{AD000E2F-AE4C-4953-9CE4-B98532FC37CF}</a:tableStyleId>
              </a:tblPr>
              <a:tblGrid>
                <a:gridCol w="2098475"/>
                <a:gridCol w="2098475"/>
                <a:gridCol w="2098475"/>
                <a:gridCol w="2098475"/>
              </a:tblGrid>
              <a:tr h="381000">
                <a:tc>
                  <a:txBody>
                    <a:bodyPr/>
                    <a:lstStyle/>
                    <a:p>
                      <a:pPr indent="0" lvl="0" marL="0" rtl="0" algn="ctr">
                        <a:lnSpc>
                          <a:spcPct val="115000"/>
                        </a:lnSpc>
                        <a:spcBef>
                          <a:spcPts val="0"/>
                        </a:spcBef>
                        <a:spcAft>
                          <a:spcPts val="1200"/>
                        </a:spcAft>
                        <a:buNone/>
                      </a:pPr>
                      <a:r>
                        <a:rPr b="1" lang="en" sz="1200">
                          <a:solidFill>
                            <a:schemeClr val="dk1"/>
                          </a:solidFill>
                          <a:latin typeface="Open Sans"/>
                          <a:ea typeface="Open Sans"/>
                          <a:cs typeface="Open Sans"/>
                          <a:sym typeface="Open Sans"/>
                        </a:rPr>
                        <a:t>Must include</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Open Sans"/>
                          <a:ea typeface="Open Sans"/>
                          <a:cs typeface="Open Sans"/>
                          <a:sym typeface="Open Sans"/>
                        </a:rPr>
                        <a:t>Should Include</a:t>
                      </a:r>
                      <a:endParaRPr b="1"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Open Sans"/>
                          <a:ea typeface="Open Sans"/>
                          <a:cs typeface="Open Sans"/>
                          <a:sym typeface="Open Sans"/>
                        </a:rPr>
                        <a:t>Might Include</a:t>
                      </a:r>
                      <a:endParaRPr b="1"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Open Sans"/>
                          <a:ea typeface="Open Sans"/>
                          <a:cs typeface="Open Sans"/>
                          <a:sym typeface="Open Sans"/>
                        </a:rPr>
                        <a:t>Exclude</a:t>
                      </a:r>
                      <a:endParaRPr b="1"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200">
                          <a:solidFill>
                            <a:schemeClr val="dk1"/>
                          </a:solidFill>
                          <a:latin typeface="Open Sans"/>
                          <a:ea typeface="Open Sans"/>
                          <a:cs typeface="Open Sans"/>
                          <a:sym typeface="Open Sans"/>
                        </a:rPr>
                        <a:t>Viewing event information</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200">
                          <a:solidFill>
                            <a:schemeClr val="dk1"/>
                          </a:solidFill>
                          <a:latin typeface="Open Sans"/>
                          <a:ea typeface="Open Sans"/>
                          <a:cs typeface="Open Sans"/>
                          <a:sym typeface="Open Sans"/>
                        </a:rPr>
                        <a:t>Private message between organizers and attendees</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Related events</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External reviews</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88000">
                <a:tc>
                  <a:txBody>
                    <a:bodyPr/>
                    <a:lstStyle/>
                    <a:p>
                      <a:pPr indent="0" lvl="0" marL="0" rtl="0" algn="l">
                        <a:lnSpc>
                          <a:spcPct val="115000"/>
                        </a:lnSpc>
                        <a:spcBef>
                          <a:spcPts val="0"/>
                        </a:spcBef>
                        <a:spcAft>
                          <a:spcPts val="1200"/>
                        </a:spcAft>
                        <a:buNone/>
                      </a:pPr>
                      <a:r>
                        <a:rPr lang="en" sz="1200">
                          <a:solidFill>
                            <a:schemeClr val="dk1"/>
                          </a:solidFill>
                          <a:latin typeface="Open Sans"/>
                          <a:ea typeface="Open Sans"/>
                          <a:cs typeface="Open Sans"/>
                          <a:sym typeface="Open Sans"/>
                        </a:rPr>
                        <a:t>Booking event, cancelling a booked event, listing an event</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Emergency contact access</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Location sharing</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200">
                          <a:solidFill>
                            <a:schemeClr val="dk1"/>
                          </a:solidFill>
                          <a:latin typeface="Open Sans"/>
                          <a:ea typeface="Open Sans"/>
                          <a:cs typeface="Open Sans"/>
                          <a:sym typeface="Open Sans"/>
                        </a:rPr>
                        <a:t>Reviewing events and tour guides</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200">
                          <a:solidFill>
                            <a:schemeClr val="dk1"/>
                          </a:solidFill>
                          <a:latin typeface="Open Sans"/>
                          <a:ea typeface="Open Sans"/>
                          <a:cs typeface="Open Sans"/>
                          <a:sym typeface="Open Sans"/>
                        </a:rPr>
                        <a:t>Adding guests</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1200"/>
                        </a:spcAft>
                        <a:buNone/>
                      </a:pPr>
                      <a:r>
                        <a:rPr lang="en" sz="1200">
                          <a:solidFill>
                            <a:schemeClr val="dk1"/>
                          </a:solidFill>
                          <a:latin typeface="Open Sans"/>
                          <a:ea typeface="Open Sans"/>
                          <a:cs typeface="Open Sans"/>
                          <a:sym typeface="Open Sans"/>
                        </a:rPr>
                        <a:t>Sharing through external applications</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381000">
                <a:tc>
                  <a:txBody>
                    <a:bodyPr/>
                    <a:lstStyle/>
                    <a:p>
                      <a:pPr indent="0" lvl="0" marL="0" rtl="0" algn="l">
                        <a:lnSpc>
                          <a:spcPct val="115000"/>
                        </a:lnSpc>
                        <a:spcBef>
                          <a:spcPts val="0"/>
                        </a:spcBef>
                        <a:spcAft>
                          <a:spcPts val="1200"/>
                        </a:spcAft>
                        <a:buNone/>
                      </a:pPr>
                      <a:r>
                        <a:rPr lang="en" sz="1200">
                          <a:solidFill>
                            <a:schemeClr val="dk1"/>
                          </a:solidFill>
                          <a:latin typeface="Open Sans"/>
                          <a:ea typeface="Open Sans"/>
                          <a:cs typeface="Open Sans"/>
                          <a:sym typeface="Open Sans"/>
                        </a:rPr>
                        <a:t>Accessing transportation</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Open Sans"/>
                          <a:ea typeface="Open Sans"/>
                          <a:cs typeface="Open Sans"/>
                          <a:sym typeface="Open Sans"/>
                        </a:rPr>
                        <a:t>Uploading photos</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t/>
                      </a:r>
                      <a:endParaRPr sz="1200">
                        <a:latin typeface="Open Sans"/>
                        <a:ea typeface="Open Sans"/>
                        <a:cs typeface="Open Sans"/>
                        <a:sym typeface="Open Sans"/>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3159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400"/>
              <a:t>Summarize Problem</a:t>
            </a:r>
            <a:endParaRPr/>
          </a:p>
        </p:txBody>
      </p:sp>
      <p:sp>
        <p:nvSpPr>
          <p:cNvPr id="207" name="Google Shape;207;p35"/>
          <p:cNvSpPr txBox="1"/>
          <p:nvPr>
            <p:ph idx="1" type="body"/>
          </p:nvPr>
        </p:nvSpPr>
        <p:spPr>
          <a:xfrm>
            <a:off x="311700" y="1147225"/>
            <a:ext cx="8520600" cy="3773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The app is being developed to streamline the travel experience for individuals exploring Calgary, making it easier for them to discover local attractions, events, and amenities.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It aims to facilitate seamless booking and communication between users and service providers, enhancing overall convenience and engagement.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By addressing the needs of various user types, the app will foster a more enjoyable and organized trip for visitors.</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Thank you /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28575"/>
            <a:ext cx="8520600" cy="84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400">
                <a:highlight>
                  <a:srgbClr val="FFFFFF"/>
                </a:highlight>
              </a:rPr>
              <a:t>What’s the Problem?</a:t>
            </a:r>
            <a:endParaRPr sz="4400"/>
          </a:p>
        </p:txBody>
      </p:sp>
      <p:sp>
        <p:nvSpPr>
          <p:cNvPr id="76" name="Google Shape;76;p15"/>
          <p:cNvSpPr txBox="1"/>
          <p:nvPr>
            <p:ph idx="1" type="body"/>
          </p:nvPr>
        </p:nvSpPr>
        <p:spPr>
          <a:xfrm>
            <a:off x="311700" y="1262675"/>
            <a:ext cx="8520600" cy="3275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050">
                <a:solidFill>
                  <a:schemeClr val="dk1"/>
                </a:solidFill>
                <a:highlight>
                  <a:srgbClr val="FFFFFF"/>
                </a:highlight>
              </a:rPr>
              <a:t>A travel company would like to have an app for their clients during their trips to calgary. </a:t>
            </a:r>
            <a:endParaRPr sz="2050">
              <a:solidFill>
                <a:schemeClr val="dk1"/>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2050">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en" sz="2050">
                <a:solidFill>
                  <a:schemeClr val="dk1"/>
                </a:solidFill>
                <a:highlight>
                  <a:srgbClr val="FFFFFF"/>
                </a:highlight>
              </a:rPr>
              <a:t>The company wants the app to allow clients to be able to book and cancel local events, view their itinerary for their visit, and finding local amenities such as hotspots, emergency contacts, restaurants, and more.</a:t>
            </a:r>
            <a:endParaRPr sz="2050">
              <a:solidFill>
                <a:schemeClr val="dk1"/>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7350" y="-486650"/>
            <a:ext cx="3966600" cy="2125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t>What are the constraints you’re working with?</a:t>
            </a:r>
            <a:endParaRPr sz="3900"/>
          </a:p>
        </p:txBody>
      </p:sp>
      <p:sp>
        <p:nvSpPr>
          <p:cNvPr id="82" name="Google Shape;82;p16"/>
          <p:cNvSpPr/>
          <p:nvPr/>
        </p:nvSpPr>
        <p:spPr>
          <a:xfrm>
            <a:off x="3976925" y="613425"/>
            <a:ext cx="4910100" cy="18012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100">
              <a:latin typeface="Open Sans"/>
              <a:ea typeface="Open Sans"/>
              <a:cs typeface="Open Sans"/>
              <a:sym typeface="Open Sans"/>
            </a:endParaRPr>
          </a:p>
        </p:txBody>
      </p:sp>
      <p:sp>
        <p:nvSpPr>
          <p:cNvPr id="83" name="Google Shape;83;p16"/>
          <p:cNvSpPr txBox="1"/>
          <p:nvPr/>
        </p:nvSpPr>
        <p:spPr>
          <a:xfrm>
            <a:off x="4271375" y="726675"/>
            <a:ext cx="4321200" cy="133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00">
                <a:solidFill>
                  <a:schemeClr val="dk1"/>
                </a:solidFill>
                <a:latin typeface="Open Sans"/>
                <a:ea typeface="Open Sans"/>
                <a:cs typeface="Open Sans"/>
                <a:sym typeface="Open Sans"/>
              </a:rPr>
              <a:t>Data Availability: </a:t>
            </a:r>
            <a:r>
              <a:rPr lang="en" sz="1100">
                <a:solidFill>
                  <a:schemeClr val="dk1"/>
                </a:solidFill>
                <a:latin typeface="Open Sans"/>
                <a:ea typeface="Open Sans"/>
                <a:cs typeface="Open Sans"/>
                <a:sym typeface="Open Sans"/>
              </a:rPr>
              <a:t>Enable offline functionality to store itinerary data locally for users without consistent internet access while travelling. </a:t>
            </a:r>
            <a:endParaRPr sz="11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Clr>
                <a:schemeClr val="dk1"/>
              </a:buClr>
              <a:buSzPts val="1100"/>
              <a:buFont typeface="Arial"/>
              <a:buNone/>
            </a:pPr>
            <a:r>
              <a:rPr b="1" lang="en" sz="1100">
                <a:solidFill>
                  <a:schemeClr val="dk1"/>
                </a:solidFill>
                <a:latin typeface="Open Sans"/>
                <a:ea typeface="Open Sans"/>
                <a:cs typeface="Open Sans"/>
                <a:sym typeface="Open Sans"/>
              </a:rPr>
              <a:t>User Accessibility: </a:t>
            </a:r>
            <a:r>
              <a:rPr lang="en" sz="1100">
                <a:solidFill>
                  <a:schemeClr val="dk1"/>
                </a:solidFill>
                <a:latin typeface="Open Sans"/>
                <a:ea typeface="Open Sans"/>
                <a:cs typeface="Open Sans"/>
                <a:sym typeface="Open Sans"/>
              </a:rPr>
              <a:t>Design app to be accessible all types of users, this includes providing support for features like screen readers, voice commands, multilingual support, and larger text for users with disabilities. </a:t>
            </a:r>
            <a:endParaRPr sz="1800">
              <a:solidFill>
                <a:schemeClr val="dk1"/>
              </a:solidFill>
              <a:latin typeface="Open Sans"/>
              <a:ea typeface="Open Sans"/>
              <a:cs typeface="Open Sans"/>
              <a:sym typeface="Open Sans"/>
            </a:endParaRPr>
          </a:p>
        </p:txBody>
      </p:sp>
      <p:sp>
        <p:nvSpPr>
          <p:cNvPr id="84" name="Google Shape;84;p16"/>
          <p:cNvSpPr/>
          <p:nvPr/>
        </p:nvSpPr>
        <p:spPr>
          <a:xfrm>
            <a:off x="4153675" y="2870650"/>
            <a:ext cx="4733400" cy="20784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100">
              <a:solidFill>
                <a:srgbClr val="000000"/>
              </a:solidFill>
              <a:latin typeface="Open Sans"/>
              <a:ea typeface="Open Sans"/>
              <a:cs typeface="Open Sans"/>
              <a:sym typeface="Open Sans"/>
            </a:endParaRPr>
          </a:p>
        </p:txBody>
      </p:sp>
      <p:sp>
        <p:nvSpPr>
          <p:cNvPr id="85" name="Google Shape;85;p16"/>
          <p:cNvSpPr txBox="1"/>
          <p:nvPr/>
        </p:nvSpPr>
        <p:spPr>
          <a:xfrm>
            <a:off x="4609775" y="3127100"/>
            <a:ext cx="4066800" cy="1660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chemeClr val="dk1"/>
                </a:solidFill>
                <a:latin typeface="Open Sans"/>
                <a:ea typeface="Open Sans"/>
                <a:cs typeface="Open Sans"/>
                <a:sym typeface="Open Sans"/>
              </a:rPr>
              <a:t>Marketing and Maintenance: </a:t>
            </a:r>
            <a:r>
              <a:rPr lang="en" sz="1100">
                <a:solidFill>
                  <a:schemeClr val="dk1"/>
                </a:solidFill>
                <a:latin typeface="Open Sans"/>
                <a:ea typeface="Open Sans"/>
                <a:cs typeface="Open Sans"/>
                <a:sym typeface="Open Sans"/>
              </a:rPr>
              <a:t>Ongoing costs for maintaining the app, server hosting, customer support and updates. </a:t>
            </a:r>
            <a:endParaRPr sz="11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latin typeface="Open Sans"/>
                <a:ea typeface="Open Sans"/>
                <a:cs typeface="Open Sans"/>
                <a:sym typeface="Open Sans"/>
              </a:rPr>
              <a:t>Third-Party APIs: </a:t>
            </a:r>
            <a:r>
              <a:rPr lang="en" sz="1100">
                <a:solidFill>
                  <a:schemeClr val="dk1"/>
                </a:solidFill>
                <a:latin typeface="Open Sans"/>
                <a:ea typeface="Open Sans"/>
                <a:cs typeface="Open Sans"/>
                <a:sym typeface="Open Sans"/>
              </a:rPr>
              <a:t>Integrating APIs for booking systems or local events may require licensing fees. </a:t>
            </a:r>
            <a:endParaRPr sz="11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t/>
            </a:r>
            <a:endParaRPr sz="1100">
              <a:solidFill>
                <a:schemeClr val="dk1"/>
              </a:solidFill>
              <a:latin typeface="Open Sans"/>
              <a:ea typeface="Open Sans"/>
              <a:cs typeface="Open Sans"/>
              <a:sym typeface="Open Sans"/>
            </a:endParaRPr>
          </a:p>
        </p:txBody>
      </p:sp>
      <p:sp>
        <p:nvSpPr>
          <p:cNvPr id="86" name="Google Shape;86;p16"/>
          <p:cNvSpPr txBox="1"/>
          <p:nvPr/>
        </p:nvSpPr>
        <p:spPr>
          <a:xfrm>
            <a:off x="4669375" y="2434875"/>
            <a:ext cx="3702000" cy="4155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lang="en" sz="1500" u="sng">
                <a:solidFill>
                  <a:schemeClr val="dk1"/>
                </a:solidFill>
                <a:latin typeface="Open Sans"/>
                <a:ea typeface="Open Sans"/>
                <a:cs typeface="Open Sans"/>
                <a:sym typeface="Open Sans"/>
              </a:rPr>
              <a:t>Budget Constraints		      </a:t>
            </a:r>
            <a:endParaRPr sz="1800" u="sng">
              <a:solidFill>
                <a:schemeClr val="dk1"/>
              </a:solidFill>
              <a:latin typeface="Open Sans"/>
              <a:ea typeface="Open Sans"/>
              <a:cs typeface="Open Sans"/>
              <a:sym typeface="Open Sans"/>
            </a:endParaRPr>
          </a:p>
        </p:txBody>
      </p:sp>
      <p:pic>
        <p:nvPicPr>
          <p:cNvPr id="87" name="Google Shape;87;p16"/>
          <p:cNvPicPr preferRelativeResize="0"/>
          <p:nvPr/>
        </p:nvPicPr>
        <p:blipFill>
          <a:blip r:embed="rId3">
            <a:alphaModFix/>
          </a:blip>
          <a:stretch>
            <a:fillRect/>
          </a:stretch>
        </p:blipFill>
        <p:spPr>
          <a:xfrm flipH="1">
            <a:off x="230100" y="1306000"/>
            <a:ext cx="3630250" cy="3554701"/>
          </a:xfrm>
          <a:prstGeom prst="rect">
            <a:avLst/>
          </a:prstGeom>
          <a:noFill/>
          <a:ln>
            <a:noFill/>
          </a:ln>
        </p:spPr>
      </p:pic>
      <p:sp>
        <p:nvSpPr>
          <p:cNvPr id="88" name="Google Shape;88;p16"/>
          <p:cNvSpPr txBox="1"/>
          <p:nvPr/>
        </p:nvSpPr>
        <p:spPr>
          <a:xfrm>
            <a:off x="4401525" y="161675"/>
            <a:ext cx="3746700" cy="373200"/>
          </a:xfrm>
          <a:prstGeom prst="rect">
            <a:avLst/>
          </a:prstGeom>
          <a:noFill/>
          <a:ln>
            <a:noFill/>
          </a:ln>
        </p:spPr>
        <p:txBody>
          <a:bodyPr anchorCtr="0" anchor="t" bIns="91425" lIns="91425" spcFirstLastPara="1" rIns="91425" wrap="square" tIns="91425">
            <a:noAutofit/>
          </a:bodyPr>
          <a:lstStyle/>
          <a:p>
            <a:pPr indent="457200" lvl="0" marL="457200" rtl="0" algn="ctr">
              <a:spcBef>
                <a:spcPts val="0"/>
              </a:spcBef>
              <a:spcAft>
                <a:spcPts val="0"/>
              </a:spcAft>
              <a:buNone/>
            </a:pPr>
            <a:r>
              <a:rPr lang="en" sz="1500" u="sng">
                <a:solidFill>
                  <a:schemeClr val="dk1"/>
                </a:solidFill>
                <a:latin typeface="Open Sans"/>
                <a:ea typeface="Open Sans"/>
                <a:cs typeface="Open Sans"/>
                <a:sym typeface="Open Sans"/>
              </a:rPr>
              <a:t>Physical Constraints		      </a:t>
            </a:r>
            <a:endParaRPr sz="1800" u="sng">
              <a:solidFill>
                <a:schemeClr val="dk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p:nvPr/>
        </p:nvSpPr>
        <p:spPr>
          <a:xfrm>
            <a:off x="166950" y="1070550"/>
            <a:ext cx="5715000" cy="3132300"/>
          </a:xfrm>
          <a:prstGeom prst="roundRect">
            <a:avLst>
              <a:gd fmla="val 16667"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b="1" sz="1100">
              <a:solidFill>
                <a:srgbClr val="000000"/>
              </a:solidFill>
              <a:latin typeface="Open Sans"/>
              <a:ea typeface="Open Sans"/>
              <a:cs typeface="Open Sans"/>
              <a:sym typeface="Open Sans"/>
            </a:endParaRPr>
          </a:p>
        </p:txBody>
      </p:sp>
      <p:sp>
        <p:nvSpPr>
          <p:cNvPr id="94" name="Google Shape;94;p17"/>
          <p:cNvSpPr txBox="1"/>
          <p:nvPr/>
        </p:nvSpPr>
        <p:spPr>
          <a:xfrm>
            <a:off x="356525" y="971850"/>
            <a:ext cx="5453700" cy="332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3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None/>
            </a:pPr>
            <a:r>
              <a:rPr b="1" lang="en" sz="1300">
                <a:solidFill>
                  <a:schemeClr val="dk1"/>
                </a:solidFill>
                <a:latin typeface="Open Sans"/>
                <a:ea typeface="Open Sans"/>
                <a:cs typeface="Open Sans"/>
                <a:sym typeface="Open Sans"/>
              </a:rPr>
              <a:t>Post-Covid Protocols: </a:t>
            </a:r>
            <a:r>
              <a:rPr lang="en" sz="1300">
                <a:solidFill>
                  <a:schemeClr val="dk1"/>
                </a:solidFill>
                <a:latin typeface="Open Sans"/>
                <a:ea typeface="Open Sans"/>
                <a:cs typeface="Open Sans"/>
                <a:sym typeface="Open Sans"/>
              </a:rPr>
              <a:t>The app should offer real time updates for travel restrictions, health protocols or emergency procedures, which can vary by location. </a:t>
            </a:r>
            <a:endParaRPr sz="13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None/>
            </a:pPr>
            <a:r>
              <a:rPr b="1" lang="en" sz="1300">
                <a:solidFill>
                  <a:schemeClr val="dk1"/>
                </a:solidFill>
                <a:latin typeface="Open Sans"/>
                <a:ea typeface="Open Sans"/>
                <a:cs typeface="Open Sans"/>
                <a:sym typeface="Open Sans"/>
              </a:rPr>
              <a:t>Integration with Existing Systems: </a:t>
            </a:r>
            <a:r>
              <a:rPr lang="en" sz="1300">
                <a:solidFill>
                  <a:schemeClr val="dk1"/>
                </a:solidFill>
                <a:latin typeface="Open Sans"/>
                <a:ea typeface="Open Sans"/>
                <a:cs typeface="Open Sans"/>
                <a:sym typeface="Open Sans"/>
              </a:rPr>
              <a:t>The app may need to integrate with external booking systems, payment gateways or databases for storing client information securely. </a:t>
            </a:r>
            <a:endParaRPr sz="1300">
              <a:solidFill>
                <a:schemeClr val="dk1"/>
              </a:solidFill>
              <a:latin typeface="Open Sans"/>
              <a:ea typeface="Open Sans"/>
              <a:cs typeface="Open Sans"/>
              <a:sym typeface="Open Sans"/>
            </a:endParaRPr>
          </a:p>
          <a:p>
            <a:pPr indent="0" lvl="0" marL="0" rtl="0" algn="l">
              <a:lnSpc>
                <a:spcPct val="115000"/>
              </a:lnSpc>
              <a:spcBef>
                <a:spcPts val="1200"/>
              </a:spcBef>
              <a:spcAft>
                <a:spcPts val="1200"/>
              </a:spcAft>
              <a:buNone/>
            </a:pPr>
            <a:r>
              <a:rPr b="1" lang="en" sz="1300">
                <a:solidFill>
                  <a:schemeClr val="dk1"/>
                </a:solidFill>
                <a:latin typeface="Open Sans"/>
                <a:ea typeface="Open Sans"/>
                <a:cs typeface="Open Sans"/>
                <a:sym typeface="Open Sans"/>
              </a:rPr>
              <a:t>Operating system compatibility: </a:t>
            </a:r>
            <a:r>
              <a:rPr lang="en" sz="1300">
                <a:solidFill>
                  <a:schemeClr val="dk1"/>
                </a:solidFill>
                <a:latin typeface="Open Sans"/>
                <a:ea typeface="Open Sans"/>
                <a:cs typeface="Open Sans"/>
                <a:sym typeface="Open Sans"/>
              </a:rPr>
              <a:t>Needs to be compatible with both IOS and Android to reach widest audience. Also should consider if we are using cross platform tools. </a:t>
            </a:r>
            <a:endParaRPr sz="2000">
              <a:solidFill>
                <a:schemeClr val="dk1"/>
              </a:solidFill>
              <a:latin typeface="Open Sans"/>
              <a:ea typeface="Open Sans"/>
              <a:cs typeface="Open Sans"/>
              <a:sym typeface="Open Sans"/>
            </a:endParaRPr>
          </a:p>
        </p:txBody>
      </p:sp>
      <p:sp>
        <p:nvSpPr>
          <p:cNvPr id="95" name="Google Shape;95;p17"/>
          <p:cNvSpPr txBox="1"/>
          <p:nvPr/>
        </p:nvSpPr>
        <p:spPr>
          <a:xfrm>
            <a:off x="667800" y="632400"/>
            <a:ext cx="5263200" cy="37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u="sng">
                <a:solidFill>
                  <a:schemeClr val="dk1"/>
                </a:solidFill>
                <a:latin typeface="Open Sans"/>
                <a:ea typeface="Open Sans"/>
                <a:cs typeface="Open Sans"/>
                <a:sym typeface="Open Sans"/>
              </a:rPr>
              <a:t>Platform/System Constraints	</a:t>
            </a:r>
            <a:r>
              <a:rPr lang="en" sz="1500">
                <a:solidFill>
                  <a:schemeClr val="dk1"/>
                </a:solidFill>
                <a:latin typeface="Open Sans"/>
                <a:ea typeface="Open Sans"/>
                <a:cs typeface="Open Sans"/>
                <a:sym typeface="Open Sans"/>
              </a:rPr>
              <a:t>	      </a:t>
            </a:r>
            <a:endParaRPr sz="1800">
              <a:solidFill>
                <a:schemeClr val="dk1"/>
              </a:solidFill>
              <a:latin typeface="Open Sans"/>
              <a:ea typeface="Open Sans"/>
              <a:cs typeface="Open Sans"/>
              <a:sym typeface="Open Sans"/>
            </a:endParaRPr>
          </a:p>
        </p:txBody>
      </p:sp>
      <p:pic>
        <p:nvPicPr>
          <p:cNvPr id="96" name="Google Shape;96;p17"/>
          <p:cNvPicPr preferRelativeResize="0"/>
          <p:nvPr/>
        </p:nvPicPr>
        <p:blipFill rotWithShape="1">
          <a:blip r:embed="rId3">
            <a:alphaModFix/>
          </a:blip>
          <a:srcRect b="0" l="9401" r="7837" t="0"/>
          <a:stretch/>
        </p:blipFill>
        <p:spPr>
          <a:xfrm>
            <a:off x="5931000" y="1070550"/>
            <a:ext cx="3126028" cy="3777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Research</a:t>
            </a:r>
            <a:endParaRPr/>
          </a:p>
        </p:txBody>
      </p:sp>
      <p:sp>
        <p:nvSpPr>
          <p:cNvPr id="102" name="Google Shape;102;p18"/>
          <p:cNvSpPr txBox="1"/>
          <p:nvPr>
            <p:ph idx="1" type="body"/>
          </p:nvPr>
        </p:nvSpPr>
        <p:spPr>
          <a:xfrm>
            <a:off x="208250" y="1268410"/>
            <a:ext cx="8520600" cy="3416400"/>
          </a:xfrm>
          <a:prstGeom prst="rect">
            <a:avLst/>
          </a:prstGeom>
        </p:spPr>
        <p:txBody>
          <a:bodyPr anchorCtr="0" anchor="t" bIns="91425" lIns="91425" spcFirstLastPara="1" rIns="91425" wrap="square" tIns="91425">
            <a:normAutofit fontScale="62500" lnSpcReduction="20000"/>
          </a:bodyPr>
          <a:lstStyle/>
          <a:p>
            <a:pPr indent="-339725" lvl="0" marL="457200" rtl="0" algn="l">
              <a:lnSpc>
                <a:spcPct val="90000"/>
              </a:lnSpc>
              <a:spcBef>
                <a:spcPts val="1000"/>
              </a:spcBef>
              <a:spcAft>
                <a:spcPts val="0"/>
              </a:spcAft>
              <a:buClr>
                <a:schemeClr val="dk1"/>
              </a:buClr>
              <a:buSzPct val="100000"/>
              <a:buChar char="-"/>
            </a:pPr>
            <a:r>
              <a:rPr lang="en" sz="2800">
                <a:solidFill>
                  <a:schemeClr val="dk1"/>
                </a:solidFill>
              </a:rPr>
              <a:t>User </a:t>
            </a:r>
            <a:r>
              <a:rPr lang="en" sz="2800">
                <a:solidFill>
                  <a:schemeClr val="dk1"/>
                </a:solidFill>
              </a:rPr>
              <a:t>experience</a:t>
            </a:r>
            <a:r>
              <a:rPr lang="en" sz="2800">
                <a:solidFill>
                  <a:schemeClr val="dk1"/>
                </a:solidFill>
              </a:rPr>
              <a:t> from the </a:t>
            </a:r>
            <a:r>
              <a:rPr lang="en" sz="2800">
                <a:solidFill>
                  <a:schemeClr val="dk1"/>
                </a:solidFill>
              </a:rPr>
              <a:t>meetup</a:t>
            </a:r>
            <a:r>
              <a:rPr lang="en" sz="2800">
                <a:solidFill>
                  <a:schemeClr val="dk1"/>
                </a:solidFill>
              </a:rPr>
              <a:t> app. Lists upcoming events in the city, events signed up for, map view, direct messaging feature.</a:t>
            </a:r>
            <a:endParaRPr sz="2800">
              <a:solidFill>
                <a:schemeClr val="dk1"/>
              </a:solidFill>
            </a:endParaRPr>
          </a:p>
          <a:p>
            <a:pPr indent="0" lvl="0" marL="457200" rtl="0" algn="l">
              <a:lnSpc>
                <a:spcPct val="90000"/>
              </a:lnSpc>
              <a:spcBef>
                <a:spcPts val="1000"/>
              </a:spcBef>
              <a:spcAft>
                <a:spcPts val="0"/>
              </a:spcAft>
              <a:buNone/>
            </a:pPr>
            <a:r>
              <a:t/>
            </a:r>
            <a:endParaRPr sz="2800"/>
          </a:p>
          <a:p>
            <a:pPr indent="-339725" lvl="0" marL="457200" rtl="0" algn="l">
              <a:lnSpc>
                <a:spcPct val="90000"/>
              </a:lnSpc>
              <a:spcBef>
                <a:spcPts val="1000"/>
              </a:spcBef>
              <a:spcAft>
                <a:spcPts val="0"/>
              </a:spcAft>
              <a:buClr>
                <a:schemeClr val="dk1"/>
              </a:buClr>
              <a:buSzPct val="100000"/>
              <a:buChar char="-"/>
            </a:pPr>
            <a:r>
              <a:rPr lang="en" sz="2800">
                <a:solidFill>
                  <a:schemeClr val="dk1"/>
                </a:solidFill>
              </a:rPr>
              <a:t>Personal knowledge from signing up for events online. Ability to make payment through the applications was always available</a:t>
            </a:r>
            <a:r>
              <a:rPr lang="en" sz="2800"/>
              <a:t>. (Ticketmaster, seatgeek, etc)</a:t>
            </a:r>
            <a:endParaRPr sz="2800">
              <a:solidFill>
                <a:schemeClr val="dk1"/>
              </a:solidFill>
            </a:endParaRPr>
          </a:p>
          <a:p>
            <a:pPr indent="0" lvl="0" marL="457200" rtl="0" algn="l">
              <a:lnSpc>
                <a:spcPct val="90000"/>
              </a:lnSpc>
              <a:spcBef>
                <a:spcPts val="1000"/>
              </a:spcBef>
              <a:spcAft>
                <a:spcPts val="0"/>
              </a:spcAft>
              <a:buNone/>
            </a:pPr>
            <a:r>
              <a:t/>
            </a:r>
            <a:endParaRPr sz="2800"/>
          </a:p>
          <a:p>
            <a:pPr indent="-339725" lvl="0" marL="457200" rtl="0" algn="l">
              <a:lnSpc>
                <a:spcPct val="90000"/>
              </a:lnSpc>
              <a:spcBef>
                <a:spcPts val="1000"/>
              </a:spcBef>
              <a:spcAft>
                <a:spcPts val="0"/>
              </a:spcAft>
              <a:buClr>
                <a:schemeClr val="dk1"/>
              </a:buClr>
              <a:buSzPct val="100000"/>
              <a:buChar char="-"/>
            </a:pPr>
            <a:r>
              <a:rPr lang="en" sz="2800">
                <a:solidFill>
                  <a:schemeClr val="dk1"/>
                </a:solidFill>
              </a:rPr>
              <a:t>Assumptions on the functionality of tour guides were made, based on what we know that tour guides typically do.</a:t>
            </a:r>
            <a:endParaRPr sz="2800">
              <a:solidFill>
                <a:schemeClr val="dk1"/>
              </a:solidFill>
            </a:endParaRPr>
          </a:p>
          <a:p>
            <a:pPr indent="0" lvl="0" marL="457200" rtl="0" algn="l">
              <a:lnSpc>
                <a:spcPct val="90000"/>
              </a:lnSpc>
              <a:spcBef>
                <a:spcPts val="1000"/>
              </a:spcBef>
              <a:spcAft>
                <a:spcPts val="0"/>
              </a:spcAft>
              <a:buNone/>
            </a:pPr>
            <a:r>
              <a:t/>
            </a:r>
            <a:endParaRPr sz="2800"/>
          </a:p>
          <a:p>
            <a:pPr indent="-339725" lvl="0" marL="457200" rtl="0" algn="l">
              <a:lnSpc>
                <a:spcPct val="90000"/>
              </a:lnSpc>
              <a:spcBef>
                <a:spcPts val="1000"/>
              </a:spcBef>
              <a:spcAft>
                <a:spcPts val="0"/>
              </a:spcAft>
              <a:buClr>
                <a:schemeClr val="dk1"/>
              </a:buClr>
              <a:buSzPct val="100000"/>
              <a:buChar char="-"/>
            </a:pPr>
            <a:r>
              <a:rPr lang="en" sz="2800">
                <a:solidFill>
                  <a:schemeClr val="dk1"/>
                </a:solidFill>
              </a:rPr>
              <a:t>Engaged in discussion with an event organizer </a:t>
            </a:r>
            <a:r>
              <a:rPr lang="en" sz="2800"/>
              <a:t>and an exchange student</a:t>
            </a:r>
            <a:r>
              <a:rPr lang="en" sz="2800">
                <a:solidFill>
                  <a:schemeClr val="dk1"/>
                </a:solidFill>
              </a:rPr>
              <a:t>. </a:t>
            </a:r>
            <a:endParaRPr strike="sng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883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highlight>
                  <a:srgbClr val="FFFFFF"/>
                </a:highlight>
              </a:rPr>
              <a:t>Users in brief</a:t>
            </a:r>
            <a:endParaRPr/>
          </a:p>
        </p:txBody>
      </p:sp>
      <p:sp>
        <p:nvSpPr>
          <p:cNvPr id="108" name="Google Shape;108;p19"/>
          <p:cNvSpPr txBox="1"/>
          <p:nvPr>
            <p:ph idx="1" type="body"/>
          </p:nvPr>
        </p:nvSpPr>
        <p:spPr>
          <a:xfrm>
            <a:off x="311700" y="919650"/>
            <a:ext cx="8520600" cy="4005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b="1" lang="en" sz="1400"/>
              <a:t>Inexperienced Singular Tourist: </a:t>
            </a:r>
            <a:endParaRPr b="1" sz="1400"/>
          </a:p>
          <a:p>
            <a:pPr indent="0" lvl="0" marL="0" rtl="0" algn="l">
              <a:lnSpc>
                <a:spcPct val="100000"/>
              </a:lnSpc>
              <a:spcBef>
                <a:spcPts val="0"/>
              </a:spcBef>
              <a:spcAft>
                <a:spcPts val="0"/>
              </a:spcAft>
              <a:buNone/>
            </a:pPr>
            <a:r>
              <a:rPr lang="en" sz="1400"/>
              <a:t>May need guidance on booking and local attractions, with user-friendly features.</a:t>
            </a:r>
            <a:endParaRPr sz="1400"/>
          </a:p>
          <a:p>
            <a:pPr indent="0" lvl="0" marL="0" rtl="0" algn="l">
              <a:lnSpc>
                <a:spcPct val="100000"/>
              </a:lnSpc>
              <a:spcBef>
                <a:spcPts val="0"/>
              </a:spcBef>
              <a:spcAft>
                <a:spcPts val="0"/>
              </a:spcAft>
              <a:buNone/>
            </a:pPr>
            <a:r>
              <a:t/>
            </a:r>
            <a:endParaRPr sz="1400"/>
          </a:p>
          <a:p>
            <a:pPr indent="0" lvl="0" marL="0" rtl="0" algn="l">
              <a:spcBef>
                <a:spcPts val="0"/>
              </a:spcBef>
              <a:spcAft>
                <a:spcPts val="0"/>
              </a:spcAft>
              <a:buNone/>
            </a:pPr>
            <a:r>
              <a:rPr b="1" lang="en" sz="1400"/>
              <a:t>Inexperienced Group Tourist: </a:t>
            </a:r>
            <a:endParaRPr b="1" sz="1400"/>
          </a:p>
          <a:p>
            <a:pPr indent="0" lvl="0" marL="0" rtl="0" algn="l">
              <a:spcBef>
                <a:spcPts val="0"/>
              </a:spcBef>
              <a:spcAft>
                <a:spcPts val="0"/>
              </a:spcAft>
              <a:buNone/>
            </a:pPr>
            <a:r>
              <a:rPr lang="en" sz="1400"/>
              <a:t>Requires options for group bookings and shared itineraries, plus advice on group-friendly activities.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Experienced Tourist: </a:t>
            </a:r>
            <a:endParaRPr b="1" sz="1400"/>
          </a:p>
          <a:p>
            <a:pPr indent="0" lvl="0" marL="0" rtl="0" algn="l">
              <a:spcBef>
                <a:spcPts val="0"/>
              </a:spcBef>
              <a:spcAft>
                <a:spcPts val="0"/>
              </a:spcAft>
              <a:buNone/>
            </a:pPr>
            <a:r>
              <a:rPr lang="en" sz="1400"/>
              <a:t>Likely seeks advanced features such as customizable itineraries and exclusive local events.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Tour Guide: </a:t>
            </a:r>
            <a:endParaRPr b="1" sz="1400"/>
          </a:p>
          <a:p>
            <a:pPr indent="0" lvl="0" marL="0" rtl="0" algn="l">
              <a:spcBef>
                <a:spcPts val="0"/>
              </a:spcBef>
              <a:spcAft>
                <a:spcPts val="0"/>
              </a:spcAft>
              <a:buNone/>
            </a:pPr>
            <a:r>
              <a:rPr lang="en" sz="1400"/>
              <a:t>May use the app to manage group activities, share itineraries, and provide recommendations.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b="1" lang="en" sz="1400"/>
              <a:t>Event Organizer: </a:t>
            </a:r>
            <a:endParaRPr b="1" sz="1400"/>
          </a:p>
          <a:p>
            <a:pPr indent="0" lvl="0" marL="0" rtl="0" algn="l">
              <a:spcBef>
                <a:spcPts val="0"/>
              </a:spcBef>
              <a:spcAft>
                <a:spcPts val="0"/>
              </a:spcAft>
              <a:buNone/>
            </a:pPr>
            <a:r>
              <a:rPr lang="en" sz="1400"/>
              <a:t>Needs tools for managing events, including booking, cancellations, and communication with attendees.</a:t>
            </a:r>
            <a:endParaRPr sz="1400">
              <a:highlight>
                <a:srgbClr val="FFFFFF"/>
              </a:highlight>
            </a:endParaRPr>
          </a:p>
          <a:p>
            <a:pPr indent="0" lvl="0" marL="0" rtl="0" algn="l">
              <a:spcBef>
                <a:spcPts val="0"/>
              </a:spcBef>
              <a:spcAft>
                <a:spcPts val="0"/>
              </a:spcAft>
              <a:buClr>
                <a:schemeClr val="dk1"/>
              </a:buClr>
              <a:buSzPts val="1100"/>
              <a:buFont typeface="Arial"/>
              <a:buNone/>
            </a:pPr>
            <a:r>
              <a:t/>
            </a:r>
            <a:endParaRPr sz="1400">
              <a:highlight>
                <a:srgbClr val="FFFFFF"/>
              </a:highlight>
            </a:endParaRPr>
          </a:p>
          <a:p>
            <a:pPr indent="0" lvl="0" marL="0" rtl="0" algn="l">
              <a:lnSpc>
                <a:spcPct val="100000"/>
              </a:lnSpc>
              <a:spcBef>
                <a:spcPts val="0"/>
              </a:spcBef>
              <a:spcAft>
                <a:spcPts val="0"/>
              </a:spcAft>
              <a:buNone/>
            </a:pPr>
            <a:r>
              <a:t/>
            </a:r>
            <a:endParaRPr b="1" i="1" sz="1400">
              <a:highlight>
                <a:srgbClr val="FFFFFF"/>
              </a:highlight>
            </a:endParaRPr>
          </a:p>
          <a:p>
            <a:pPr indent="0" lvl="0" marL="0" rtl="0" algn="l">
              <a:lnSpc>
                <a:spcPct val="100000"/>
              </a:lnSpc>
              <a:spcBef>
                <a:spcPts val="0"/>
              </a:spcBef>
              <a:spcAft>
                <a:spcPts val="0"/>
              </a:spcAft>
              <a:buNone/>
            </a:pPr>
            <a:r>
              <a:rPr i="1" lang="en" sz="1400">
                <a:highlight>
                  <a:srgbClr val="FFFFFF"/>
                </a:highlight>
              </a:rPr>
              <a:t>The proposed user types cover a broad range of tourists and professionals involved in travel. The inclusion of inexperienced and experienced tourists ensures that both basic and advanced needs are met.</a:t>
            </a:r>
            <a:endParaRPr i="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14007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1</a:t>
            </a:r>
            <a:endParaRPr/>
          </a:p>
        </p:txBody>
      </p:sp>
      <p:sp>
        <p:nvSpPr>
          <p:cNvPr id="114" name="Google Shape;114;p20"/>
          <p:cNvSpPr txBox="1"/>
          <p:nvPr>
            <p:ph idx="1" type="body"/>
          </p:nvPr>
        </p:nvSpPr>
        <p:spPr>
          <a:xfrm>
            <a:off x="311700" y="97137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Name</a:t>
            </a:r>
            <a:r>
              <a:rPr lang="en" sz="1600"/>
              <a:t>: Annie January</a:t>
            </a:r>
            <a:endParaRPr sz="1600"/>
          </a:p>
          <a:p>
            <a:pPr indent="0" lvl="0" marL="0" rtl="0" algn="l">
              <a:spcBef>
                <a:spcPts val="1200"/>
              </a:spcBef>
              <a:spcAft>
                <a:spcPts val="0"/>
              </a:spcAft>
              <a:buNone/>
            </a:pPr>
            <a:r>
              <a:rPr b="1" lang="en" sz="1600"/>
              <a:t>Age</a:t>
            </a:r>
            <a:r>
              <a:rPr lang="en" sz="1600"/>
              <a:t>: 25</a:t>
            </a:r>
            <a:endParaRPr sz="1600"/>
          </a:p>
          <a:p>
            <a:pPr indent="0" lvl="0" marL="0" rtl="0" algn="l">
              <a:spcBef>
                <a:spcPts val="1200"/>
              </a:spcBef>
              <a:spcAft>
                <a:spcPts val="0"/>
              </a:spcAft>
              <a:buClr>
                <a:schemeClr val="dk1"/>
              </a:buClr>
              <a:buSzPts val="1100"/>
              <a:buFont typeface="Arial"/>
              <a:buNone/>
            </a:pPr>
            <a:r>
              <a:rPr b="1" lang="en" sz="1600"/>
              <a:t>Demographics</a:t>
            </a:r>
            <a:r>
              <a:rPr lang="en" sz="1600"/>
              <a:t>: Young adult, likely tech-savvy but inexperienced with travel planning.</a:t>
            </a:r>
            <a:endParaRPr sz="1600"/>
          </a:p>
          <a:p>
            <a:pPr indent="0" lvl="0" marL="0" rtl="0" algn="l">
              <a:spcBef>
                <a:spcPts val="1200"/>
              </a:spcBef>
              <a:spcAft>
                <a:spcPts val="0"/>
              </a:spcAft>
              <a:buNone/>
            </a:pPr>
            <a:r>
              <a:rPr b="1" lang="en" sz="1600"/>
              <a:t>Role in Environment:</a:t>
            </a:r>
            <a:r>
              <a:rPr lang="en" sz="1600"/>
              <a:t> Inexperienced Tourist (singular)</a:t>
            </a:r>
            <a:endParaRPr sz="1600"/>
          </a:p>
          <a:p>
            <a:pPr indent="0" lvl="0" marL="0" rtl="0" algn="l">
              <a:spcBef>
                <a:spcPts val="1200"/>
              </a:spcBef>
              <a:spcAft>
                <a:spcPts val="0"/>
              </a:spcAft>
              <a:buNone/>
            </a:pPr>
            <a:r>
              <a:rPr b="1" lang="en" sz="1600"/>
              <a:t>Skill Level/Knowledge: </a:t>
            </a:r>
            <a:r>
              <a:rPr lang="en" sz="1600"/>
              <a:t>Familiar with using apps and mobile devices but may require guidance on navigation. Limited knowledge of Calgary and its attractions; needs comprehensive information.</a:t>
            </a:r>
            <a:endParaRPr sz="1600"/>
          </a:p>
          <a:p>
            <a:pPr indent="0" lvl="0" marL="0" rtl="0" algn="l">
              <a:spcBef>
                <a:spcPts val="1200"/>
              </a:spcBef>
              <a:spcAft>
                <a:spcPts val="0"/>
              </a:spcAft>
              <a:buNone/>
            </a:pPr>
            <a:r>
              <a:rPr b="1" lang="en" sz="1600"/>
              <a:t>Goal</a:t>
            </a:r>
            <a:r>
              <a:rPr lang="en" sz="1600"/>
              <a:t>: </a:t>
            </a:r>
            <a:r>
              <a:rPr lang="en" sz="1600"/>
              <a:t>Wants to discover popular sights and hidden gems in the city. Requires a straightforward process for booking tours and activities. Needs clear directions and transport options to reach her chosen destinations.</a:t>
            </a:r>
            <a:endParaRPr sz="1600"/>
          </a:p>
          <a:p>
            <a:pPr indent="0" lvl="0" marL="0" rtl="0" algn="l">
              <a:spcBef>
                <a:spcPts val="120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987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User 2		</a:t>
            </a:r>
            <a:endParaRPr/>
          </a:p>
        </p:txBody>
      </p:sp>
      <p:sp>
        <p:nvSpPr>
          <p:cNvPr id="120" name="Google Shape;120;p21"/>
          <p:cNvSpPr txBox="1"/>
          <p:nvPr>
            <p:ph idx="1" type="body"/>
          </p:nvPr>
        </p:nvSpPr>
        <p:spPr>
          <a:xfrm>
            <a:off x="311700" y="894750"/>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Name</a:t>
            </a:r>
            <a:r>
              <a:rPr lang="en" sz="1600"/>
              <a:t>: Wednesday Addams</a:t>
            </a:r>
            <a:endParaRPr sz="1600"/>
          </a:p>
          <a:p>
            <a:pPr indent="0" lvl="0" marL="0" rtl="0" algn="l">
              <a:spcBef>
                <a:spcPts val="1200"/>
              </a:spcBef>
              <a:spcAft>
                <a:spcPts val="0"/>
              </a:spcAft>
              <a:buNone/>
            </a:pPr>
            <a:r>
              <a:rPr b="1" lang="en" sz="1600"/>
              <a:t>Age</a:t>
            </a:r>
            <a:r>
              <a:rPr lang="en" sz="1600"/>
              <a:t>: 19</a:t>
            </a:r>
            <a:endParaRPr sz="1600"/>
          </a:p>
          <a:p>
            <a:pPr indent="0" lvl="0" marL="0" rtl="0" algn="l">
              <a:spcBef>
                <a:spcPts val="1200"/>
              </a:spcBef>
              <a:spcAft>
                <a:spcPts val="0"/>
              </a:spcAft>
              <a:buClr>
                <a:schemeClr val="dk1"/>
              </a:buClr>
              <a:buSzPts val="1100"/>
              <a:buFont typeface="Arial"/>
              <a:buNone/>
            </a:pPr>
            <a:r>
              <a:rPr b="1" lang="en" sz="1600"/>
              <a:t>Demographics</a:t>
            </a:r>
            <a:r>
              <a:rPr lang="en" sz="1600"/>
              <a:t>: Young adult, likely interested in music and social experiences.</a:t>
            </a:r>
            <a:endParaRPr sz="1600"/>
          </a:p>
          <a:p>
            <a:pPr indent="0" lvl="0" marL="0" rtl="0" algn="l">
              <a:spcBef>
                <a:spcPts val="1200"/>
              </a:spcBef>
              <a:spcAft>
                <a:spcPts val="0"/>
              </a:spcAft>
              <a:buNone/>
            </a:pPr>
            <a:r>
              <a:rPr b="1" lang="en" sz="1600"/>
              <a:t>Role in Environment: </a:t>
            </a:r>
            <a:r>
              <a:rPr lang="en" sz="1600"/>
              <a:t>Inexperienced Tourist (group)</a:t>
            </a:r>
            <a:endParaRPr sz="1600"/>
          </a:p>
          <a:p>
            <a:pPr indent="0" lvl="0" marL="0" rtl="0" algn="l">
              <a:spcBef>
                <a:spcPts val="1200"/>
              </a:spcBef>
              <a:spcAft>
                <a:spcPts val="0"/>
              </a:spcAft>
              <a:buNone/>
            </a:pPr>
            <a:r>
              <a:rPr b="1" lang="en" sz="1600"/>
              <a:t>Skill Level/Knowledge: </a:t>
            </a:r>
            <a:r>
              <a:rPr lang="en" sz="1600"/>
              <a:t>Familiar with using apps for booking and social media, but may need guidance on local event navigation. Limited experience with travel planning, especially in a group context.</a:t>
            </a:r>
            <a:endParaRPr sz="1600"/>
          </a:p>
          <a:p>
            <a:pPr indent="0" lvl="0" marL="0" rtl="0" algn="l">
              <a:spcBef>
                <a:spcPts val="1200"/>
              </a:spcBef>
              <a:spcAft>
                <a:spcPts val="1200"/>
              </a:spcAft>
              <a:buNone/>
            </a:pPr>
            <a:r>
              <a:rPr b="1" lang="en" sz="1600"/>
              <a:t>Goal</a:t>
            </a:r>
            <a:r>
              <a:rPr lang="en" sz="1600"/>
              <a:t>: </a:t>
            </a:r>
            <a:r>
              <a:rPr lang="en" sz="1600"/>
              <a:t>Aims to attend at least 3 music events during her 7-day trip.Needs easy access to view ticket prices and book tickets for events.Requires information on transportation options to get to various venues. Looking for features that allow her to coordinate plans with friends effectively.</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