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ccf1280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ccf1280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ccf1280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ccf1280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ccf1280d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ccf1280d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0d32ae1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20d32ae1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0d4b5e6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20d4b5e6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20d5d05af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20d5d05af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ccf1280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ccf1280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ccf1280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ccf1280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ccf1280d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ccf1280d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ccf1280d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ccf1280d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ccf1280d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ccf1280d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ccf1280d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ccf1280d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ccf1280d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ccf1280d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ccf1280d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ccf1280d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z_xsXC_qMTuNZeKYNBTa7C2Fh4j5oNDu/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lcylight.github.io/calgary-ap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CPSC 481 Final presentation</a:t>
            </a:r>
            <a:endParaRPr/>
          </a:p>
        </p:txBody>
      </p:sp>
      <p:sp>
        <p:nvSpPr>
          <p:cNvPr id="67" name="Google Shape;67;p13"/>
          <p:cNvSpPr txBox="1"/>
          <p:nvPr>
            <p:ph idx="1" type="subTitle"/>
          </p:nvPr>
        </p:nvSpPr>
        <p:spPr>
          <a:xfrm>
            <a:off x="2137225" y="2850055"/>
            <a:ext cx="4870500" cy="114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Ekhonmu Egbase, Lucy Ouyang, </a:t>
            </a:r>
            <a:endParaRPr/>
          </a:p>
          <a:p>
            <a:pPr indent="0" lvl="0" marL="0" rtl="0" algn="ctr">
              <a:spcBef>
                <a:spcPts val="0"/>
              </a:spcBef>
              <a:spcAft>
                <a:spcPts val="0"/>
              </a:spcAft>
              <a:buNone/>
            </a:pPr>
            <a:r>
              <a:rPr lang="en"/>
              <a:t>Esther Thompson, Nami Marwah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Demonstration Video</a:t>
            </a:r>
            <a:endParaRPr/>
          </a:p>
        </p:txBody>
      </p:sp>
      <p:pic>
        <p:nvPicPr>
          <p:cNvPr id="131" name="Google Shape;131;p22" title="GlobeTrekker.mp4">
            <a:hlinkClick r:id="rId3"/>
          </p:cNvPr>
          <p:cNvPicPr preferRelativeResize="0"/>
          <p:nvPr/>
        </p:nvPicPr>
        <p:blipFill>
          <a:blip r:embed="rId4">
            <a:alphaModFix/>
          </a:blip>
          <a:stretch>
            <a:fillRect/>
          </a:stretch>
        </p:blipFill>
        <p:spPr>
          <a:xfrm>
            <a:off x="1834100" y="1033350"/>
            <a:ext cx="5063774" cy="379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Live Demo</a:t>
            </a:r>
            <a:endParaRPr/>
          </a:p>
        </p:txBody>
      </p:sp>
      <p:sp>
        <p:nvSpPr>
          <p:cNvPr id="137" name="Google Shape;13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u="sng">
                <a:solidFill>
                  <a:schemeClr val="hlink"/>
                </a:solidFill>
                <a:latin typeface="Arial"/>
                <a:ea typeface="Arial"/>
                <a:cs typeface="Arial"/>
                <a:sym typeface="Arial"/>
                <a:hlinkClick r:id="rId3"/>
              </a:rPr>
              <a:t>https://lcylight.github.io/calgary-app/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pic>
        <p:nvPicPr>
          <p:cNvPr id="143" name="Google Shape;143;p24"/>
          <p:cNvPicPr preferRelativeResize="0"/>
          <p:nvPr/>
        </p:nvPicPr>
        <p:blipFill>
          <a:blip r:embed="rId3">
            <a:alphaModFix/>
          </a:blip>
          <a:stretch>
            <a:fillRect/>
          </a:stretch>
        </p:blipFill>
        <p:spPr>
          <a:xfrm>
            <a:off x="2238050" y="956275"/>
            <a:ext cx="4851697" cy="3686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 &amp; Final Thoughts</a:t>
            </a:r>
            <a:endParaRPr/>
          </a:p>
        </p:txBody>
      </p:sp>
      <p:sp>
        <p:nvSpPr>
          <p:cNvPr id="149" name="Google Shape;149;p25"/>
          <p:cNvSpPr txBox="1"/>
          <p:nvPr>
            <p:ph idx="1" type="body"/>
          </p:nvPr>
        </p:nvSpPr>
        <p:spPr>
          <a:xfrm>
            <a:off x="311700" y="3361125"/>
            <a:ext cx="8231100" cy="1981500"/>
          </a:xfrm>
          <a:prstGeom prst="rect">
            <a:avLst/>
          </a:prstGeom>
        </p:spPr>
        <p:txBody>
          <a:bodyPr anchorCtr="0" anchor="t" bIns="91425" lIns="91425" spcFirstLastPara="1" rIns="91425" wrap="square" tIns="91425">
            <a:normAutofit/>
          </a:bodyPr>
          <a:lstStyle/>
          <a:p>
            <a:pPr indent="0" lvl="0" marL="0" rtl="0" algn="l">
              <a:lnSpc>
                <a:spcPct val="95000"/>
              </a:lnSpc>
              <a:spcBef>
                <a:spcPts val="1200"/>
              </a:spcBef>
              <a:spcAft>
                <a:spcPts val="0"/>
              </a:spcAft>
              <a:buSzPts val="358"/>
              <a:buNone/>
            </a:pPr>
            <a:r>
              <a:rPr lang="en" sz="1500"/>
              <a:t>During prototyping, we faced challenges like ensuring functionality, aligning styles with our design vision, and improving workflow efficiency. Managing branches effectively reduced merge conflicts and streamlined teamwork. Technical hurdles, such as design choices, time constraints, and edge-case testing, highlighted the importance of clear communication, iterative testing, and flexibility.</a:t>
            </a:r>
            <a:endParaRPr sz="1500"/>
          </a:p>
          <a:p>
            <a:pPr indent="0" lvl="0" marL="914400" rtl="0" algn="l">
              <a:lnSpc>
                <a:spcPct val="95000"/>
              </a:lnSpc>
              <a:spcBef>
                <a:spcPts val="1200"/>
              </a:spcBef>
              <a:spcAft>
                <a:spcPts val="0"/>
              </a:spcAft>
              <a:buSzPts val="358"/>
              <a:buNone/>
            </a:pPr>
            <a:r>
              <a:t/>
            </a:r>
            <a:endParaRPr sz="1474"/>
          </a:p>
          <a:p>
            <a:pPr indent="0" lvl="0" marL="457200" rtl="0" algn="l">
              <a:lnSpc>
                <a:spcPct val="95000"/>
              </a:lnSpc>
              <a:spcBef>
                <a:spcPts val="1200"/>
              </a:spcBef>
              <a:spcAft>
                <a:spcPts val="1200"/>
              </a:spcAft>
              <a:buSzPts val="358"/>
              <a:buNone/>
            </a:pPr>
            <a:r>
              <a:t/>
            </a:r>
            <a:endParaRPr sz="385"/>
          </a:p>
        </p:txBody>
      </p:sp>
      <p:sp>
        <p:nvSpPr>
          <p:cNvPr id="150" name="Google Shape;150;p25"/>
          <p:cNvSpPr txBox="1"/>
          <p:nvPr/>
        </p:nvSpPr>
        <p:spPr>
          <a:xfrm>
            <a:off x="366000" y="1248075"/>
            <a:ext cx="11561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latin typeface="Open Sans"/>
                <a:ea typeface="Open Sans"/>
                <a:cs typeface="Open Sans"/>
                <a:sym typeface="Open Sans"/>
              </a:rPr>
              <a:t>Did prototype succeed? </a:t>
            </a:r>
            <a:endParaRPr sz="1800"/>
          </a:p>
        </p:txBody>
      </p:sp>
      <p:sp>
        <p:nvSpPr>
          <p:cNvPr id="151" name="Google Shape;151;p25"/>
          <p:cNvSpPr txBox="1"/>
          <p:nvPr/>
        </p:nvSpPr>
        <p:spPr>
          <a:xfrm>
            <a:off x="311700" y="2969925"/>
            <a:ext cx="7379100" cy="39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chemeClr val="dk2"/>
                </a:solidFill>
                <a:latin typeface="Open Sans"/>
                <a:ea typeface="Open Sans"/>
                <a:cs typeface="Open Sans"/>
                <a:sym typeface="Open Sans"/>
              </a:rPr>
              <a:t>What issues encountered?</a:t>
            </a:r>
            <a:endParaRPr sz="1800">
              <a:solidFill>
                <a:schemeClr val="dk2"/>
              </a:solidFill>
              <a:latin typeface="Open Sans"/>
              <a:ea typeface="Open Sans"/>
              <a:cs typeface="Open Sans"/>
              <a:sym typeface="Open Sans"/>
            </a:endParaRPr>
          </a:p>
        </p:txBody>
      </p:sp>
      <p:sp>
        <p:nvSpPr>
          <p:cNvPr id="152" name="Google Shape;152;p25"/>
          <p:cNvSpPr txBox="1"/>
          <p:nvPr/>
        </p:nvSpPr>
        <p:spPr>
          <a:xfrm>
            <a:off x="366000" y="1615600"/>
            <a:ext cx="84120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Open Sans"/>
                <a:ea typeface="Open Sans"/>
                <a:cs typeface="Open Sans"/>
                <a:sym typeface="Open Sans"/>
              </a:rPr>
              <a:t>Our prototype was largely successful in meeting its goals, particularly in translating key features and functionality from initial concepts into a tangible product. While the high fidelity designs laid a solid foundation, some elements needed to be adapted based on user feedback, feasibility, or new insights during development.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idx="1" type="body"/>
          </p:nvPr>
        </p:nvSpPr>
        <p:spPr>
          <a:xfrm>
            <a:off x="229925" y="2879500"/>
            <a:ext cx="8520600" cy="3098100"/>
          </a:xfrm>
          <a:prstGeom prst="rect">
            <a:avLst/>
          </a:prstGeom>
        </p:spPr>
        <p:txBody>
          <a:bodyPr anchorCtr="0" anchor="t" bIns="91425" lIns="91425" spcFirstLastPara="1" rIns="91425" wrap="square" tIns="91425">
            <a:normAutofit fontScale="47500"/>
          </a:bodyPr>
          <a:lstStyle/>
          <a:p>
            <a:pPr indent="0" lvl="0" marL="0" rtl="0" algn="l">
              <a:spcBef>
                <a:spcPts val="1200"/>
              </a:spcBef>
              <a:spcAft>
                <a:spcPts val="0"/>
              </a:spcAft>
              <a:buNone/>
            </a:pPr>
            <a:r>
              <a:rPr lang="en" sz="2900"/>
              <a:t>Heuristic evaluation and user feedback underscored the value of iterative testing in enhancing website design and usability. Consistent layouts, effective collaboration, and version control reduced inefficiencies. We learned that small changes can significantly impact usability and gained insights into the user-centered design process. Moving forward, we’ll focus on comprehensive user testing, feature refinement, and exploring advanced features like improved navigation and customization—prioritizing flexibility, detail, and user needs.</a:t>
            </a:r>
            <a:endParaRPr sz="2900"/>
          </a:p>
          <a:p>
            <a:pPr indent="0" lvl="0" marL="0" rtl="0" algn="l">
              <a:spcBef>
                <a:spcPts val="1200"/>
              </a:spcBef>
              <a:spcAft>
                <a:spcPts val="0"/>
              </a:spcAft>
              <a:buNone/>
            </a:pPr>
            <a:r>
              <a:t/>
            </a:r>
            <a:endParaRPr sz="3421"/>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914400" rtl="0" algn="l">
              <a:spcBef>
                <a:spcPts val="1200"/>
              </a:spcBef>
              <a:spcAft>
                <a:spcPts val="1200"/>
              </a:spcAft>
              <a:buNone/>
            </a:pPr>
            <a:r>
              <a:t/>
            </a:r>
            <a:endParaRPr/>
          </a:p>
        </p:txBody>
      </p:sp>
      <p:sp>
        <p:nvSpPr>
          <p:cNvPr id="158" name="Google Shape;158;p26"/>
          <p:cNvSpPr txBox="1"/>
          <p:nvPr/>
        </p:nvSpPr>
        <p:spPr>
          <a:xfrm>
            <a:off x="229925" y="279225"/>
            <a:ext cx="90870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Improvements?</a:t>
            </a:r>
            <a:endParaRPr sz="1800">
              <a:solidFill>
                <a:schemeClr val="dk2"/>
              </a:solidFill>
              <a:latin typeface="Open Sans"/>
              <a:ea typeface="Open Sans"/>
              <a:cs typeface="Open Sans"/>
              <a:sym typeface="Open Sans"/>
            </a:endParaRPr>
          </a:p>
        </p:txBody>
      </p:sp>
      <p:sp>
        <p:nvSpPr>
          <p:cNvPr id="159" name="Google Shape;159;p26"/>
          <p:cNvSpPr txBox="1"/>
          <p:nvPr/>
        </p:nvSpPr>
        <p:spPr>
          <a:xfrm>
            <a:off x="229925" y="766375"/>
            <a:ext cx="8703900" cy="158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Open Sans"/>
                <a:ea typeface="Open Sans"/>
                <a:cs typeface="Open Sans"/>
                <a:sym typeface="Open Sans"/>
              </a:rPr>
              <a:t>Key improvements were made to enhance usability and user experience. Navigation was streamlined for a more efficient browsing process, while essential information was added to support better decision-making. The user interface was simplified to reduce confusion, and a confirmation step was introduced during critical actions to minimize errors and boost user confidence. These changes improved overall usability and created a smoother user interaction with the system.</a:t>
            </a:r>
            <a:endParaRPr>
              <a:solidFill>
                <a:schemeClr val="dk2"/>
              </a:solidFill>
              <a:latin typeface="Open Sans"/>
              <a:ea typeface="Open Sans"/>
              <a:cs typeface="Open Sans"/>
              <a:sym typeface="Open Sans"/>
            </a:endParaRPr>
          </a:p>
          <a:p>
            <a:pPr indent="0" lvl="0" marL="0" rtl="0" algn="l">
              <a:spcBef>
                <a:spcPts val="1200"/>
              </a:spcBef>
              <a:spcAft>
                <a:spcPts val="0"/>
              </a:spcAft>
              <a:buNone/>
            </a:pPr>
            <a:r>
              <a:t/>
            </a:r>
            <a:endParaRPr sz="1800">
              <a:solidFill>
                <a:schemeClr val="dk2"/>
              </a:solidFill>
              <a:latin typeface="Open Sans"/>
              <a:ea typeface="Open Sans"/>
              <a:cs typeface="Open Sans"/>
              <a:sym typeface="Open Sans"/>
            </a:endParaRPr>
          </a:p>
        </p:txBody>
      </p:sp>
      <p:sp>
        <p:nvSpPr>
          <p:cNvPr id="160" name="Google Shape;160;p26"/>
          <p:cNvSpPr txBox="1"/>
          <p:nvPr/>
        </p:nvSpPr>
        <p:spPr>
          <a:xfrm>
            <a:off x="229925" y="2392325"/>
            <a:ext cx="90870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What did we learn?</a:t>
            </a:r>
            <a:endParaRPr sz="1800">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1304850"/>
            <a:ext cx="85206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0100"/>
              <a:t>Thank You</a:t>
            </a:r>
            <a:endParaRPr sz="10100"/>
          </a:p>
        </p:txBody>
      </p:sp>
      <p:sp>
        <p:nvSpPr>
          <p:cNvPr id="166" name="Google Shape;166;p27"/>
          <p:cNvSpPr txBox="1"/>
          <p:nvPr>
            <p:ph idx="1" type="body"/>
          </p:nvPr>
        </p:nvSpPr>
        <p:spPr>
          <a:xfrm>
            <a:off x="311700" y="2897125"/>
            <a:ext cx="8520600" cy="562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200"/>
              <a:t>Questions?</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15000"/>
              </a:lnSpc>
              <a:spcBef>
                <a:spcPts val="0"/>
              </a:spcBef>
              <a:spcAft>
                <a:spcPts val="0"/>
              </a:spcAft>
              <a:buSzPct val="100000"/>
              <a:buChar char="-"/>
            </a:pPr>
            <a:r>
              <a:rPr lang="en"/>
              <a:t>We are Globe Trekker, a local travel company based in calgary that is building a web application for tourists coming to Calgary.</a:t>
            </a:r>
            <a:endParaRPr/>
          </a:p>
          <a:p>
            <a:pPr indent="-334327" lvl="0" marL="457200" rtl="0" algn="l">
              <a:lnSpc>
                <a:spcPct val="115000"/>
              </a:lnSpc>
              <a:spcBef>
                <a:spcPts val="0"/>
              </a:spcBef>
              <a:spcAft>
                <a:spcPts val="0"/>
              </a:spcAft>
              <a:buSzPct val="100000"/>
              <a:buChar char="-"/>
            </a:pPr>
            <a:r>
              <a:rPr lang="en"/>
              <a:t>Globe Trekker offers features like destination and event recommendations, itinerary planning, price comparisons for different activities, and access to local amenities and emergency services.</a:t>
            </a:r>
            <a:endParaRPr/>
          </a:p>
          <a:p>
            <a:pPr indent="-334327" lvl="0" marL="457200" rtl="0" algn="l">
              <a:lnSpc>
                <a:spcPct val="115000"/>
              </a:lnSpc>
              <a:spcBef>
                <a:spcPts val="0"/>
              </a:spcBef>
              <a:spcAft>
                <a:spcPts val="0"/>
              </a:spcAft>
              <a:buSzPct val="100000"/>
              <a:buChar char="-"/>
            </a:pPr>
            <a:r>
              <a:rPr lang="en"/>
              <a:t>Globe Trekker is designed for primarily travellers who have not been to Calgary before, or users that are looking to experience new things in the city.</a:t>
            </a:r>
            <a:endParaRPr/>
          </a:p>
          <a:p>
            <a:pPr indent="-334327" lvl="0" marL="457200" rtl="0" algn="l">
              <a:spcBef>
                <a:spcPts val="0"/>
              </a:spcBef>
              <a:spcAft>
                <a:spcPts val="0"/>
              </a:spcAft>
              <a:buSzPct val="100000"/>
              <a:buChar char="-"/>
            </a:pPr>
            <a:r>
              <a:rPr lang="en"/>
              <a:t>With the growth of mobile and digital solutions, the company seeks to appeal to tech-savvy tourists by offering a digital platform that enables users to discover Calgary's landmarks, restaurants, and events.</a:t>
            </a:r>
            <a:endParaRPr/>
          </a:p>
          <a:p>
            <a:pPr indent="-334327" lvl="0" marL="457200" rtl="0" algn="l">
              <a:spcBef>
                <a:spcPts val="0"/>
              </a:spcBef>
              <a:spcAft>
                <a:spcPts val="0"/>
              </a:spcAft>
              <a:buSzPct val="1000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Thinking</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 wanted only users of the app to be able to navigate through the webpage</a:t>
            </a:r>
            <a:endParaRPr/>
          </a:p>
          <a:p>
            <a:pPr indent="-342900" lvl="0" marL="457200" rtl="0" algn="l">
              <a:spcBef>
                <a:spcPts val="0"/>
              </a:spcBef>
              <a:spcAft>
                <a:spcPts val="0"/>
              </a:spcAft>
              <a:buSzPts val="1800"/>
              <a:buChar char="-"/>
            </a:pPr>
            <a:r>
              <a:rPr lang="en"/>
              <a:t>Access to information we thought was necessary such as “map” and “emergency” and “weather” are always persistent on the screen, no matter where the user navigates to.</a:t>
            </a:r>
            <a:endParaRPr/>
          </a:p>
          <a:p>
            <a:pPr indent="-342900" lvl="0" marL="457200" rtl="0" algn="l">
              <a:spcBef>
                <a:spcPts val="0"/>
              </a:spcBef>
              <a:spcAft>
                <a:spcPts val="0"/>
              </a:spcAft>
              <a:buSzPts val="1800"/>
              <a:buChar char="-"/>
            </a:pPr>
            <a:r>
              <a:rPr lang="en"/>
              <a:t>Ease of use was a big factor. We wanted to reduce the amount of redirects that the user had to be taken through, so we restricted most of the user functionality to popup modals. There are really only 3 “pages” that the user interacts with through the entire application.</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Progression	</a:t>
            </a:r>
            <a:endParaRPr/>
          </a:p>
        </p:txBody>
      </p:sp>
      <p:sp>
        <p:nvSpPr>
          <p:cNvPr id="85" name="Google Shape;85;p16"/>
          <p:cNvSpPr txBox="1"/>
          <p:nvPr>
            <p:ph idx="1" type="body"/>
          </p:nvPr>
        </p:nvSpPr>
        <p:spPr>
          <a:xfrm>
            <a:off x="311700" y="85027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b="1"/>
          </a:p>
          <a:p>
            <a:pPr indent="0" lvl="0" marL="0" rtl="0" algn="l">
              <a:spcBef>
                <a:spcPts val="1200"/>
              </a:spcBef>
              <a:spcAft>
                <a:spcPts val="0"/>
              </a:spcAft>
              <a:buNone/>
            </a:pPr>
            <a:r>
              <a:rPr b="1" lang="en" sz="1816">
                <a:latin typeface="Arial"/>
                <a:ea typeface="Arial"/>
                <a:cs typeface="Arial"/>
                <a:sym typeface="Arial"/>
              </a:rPr>
              <a:t>Filter Button Change: </a:t>
            </a:r>
            <a:r>
              <a:rPr lang="en" sz="1816">
                <a:latin typeface="Arial"/>
                <a:ea typeface="Arial"/>
                <a:cs typeface="Arial"/>
                <a:sym typeface="Arial"/>
              </a:rPr>
              <a:t>Relocated from the main page to improve usability based on team discussion.</a:t>
            </a:r>
            <a:endParaRPr sz="1816">
              <a:latin typeface="Arial"/>
              <a:ea typeface="Arial"/>
              <a:cs typeface="Arial"/>
              <a:sym typeface="Arial"/>
            </a:endParaRPr>
          </a:p>
          <a:p>
            <a:pPr indent="0" lvl="0" marL="0" rtl="0" algn="l">
              <a:spcBef>
                <a:spcPts val="1200"/>
              </a:spcBef>
              <a:spcAft>
                <a:spcPts val="0"/>
              </a:spcAft>
              <a:buNone/>
            </a:pPr>
            <a:r>
              <a:rPr b="1" lang="en" sz="1816">
                <a:latin typeface="Arial"/>
                <a:ea typeface="Arial"/>
                <a:cs typeface="Arial"/>
                <a:sym typeface="Arial"/>
              </a:rPr>
              <a:t>Enhanced Event Navigation:</a:t>
            </a:r>
            <a:r>
              <a:rPr lang="en" sz="1816">
                <a:latin typeface="Arial"/>
                <a:ea typeface="Arial"/>
                <a:cs typeface="Arial"/>
                <a:sym typeface="Arial"/>
              </a:rPr>
              <a:t> Created a new page for users to explore larger collections by clicking on individual event cards.</a:t>
            </a:r>
            <a:endParaRPr sz="1816">
              <a:latin typeface="Arial"/>
              <a:ea typeface="Arial"/>
              <a:cs typeface="Arial"/>
              <a:sym typeface="Arial"/>
            </a:endParaRPr>
          </a:p>
          <a:p>
            <a:pPr indent="0" lvl="0" marL="0" rtl="0" algn="l">
              <a:spcBef>
                <a:spcPts val="1200"/>
              </a:spcBef>
              <a:spcAft>
                <a:spcPts val="0"/>
              </a:spcAft>
              <a:buNone/>
            </a:pPr>
            <a:r>
              <a:rPr b="1" lang="en" sz="1816">
                <a:latin typeface="Arial"/>
                <a:ea typeface="Arial"/>
                <a:cs typeface="Arial"/>
                <a:sym typeface="Arial"/>
              </a:rPr>
              <a:t>Improved User Focus:</a:t>
            </a:r>
            <a:r>
              <a:rPr lang="en" sz="1816">
                <a:latin typeface="Arial"/>
                <a:ea typeface="Arial"/>
                <a:cs typeface="Arial"/>
                <a:sym typeface="Arial"/>
              </a:rPr>
              <a:t> Darkened backgrounds to direct attention to key areas following user actions.</a:t>
            </a:r>
            <a:endParaRPr sz="1816">
              <a:latin typeface="Arial"/>
              <a:ea typeface="Arial"/>
              <a:cs typeface="Arial"/>
              <a:sym typeface="Arial"/>
            </a:endParaRPr>
          </a:p>
          <a:p>
            <a:pPr indent="0" lvl="0" marL="0" rtl="0" algn="l">
              <a:spcBef>
                <a:spcPts val="1200"/>
              </a:spcBef>
              <a:spcAft>
                <a:spcPts val="0"/>
              </a:spcAft>
              <a:buNone/>
            </a:pPr>
            <a:r>
              <a:rPr b="1" lang="en" sz="1816">
                <a:latin typeface="Arial"/>
                <a:ea typeface="Arial"/>
                <a:cs typeface="Arial"/>
                <a:sym typeface="Arial"/>
              </a:rPr>
              <a:t>Streamlined Features:</a:t>
            </a:r>
            <a:r>
              <a:rPr lang="en" sz="1816">
                <a:latin typeface="Arial"/>
                <a:ea typeface="Arial"/>
                <a:cs typeface="Arial"/>
                <a:sym typeface="Arial"/>
              </a:rPr>
              <a:t> Removed or simplified features like search, transit, and notifications to prioritize simplicity and clarity.</a:t>
            </a:r>
            <a:endParaRPr sz="1816">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Progression</a:t>
            </a:r>
            <a:endParaRPr/>
          </a:p>
        </p:txBody>
      </p:sp>
      <p:sp>
        <p:nvSpPr>
          <p:cNvPr id="91" name="Google Shape;91;p17"/>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311700" y="1152475"/>
            <a:ext cx="3619068" cy="3820974"/>
          </a:xfrm>
          <a:prstGeom prst="rect">
            <a:avLst/>
          </a:prstGeom>
          <a:noFill/>
          <a:ln>
            <a:noFill/>
          </a:ln>
        </p:spPr>
      </p:pic>
      <p:sp>
        <p:nvSpPr>
          <p:cNvPr id="93" name="Google Shape;93;p17"/>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One main aspect of our design was that we wanted all of the cards to be visible to the user on first open.</a:t>
            </a:r>
            <a:endParaRPr/>
          </a:p>
          <a:p>
            <a:pPr indent="-317500" lvl="0" marL="457200" rtl="0" algn="l">
              <a:spcBef>
                <a:spcPts val="0"/>
              </a:spcBef>
              <a:spcAft>
                <a:spcPts val="0"/>
              </a:spcAft>
              <a:buSzPts val="1400"/>
              <a:buChar char="-"/>
            </a:pPr>
            <a:r>
              <a:rPr lang="en"/>
              <a:t>This was one of our first design ideas, where each card exists in “sub categories” where the user can click and swipe to gain more information.</a:t>
            </a:r>
            <a:endParaRPr/>
          </a:p>
          <a:p>
            <a:pPr indent="-317500" lvl="0" marL="457200" rtl="0" algn="l">
              <a:spcBef>
                <a:spcPts val="0"/>
              </a:spcBef>
              <a:spcAft>
                <a:spcPts val="0"/>
              </a:spcAft>
              <a:buSzPts val="1400"/>
              <a:buChar char="-"/>
            </a:pPr>
            <a:r>
              <a:rPr lang="en"/>
              <a:t>The issue with this was the user action would already be numerous for functionality that can be handled in one action. There was also a tendency to overcrowd the main interface.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Progression</a:t>
            </a:r>
            <a:endParaRPr/>
          </a:p>
        </p:txBody>
      </p:sp>
      <p:sp>
        <p:nvSpPr>
          <p:cNvPr id="99" name="Google Shape;99;p18"/>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0" name="Google Shape;100;p18"/>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Another aspect of our initial design was the complexity of the map functionality. Initially we desired features that would allow the user to put in their location and destination into the site.</a:t>
            </a:r>
            <a:endParaRPr/>
          </a:p>
          <a:p>
            <a:pPr indent="-317500" lvl="0" marL="457200" rtl="0" algn="l">
              <a:spcBef>
                <a:spcPts val="0"/>
              </a:spcBef>
              <a:spcAft>
                <a:spcPts val="0"/>
              </a:spcAft>
              <a:buSzPts val="1400"/>
              <a:buChar char="-"/>
            </a:pPr>
            <a:r>
              <a:rPr lang="en"/>
              <a:t>The issue with this was the design was meant for users that are new to calgary, so the odds that they know exactly where they’re going is not as high, until the specific activity has been selected.</a:t>
            </a:r>
            <a:endParaRPr/>
          </a:p>
        </p:txBody>
      </p:sp>
      <p:pic>
        <p:nvPicPr>
          <p:cNvPr id="101" name="Google Shape;101;p18"/>
          <p:cNvPicPr preferRelativeResize="0"/>
          <p:nvPr/>
        </p:nvPicPr>
        <p:blipFill>
          <a:blip r:embed="rId3">
            <a:alphaModFix/>
          </a:blip>
          <a:stretch>
            <a:fillRect/>
          </a:stretch>
        </p:blipFill>
        <p:spPr>
          <a:xfrm>
            <a:off x="597850" y="1152475"/>
            <a:ext cx="3427593"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Progression</a:t>
            </a:r>
            <a:endParaRPr/>
          </a:p>
        </p:txBody>
      </p:sp>
      <p:sp>
        <p:nvSpPr>
          <p:cNvPr id="107" name="Google Shape;107;p19"/>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8" name="Google Shape;108;p19"/>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As we deliberated on the design of the homepage, we came to a consensus that the homepage should have all the cards separated in blocks, each with their own </a:t>
            </a:r>
            <a:r>
              <a:rPr lang="en"/>
              <a:t>corresponding</a:t>
            </a:r>
            <a:r>
              <a:rPr lang="en"/>
              <a:t> action that redirects them to a page with the relevant information.</a:t>
            </a:r>
            <a:endParaRPr/>
          </a:p>
          <a:p>
            <a:pPr indent="-317500" lvl="0" marL="457200" rtl="0" algn="l">
              <a:spcBef>
                <a:spcPts val="0"/>
              </a:spcBef>
              <a:spcAft>
                <a:spcPts val="0"/>
              </a:spcAft>
              <a:buSzPts val="1400"/>
              <a:buChar char="-"/>
            </a:pPr>
            <a:r>
              <a:rPr lang="en"/>
              <a:t>Removal of the search button reduces additional functionality that new visitors to calgary have to interact with</a:t>
            </a:r>
            <a:endParaRPr/>
          </a:p>
        </p:txBody>
      </p:sp>
      <p:pic>
        <p:nvPicPr>
          <p:cNvPr id="109" name="Google Shape;109;p19"/>
          <p:cNvPicPr preferRelativeResize="0"/>
          <p:nvPr/>
        </p:nvPicPr>
        <p:blipFill>
          <a:blip r:embed="rId3">
            <a:alphaModFix/>
          </a:blip>
          <a:stretch>
            <a:fillRect/>
          </a:stretch>
        </p:blipFill>
        <p:spPr>
          <a:xfrm>
            <a:off x="311700" y="1242474"/>
            <a:ext cx="3999900" cy="2658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Progression</a:t>
            </a:r>
            <a:endParaRPr/>
          </a:p>
        </p:txBody>
      </p:sp>
      <p:sp>
        <p:nvSpPr>
          <p:cNvPr id="115" name="Google Shape;115;p20"/>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6" name="Google Shape;116;p20"/>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Our final design for the homepage took the main aspects of our recent prototype. We removed the “view” button because we thought it was a bit redundant to the design, since the other </a:t>
            </a:r>
            <a:r>
              <a:rPr lang="en"/>
              <a:t>clickable</a:t>
            </a:r>
            <a:r>
              <a:rPr lang="en"/>
              <a:t> cards don’t have button </a:t>
            </a:r>
            <a:r>
              <a:rPr lang="en"/>
              <a:t>prompts</a:t>
            </a:r>
            <a:r>
              <a:rPr lang="en"/>
              <a:t> as well.</a:t>
            </a:r>
            <a:endParaRPr/>
          </a:p>
        </p:txBody>
      </p:sp>
      <p:pic>
        <p:nvPicPr>
          <p:cNvPr id="117" name="Google Shape;117;p20"/>
          <p:cNvPicPr preferRelativeResize="0"/>
          <p:nvPr/>
        </p:nvPicPr>
        <p:blipFill>
          <a:blip r:embed="rId3">
            <a:alphaModFix/>
          </a:blip>
          <a:stretch>
            <a:fillRect/>
          </a:stretch>
        </p:blipFill>
        <p:spPr>
          <a:xfrm>
            <a:off x="311701" y="1155440"/>
            <a:ext cx="3999900" cy="28326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Progression</a:t>
            </a:r>
            <a:endParaRPr/>
          </a:p>
        </p:txBody>
      </p:sp>
      <p:sp>
        <p:nvSpPr>
          <p:cNvPr id="123" name="Google Shape;123;p21"/>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4" name="Google Shape;124;p21"/>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We also went with our toned down version of the popup functionality. So now most of the actionable items raise the corresponding popup modals for the user to interact with. Like the map as shown on the left.</a:t>
            </a:r>
            <a:endParaRPr/>
          </a:p>
        </p:txBody>
      </p:sp>
      <p:pic>
        <p:nvPicPr>
          <p:cNvPr id="125" name="Google Shape;125;p21"/>
          <p:cNvPicPr preferRelativeResize="0"/>
          <p:nvPr/>
        </p:nvPicPr>
        <p:blipFill>
          <a:blip r:embed="rId3">
            <a:alphaModFix/>
          </a:blip>
          <a:stretch>
            <a:fillRect/>
          </a:stretch>
        </p:blipFill>
        <p:spPr>
          <a:xfrm>
            <a:off x="311700" y="1152475"/>
            <a:ext cx="3999900" cy="29752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