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1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30.png" ContentType="image/png"/>
  <Override PartName="/ppt/media/image20.gif" ContentType="image/gif"/>
  <Override PartName="/ppt/media/image28.png" ContentType="image/png"/>
  <Override PartName="/ppt/media/image25.png" ContentType="image/png"/>
  <Override PartName="/ppt/media/image19.jpeg" ContentType="image/jpeg"/>
  <Override PartName="/ppt/media/image17.png" ContentType="image/png"/>
  <Override PartName="/ppt/media/image14.png" ContentType="image/png"/>
  <Override PartName="/ppt/media/image16.png" ContentType="image/png"/>
  <Override PartName="/ppt/media/image21.jpeg" ContentType="image/jpe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22.jpeg" ContentType="image/jpe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4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2CC9006-DCDF-40FA-862A-6D5941717551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777960" y="4778280"/>
            <a:ext cx="6214680" cy="45241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trike="noStrike">
                <a:latin typeface="Arial"/>
              </a:rPr>
              <a:t>ADD IPCTURE HERE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4402080" y="9553680"/>
            <a:ext cx="336672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gif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69120" cy="58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Arial Black"/>
                <a:ea typeface="DejaVu Sans"/>
              </a:rPr>
              <a:t>Team 1:</a:t>
            </a:r>
            <a:endParaRPr/>
          </a:p>
          <a:p>
            <a:pPr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Arial Black"/>
                <a:ea typeface="DejaVu Sans"/>
              </a:rPr>
              <a:t>Place Recognition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Derek Reiersen, Esther Vasiete, Shuzhe Zhang,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Kelly Kaoudis, Margaret Wheeler, Jeeeun Kim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05520" y="118440"/>
            <a:ext cx="886428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CNN features, continued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605520" y="1764000"/>
            <a:ext cx="8864280" cy="47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Feature: vector describing “pictorial word”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Extract features from layers 10 and 21</a:t>
            </a:r>
            <a:endParaRPr/>
          </a:p>
        </p:txBody>
      </p:sp>
      <p:pic>
        <p:nvPicPr>
          <p:cNvPr id="178" name="Picture 3" descr=""/>
          <p:cNvPicPr/>
          <p:nvPr/>
        </p:nvPicPr>
        <p:blipFill>
          <a:blip r:embed="rId1"/>
          <a:stretch/>
        </p:blipFill>
        <p:spPr>
          <a:xfrm>
            <a:off x="4647240" y="3044880"/>
            <a:ext cx="5432040" cy="3598560"/>
          </a:xfrm>
          <a:prstGeom prst="rect">
            <a:avLst/>
          </a:prstGeom>
          <a:ln>
            <a:noFill/>
          </a:ln>
        </p:spPr>
      </p:pic>
      <p:pic>
        <p:nvPicPr>
          <p:cNvPr id="179" name="Picture 5" descr=""/>
          <p:cNvPicPr/>
          <p:nvPr/>
        </p:nvPicPr>
        <p:blipFill>
          <a:blip r:embed="rId2"/>
          <a:stretch/>
        </p:blipFill>
        <p:spPr>
          <a:xfrm>
            <a:off x="91440" y="3344400"/>
            <a:ext cx="4437000" cy="283320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0" y="7194960"/>
            <a:ext cx="87073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News Gothic MT"/>
                <a:ea typeface="DejaVu Sans"/>
              </a:rPr>
              <a:t>Convolutional Neural Network Based Place Recognition; Chen et al.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05520" y="118440"/>
            <a:ext cx="886428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Confusion Matrices: Malaga Dataset</a:t>
            </a:r>
            <a:endParaRPr/>
          </a:p>
        </p:txBody>
      </p:sp>
      <p:pic>
        <p:nvPicPr>
          <p:cNvPr id="182" name="Picture 4" descr=""/>
          <p:cNvPicPr/>
          <p:nvPr/>
        </p:nvPicPr>
        <p:blipFill>
          <a:blip r:embed="rId1"/>
          <a:stretch/>
        </p:blipFill>
        <p:spPr>
          <a:xfrm>
            <a:off x="41760" y="2027160"/>
            <a:ext cx="5196960" cy="4685400"/>
          </a:xfrm>
          <a:prstGeom prst="rect">
            <a:avLst/>
          </a:prstGeom>
          <a:ln>
            <a:noFill/>
          </a:ln>
        </p:spPr>
      </p:pic>
      <p:pic>
        <p:nvPicPr>
          <p:cNvPr id="183" name="Picture 6" descr=""/>
          <p:cNvPicPr/>
          <p:nvPr/>
        </p:nvPicPr>
        <p:blipFill>
          <a:blip r:embed="rId2"/>
          <a:stretch/>
        </p:blipFill>
        <p:spPr>
          <a:xfrm>
            <a:off x="4974840" y="2027160"/>
            <a:ext cx="5145840" cy="468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05520" y="118440"/>
            <a:ext cx="886428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Confusion Matrices: </a:t>
            </a:r>
            <a:r>
              <a:rPr b="1"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clbuucd </a:t>
            </a: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Dataset</a:t>
            </a:r>
            <a:r>
              <a:rPr lang="en-US" sz="5100" strike="noStrike">
                <a:solidFill>
                  <a:srgbClr val="2c7c9f"/>
                </a:solidFill>
                <a:latin typeface="News Gothic MT"/>
                <a:ea typeface="DejaVu Sans"/>
              </a:rPr>
              <a:t> </a:t>
            </a:r>
            <a:endParaRPr/>
          </a:p>
        </p:txBody>
      </p:sp>
      <p:pic>
        <p:nvPicPr>
          <p:cNvPr id="185" name="Picture 3" descr=""/>
          <p:cNvPicPr/>
          <p:nvPr/>
        </p:nvPicPr>
        <p:blipFill>
          <a:blip r:embed="rId1"/>
          <a:stretch/>
        </p:blipFill>
        <p:spPr>
          <a:xfrm>
            <a:off x="0" y="2039040"/>
            <a:ext cx="5029200" cy="4555080"/>
          </a:xfrm>
          <a:prstGeom prst="rect">
            <a:avLst/>
          </a:prstGeom>
          <a:ln>
            <a:noFill/>
          </a:ln>
        </p:spPr>
      </p:pic>
      <p:pic>
        <p:nvPicPr>
          <p:cNvPr id="186" name="Picture 4" descr=""/>
          <p:cNvPicPr/>
          <p:nvPr/>
        </p:nvPicPr>
        <p:blipFill>
          <a:blip r:embed="rId2"/>
          <a:stretch/>
        </p:blipFill>
        <p:spPr>
          <a:xfrm>
            <a:off x="4917600" y="2039040"/>
            <a:ext cx="5185800" cy="455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05520" y="118440"/>
            <a:ext cx="886428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Precision-Recall Curve</a:t>
            </a:r>
            <a:endParaRPr/>
          </a:p>
        </p:txBody>
      </p:sp>
      <p:pic>
        <p:nvPicPr>
          <p:cNvPr id="188" name="Picture 3" descr=""/>
          <p:cNvPicPr/>
          <p:nvPr/>
        </p:nvPicPr>
        <p:blipFill>
          <a:blip r:embed="rId1"/>
          <a:stretch/>
        </p:blipFill>
        <p:spPr>
          <a:xfrm>
            <a:off x="6023880" y="1692000"/>
            <a:ext cx="3201480" cy="572904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317520" y="2052000"/>
            <a:ext cx="6084720" cy="47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How well does the model separate the classes?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Recall =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num relevant elements retrieved / num relevant elements overall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Precision =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num relevant elements retrieved / total # elements retrieved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05520" y="118440"/>
            <a:ext cx="886428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Malaga Precision-Recall</a:t>
            </a:r>
            <a:endParaRPr/>
          </a:p>
        </p:txBody>
      </p:sp>
      <p:pic>
        <p:nvPicPr>
          <p:cNvPr id="191" name="Picture 4" descr=""/>
          <p:cNvPicPr/>
          <p:nvPr/>
        </p:nvPicPr>
        <p:blipFill>
          <a:blip r:embed="rId1"/>
          <a:stretch/>
        </p:blipFill>
        <p:spPr>
          <a:xfrm>
            <a:off x="1423440" y="1715040"/>
            <a:ext cx="7391160" cy="563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05520" y="118440"/>
            <a:ext cx="886428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b="1"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cluubcd</a:t>
            </a: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 Precision-Recall</a:t>
            </a:r>
            <a:endParaRPr/>
          </a:p>
        </p:txBody>
      </p:sp>
      <p:pic>
        <p:nvPicPr>
          <p:cNvPr id="193" name="Picture 3" descr=""/>
          <p:cNvPicPr/>
          <p:nvPr/>
        </p:nvPicPr>
        <p:blipFill>
          <a:blip r:embed="rId1"/>
          <a:stretch/>
        </p:blipFill>
        <p:spPr>
          <a:xfrm>
            <a:off x="1324800" y="1620000"/>
            <a:ext cx="7655400" cy="57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05520" y="118440"/>
            <a:ext cx="886428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Neural network training experiment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605520" y="1764000"/>
            <a:ext cx="8864280" cy="47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595959"/>
                </a:solidFill>
                <a:latin typeface="News Gothic MT"/>
                <a:ea typeface="DejaVu Sans"/>
              </a:rPr>
              <a:t>We made a pre-trained neural network work, how about trying to train a CNN on our own data?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strike="noStrike">
                <a:solidFill>
                  <a:srgbClr val="595959"/>
                </a:solidFill>
                <a:latin typeface="News Gothic MT"/>
                <a:ea typeface="DejaVu Sans"/>
              </a:rPr>
              <a:t>Caffe: deep learning framework out of UC Berkeley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strike="noStrike">
                <a:solidFill>
                  <a:srgbClr val="595959"/>
                </a:solidFill>
                <a:latin typeface="News Gothic MT"/>
                <a:ea typeface="DejaVu Sans"/>
              </a:rPr>
              <a:t>Imagenet framework on Malaga Dataset Extract #7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strike="noStrike">
                <a:solidFill>
                  <a:srgbClr val="595959"/>
                </a:solidFill>
                <a:latin typeface="News Gothic MT"/>
                <a:ea typeface="DejaVu Sans"/>
              </a:rPr>
              <a:t>- train on images from first loop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strike="noStrike">
                <a:solidFill>
                  <a:srgbClr val="595959"/>
                </a:solidFill>
                <a:latin typeface="News Gothic MT"/>
                <a:ea typeface="DejaVu Sans"/>
              </a:rPr>
              <a:t>- classify on images from second loop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strike="noStrike">
                <a:solidFill>
                  <a:srgbClr val="595959"/>
                </a:solidFill>
                <a:latin typeface="News Gothic MT"/>
                <a:ea typeface="DejaVu Sans"/>
              </a:rPr>
              <a:t>Results may likely improve with a larger dataset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6" name="CustomShape 3"/>
          <p:cNvSpPr/>
          <p:nvPr/>
        </p:nvSpPr>
        <p:spPr>
          <a:xfrm>
            <a:off x="504000" y="6967440"/>
            <a:ext cx="9574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News Gothic MT"/>
                <a:ea typeface="DejaVu Sans"/>
              </a:rPr>
              <a:t>http://caffe.berkeleyvision.org/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05520" y="118440"/>
            <a:ext cx="886428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Results and Future Work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605520" y="1764000"/>
            <a:ext cx="8864280" cy="47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100000"/>
              </a:lnSpc>
            </a:pP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Video Google-style BoW worked well on our </a:t>
            </a:r>
            <a:endParaRPr/>
          </a:p>
          <a:p>
            <a:pPr>
              <a:lnSpc>
                <a:spcPct val="100000"/>
              </a:lnSpc>
            </a:pP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small datasets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OverFeat features also worked well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Caffe needs a little work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Trying larger datasets?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Combinations of features from different CNN layers?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 strike="noStrike">
                <a:solidFill>
                  <a:srgbClr val="000000"/>
                </a:solidFill>
                <a:latin typeface="News Gothic MT"/>
                <a:ea typeface="DejaVu Sans"/>
              </a:rPr>
              <a:t>HoG and other kinds of descriptors?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05520" y="118440"/>
            <a:ext cx="886428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Sources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605520" y="1764000"/>
            <a:ext cx="8864280" cy="47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News Gothic MT"/>
                <a:ea typeface="DejaVu Sans"/>
              </a:rPr>
              <a:t>Video Google: robots.ox.ac.uk/~vgg/publications/papers/sivic03.pdf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News Gothic MT"/>
                <a:ea typeface="DejaVu Sans"/>
              </a:rPr>
              <a:t>Overfeat: github.com/sermanet/OverFeat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News Gothic MT"/>
                <a:ea typeface="DejaVu Sans"/>
              </a:rPr>
              <a:t>CAFFE: caffe.berkeleyvision.org/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News Gothic MT"/>
                <a:ea typeface="DejaVu Sans"/>
              </a:rPr>
              <a:t>CNN-Based Place Recognition: http://arxiv.org/pdf/1411.1509.pdf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05520" y="118440"/>
            <a:ext cx="886428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Project Overview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677520" y="2052000"/>
            <a:ext cx="8864280" cy="47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Place recognition with two different methods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	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- Bag of Words with SIFT descriptors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	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- Features extracted from Convolutional Neural Network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Classify with One-Against-All SVM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Test for loop closure on Malaga Urban Dataset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Test for loop closure on custom local Boulder university urban campus dataset (</a:t>
            </a:r>
            <a:r>
              <a:rPr b="1"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clbuucd</a:t>
            </a: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)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05520" y="118440"/>
            <a:ext cx="886428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Malaga Urban Dataset Extract #7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389520" y="1764000"/>
            <a:ext cx="4879440" cy="39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 “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Short avenue loop closure”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~1700 raw stereo images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Dataset also includes camera data, GPS data, LIDAR data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Use left camera and GPS data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- camera for place recognition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- GPS data to visualize path and loop closure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321840" y="6850800"/>
            <a:ext cx="97567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News Gothic MT"/>
                <a:ea typeface="DejaVu Sans"/>
              </a:rPr>
              <a:t>http://www.mrpt.org/MalagaUrbanDataset</a:t>
            </a:r>
            <a:endParaRPr/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5178960" y="1866600"/>
            <a:ext cx="4512240" cy="444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ortloop_pic.avi" descr=""/>
          <p:cNvPicPr/>
          <p:nvPr/>
        </p:nvPicPr>
        <p:blipFill>
          <a:blip r:embed="rId1"/>
          <a:stretch/>
        </p:blipFill>
        <p:spPr>
          <a:xfrm>
            <a:off x="2226960" y="0"/>
            <a:ext cx="5122080" cy="3657600"/>
          </a:xfrm>
          <a:prstGeom prst="rect">
            <a:avLst/>
          </a:prstGeom>
          <a:ln>
            <a:noFill/>
          </a:ln>
        </p:spPr>
      </p:pic>
      <p:pic>
        <p:nvPicPr>
          <p:cNvPr id="157" name="shortloop_gps.avi" descr=""/>
          <p:cNvPicPr/>
          <p:nvPr/>
        </p:nvPicPr>
        <p:blipFill>
          <a:blip r:embed="rId2"/>
          <a:stretch/>
        </p:blipFill>
        <p:spPr>
          <a:xfrm>
            <a:off x="2226960" y="3763800"/>
            <a:ext cx="5122080" cy="379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66"/>
                            </p:stCondLst>
                            <p:childTnLst>
                              <p:par>
                                <p:cTn id="13" nodeType="after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4" restart="whenNotActive" nodeType="interactiveSeq" fill="hold">
                <p:childTnLst>
                  <p:par>
                    <p:cTn id="15" fill="hold"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8" restart="whenNotActive" nodeType="interactiveSeq" fill="hold">
                <p:childTnLst>
                  <p:par>
                    <p:cTn id="19" fill="hold"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05520" y="118440"/>
            <a:ext cx="886428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Campus Dataset, </a:t>
            </a:r>
            <a:r>
              <a:rPr b="1"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clbuucd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317520" y="1836000"/>
            <a:ext cx="5153760" cy="45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Short </a:t>
            </a:r>
            <a:r>
              <a:rPr i="1"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walking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 loop closure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248 images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Images distance ~22 ft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two complete loops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GPS data, mono images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Greater challenge than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Malaga Urban Dataset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- People in images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- Walking, not driving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- Fewer images overall</a:t>
            </a:r>
            <a:endParaRPr/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4771440" y="1972800"/>
            <a:ext cx="4540320" cy="488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" dur="indefinite" restart="never" nodeType="tmRoot">
          <p:childTnLst>
            <p:seq>
              <p:cTn id="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campus_pic.avi" descr=""/>
          <p:cNvPicPr/>
          <p:nvPr/>
        </p:nvPicPr>
        <p:blipFill>
          <a:blip r:embed="rId1"/>
          <a:stretch/>
        </p:blipFill>
        <p:spPr>
          <a:xfrm>
            <a:off x="2194560" y="0"/>
            <a:ext cx="5759280" cy="3808080"/>
          </a:xfrm>
          <a:prstGeom prst="rect">
            <a:avLst/>
          </a:prstGeom>
          <a:ln>
            <a:noFill/>
          </a:ln>
        </p:spPr>
      </p:pic>
      <p:pic>
        <p:nvPicPr>
          <p:cNvPr id="162" name="campus_gps.avi" descr=""/>
          <p:cNvPicPr/>
          <p:nvPr/>
        </p:nvPicPr>
        <p:blipFill>
          <a:blip r:embed="rId2"/>
          <a:stretch/>
        </p:blipFill>
        <p:spPr>
          <a:xfrm>
            <a:off x="2194560" y="3914280"/>
            <a:ext cx="5759280" cy="364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after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533"/>
                            </p:stCondLst>
                            <p:childTnLst>
                              <p:par>
                                <p:cTn id="30" nodeType="after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31" restart="whenNotActive" nodeType="interactiveSeq" fill="hold">
                <p:childTnLst>
                  <p:par>
                    <p:cTn id="32" fill="hold"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35" restart="whenNotActive" nodeType="interactiveSeq" fill="hold">
                <p:childTnLst>
                  <p:par>
                    <p:cTn id="36" fill="hold"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05520" y="118440"/>
            <a:ext cx="886428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Method 1: Bag of Words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182880" y="2011680"/>
            <a:ext cx="4204800" cy="32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Def: treat an image like a text document, break up into visual “words”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Detect and extract </a:t>
            </a:r>
            <a:r>
              <a:rPr i="1"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dense</a:t>
            </a: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 SIFT feature descriptors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Normalize feature descriptors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K-Means clustering to create pictorial codebook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595959"/>
                </a:solidFill>
                <a:latin typeface="News Gothic MT"/>
                <a:ea typeface="DejaVu Sans"/>
              </a:rPr>
              <a:t>Create histogram(s) of visual words</a:t>
            </a:r>
            <a:endParaRPr/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4754880" y="1828800"/>
            <a:ext cx="4387680" cy="292464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5394960" y="4846320"/>
            <a:ext cx="3107520" cy="255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05520" y="118440"/>
            <a:ext cx="886428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Bag of Words, continued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605520" y="1764000"/>
            <a:ext cx="8864280" cy="47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Use One-Against-All SVM to classify</a:t>
            </a:r>
            <a:endParaRPr/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4722480" y="2651760"/>
            <a:ext cx="4968720" cy="402192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>
            <a:off x="1227600" y="6804360"/>
            <a:ext cx="246744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K-Nearest Neighbours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(Video Google)</a:t>
            </a:r>
            <a:endParaRPr/>
          </a:p>
        </p:txBody>
      </p:sp>
      <p:sp>
        <p:nvSpPr>
          <p:cNvPr id="171" name="CustomShape 4"/>
          <p:cNvSpPr/>
          <p:nvPr/>
        </p:nvSpPr>
        <p:spPr>
          <a:xfrm>
            <a:off x="6287040" y="6802560"/>
            <a:ext cx="176184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(Team 1)</a:t>
            </a:r>
            <a:endParaRPr/>
          </a:p>
        </p:txBody>
      </p:sp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480960" y="2651760"/>
            <a:ext cx="3981600" cy="402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05520" y="118440"/>
            <a:ext cx="886428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b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2c7c9f"/>
                </a:solidFill>
                <a:latin typeface="News Gothic MT"/>
                <a:ea typeface="DejaVu Sans"/>
              </a:rPr>
              <a:t>Method 2: CNN feature extraction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97520" y="2016000"/>
            <a:ext cx="4330800" cy="47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OverFeat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CNN = 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image classifier,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feature extractor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Trained with the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Torch7 package on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the Imagenet </a:t>
            </a: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dataset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600" strike="noStrike">
                <a:solidFill>
                  <a:srgbClr val="595959"/>
                </a:solidFill>
                <a:latin typeface="News Gothic MT"/>
                <a:ea typeface="DejaVu Sans"/>
              </a:rPr>
              <a:t>Linux only...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5" name="Picture 4" descr=""/>
          <p:cNvPicPr/>
          <p:nvPr/>
        </p:nvPicPr>
        <p:blipFill>
          <a:blip r:embed="rId1"/>
          <a:stretch/>
        </p:blipFill>
        <p:spPr>
          <a:xfrm>
            <a:off x="4278240" y="2233440"/>
            <a:ext cx="5390640" cy="395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