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1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30.png" ContentType="image/png"/>
  <Override PartName="/ppt/media/image20.gif" ContentType="image/gif"/>
  <Override PartName="/ppt/media/image28.png" ContentType="image/png"/>
  <Override PartName="/ppt/media/image25.png" ContentType="image/png"/>
  <Override PartName="/ppt/media/image19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21.jpeg" ContentType="image/jpe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59EE07F-AEC8-4588-BF87-E1724FF2651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040" cy="45244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trike="noStrike">
                <a:latin typeface="Arial"/>
              </a:rPr>
              <a:t>ADD IPCTURE HERE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4402080" y="9553680"/>
            <a:ext cx="336708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gif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69480" cy="58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Arial Black"/>
                <a:ea typeface="DejaVu Sans"/>
              </a:rPr>
              <a:t>Team 1:</a:t>
            </a:r>
            <a:endParaRPr/>
          </a:p>
          <a:p>
            <a:pPr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Arial Black"/>
                <a:ea typeface="DejaVu Sans"/>
              </a:rPr>
              <a:t>Place Recognition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Derek Reiersen, Esther Vasiete, Shuzhe Zhang,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Kelly Kaoudis, Margaret Wheeler, Jeeeun Kim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CNN features, continued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605520" y="1764000"/>
            <a:ext cx="8864640" cy="47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Feature: vector describing “pictorial word”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Extract features from layers 10 and 21</a:t>
            </a:r>
            <a:endParaRPr/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4647240" y="3044880"/>
            <a:ext cx="5432400" cy="3598920"/>
          </a:xfrm>
          <a:prstGeom prst="rect">
            <a:avLst/>
          </a:prstGeom>
          <a:ln>
            <a:noFill/>
          </a:ln>
        </p:spPr>
      </p:pic>
      <p:pic>
        <p:nvPicPr>
          <p:cNvPr id="179" name="Picture 5" descr=""/>
          <p:cNvPicPr/>
          <p:nvPr/>
        </p:nvPicPr>
        <p:blipFill>
          <a:blip r:embed="rId2"/>
          <a:stretch/>
        </p:blipFill>
        <p:spPr>
          <a:xfrm>
            <a:off x="91440" y="3344400"/>
            <a:ext cx="4437360" cy="283356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0" y="7194960"/>
            <a:ext cx="8707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News Gothic MT"/>
                <a:ea typeface="DejaVu Sans"/>
              </a:rPr>
              <a:t>Convolutional Neural Network Based Place Recognition; Chen et al.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Confusion Matrices: Malaga Dataset</a:t>
            </a:r>
            <a:endParaRPr/>
          </a:p>
        </p:txBody>
      </p:sp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41760" y="2027160"/>
            <a:ext cx="5197320" cy="4685760"/>
          </a:xfrm>
          <a:prstGeom prst="rect">
            <a:avLst/>
          </a:prstGeom>
          <a:ln>
            <a:noFill/>
          </a:ln>
        </p:spPr>
      </p:pic>
      <p:pic>
        <p:nvPicPr>
          <p:cNvPr id="183" name="Picture 6" descr=""/>
          <p:cNvPicPr/>
          <p:nvPr/>
        </p:nvPicPr>
        <p:blipFill>
          <a:blip r:embed="rId2"/>
          <a:stretch/>
        </p:blipFill>
        <p:spPr>
          <a:xfrm>
            <a:off x="4974840" y="2027160"/>
            <a:ext cx="5146200" cy="46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Confusion Matrices: </a:t>
            </a:r>
            <a:r>
              <a:rPr b="1"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clbuucd </a:t>
            </a: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Dataset</a:t>
            </a:r>
            <a:r>
              <a:rPr lang="en-US" sz="5100" strike="noStrike">
                <a:solidFill>
                  <a:srgbClr val="2c7c9f"/>
                </a:solidFill>
                <a:latin typeface="News Gothic MT"/>
                <a:ea typeface="DejaVu Sans"/>
              </a:rPr>
              <a:t> </a:t>
            </a:r>
            <a:endParaRPr/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0" y="2039040"/>
            <a:ext cx="5029560" cy="4555440"/>
          </a:xfrm>
          <a:prstGeom prst="rect">
            <a:avLst/>
          </a:prstGeom>
          <a:ln>
            <a:noFill/>
          </a:ln>
        </p:spPr>
      </p:pic>
      <p:pic>
        <p:nvPicPr>
          <p:cNvPr id="186" name="Picture 4" descr=""/>
          <p:cNvPicPr/>
          <p:nvPr/>
        </p:nvPicPr>
        <p:blipFill>
          <a:blip r:embed="rId2"/>
          <a:stretch/>
        </p:blipFill>
        <p:spPr>
          <a:xfrm>
            <a:off x="4917600" y="2039040"/>
            <a:ext cx="5186160" cy="455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Precision-Recall Curve</a:t>
            </a:r>
            <a:endParaRPr/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/>
        </p:blipFill>
        <p:spPr>
          <a:xfrm>
            <a:off x="6023880" y="1692000"/>
            <a:ext cx="3201840" cy="572940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317520" y="2052000"/>
            <a:ext cx="6085080" cy="47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How well does the model separate the classes?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Recall =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num relevant elements retrieved / num relevant elements overall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Precision =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num relevant elements retrieved / total # elements retrieved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Malaga Precision-Recall</a:t>
            </a:r>
            <a:endParaRPr/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1423440" y="1715040"/>
            <a:ext cx="7391520" cy="563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cluubcd</a:t>
            </a: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 Precision-Recall</a:t>
            </a:r>
            <a:endParaRPr/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1324800" y="1620000"/>
            <a:ext cx="7655760" cy="57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Neural network training experiment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605520" y="1764000"/>
            <a:ext cx="8864640" cy="47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We made a pre-trained neural network work, how about trying to train a CNN on our own data?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Caffe: deep learning framework out of UC Berkeley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Imagenet framework on Malaga Dataset Extract #7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- train on images from first loop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- classify on images from second loop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Results may likely improve with a larger dataset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504000" y="6967440"/>
            <a:ext cx="95752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News Gothic MT"/>
                <a:ea typeface="DejaVu Sans"/>
              </a:rPr>
              <a:t>http://caffe.berkeleyvision.org/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Results and Future Work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605520" y="1764000"/>
            <a:ext cx="8864640" cy="47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Video Google-style BoW worked well on our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small datasets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BoW with OverFeat also worked well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Caffe needs a little work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Trying larger datasets?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Different feature normalization methods?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HoG and other kinds of descriptors?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Sources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605520" y="1764000"/>
            <a:ext cx="8864640" cy="47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endParaRPr/>
          </a:p>
          <a:p>
            <a:pPr algn="ctr"/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Video Google: robots.ox.ac.uk/~vgg/publications/papers/sivic03.pdf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Overfeat: github.com/sermanet/OverFeat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CAFFE: caffe.berkeleyvision.org/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Project Overview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677520" y="2052000"/>
            <a:ext cx="8864640" cy="47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Place recognition with two different methods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	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Bag of Words with SIFT descriptors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	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Features extracted from Convolutional Neural Network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Classify with One-Against-All SVM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Test for loop closure on Malaga Urban Dataset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Test for loop closure on custom local Boulder university urban campus dataset (</a:t>
            </a:r>
            <a:r>
              <a:rPr b="1"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clbuucd</a:t>
            </a: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Malaga Urban Dataset Extract #7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89520" y="1764000"/>
            <a:ext cx="4879800" cy="39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 “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Short avenue loop closure”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~1700 raw stereo images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Dataset also includes camera data, GPS data, LIDAR data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Use left camera and GPS data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camera for place recognition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GPS data to visualize path and loop closure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321840" y="6850800"/>
            <a:ext cx="9757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News Gothic MT"/>
                <a:ea typeface="DejaVu Sans"/>
              </a:rPr>
              <a:t>http://www.mrpt.org/MalagaUrbanDataset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178960" y="1866600"/>
            <a:ext cx="4512600" cy="444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ortloop_pic.avi" descr=""/>
          <p:cNvPicPr/>
          <p:nvPr/>
        </p:nvPicPr>
        <p:blipFill>
          <a:blip r:embed="rId1"/>
          <a:stretch/>
        </p:blipFill>
        <p:spPr>
          <a:xfrm>
            <a:off x="2226960" y="0"/>
            <a:ext cx="5122440" cy="3657960"/>
          </a:xfrm>
          <a:prstGeom prst="rect">
            <a:avLst/>
          </a:prstGeom>
          <a:ln>
            <a:noFill/>
          </a:ln>
        </p:spPr>
      </p:pic>
      <p:pic>
        <p:nvPicPr>
          <p:cNvPr id="157" name="shortloop_gps.avi" descr=""/>
          <p:cNvPicPr/>
          <p:nvPr/>
        </p:nvPicPr>
        <p:blipFill>
          <a:blip r:embed="rId2"/>
          <a:stretch/>
        </p:blipFill>
        <p:spPr>
          <a:xfrm>
            <a:off x="2226960" y="3763800"/>
            <a:ext cx="5122440" cy="379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66"/>
                            </p:stCondLst>
                            <p:childTnLst>
                              <p:par>
                                <p:cTn id="13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4" restart="whenNotActive" nodeType="interactiveSeq" fill="hold">
                <p:childTnLst>
                  <p:par>
                    <p:cTn id="15" fill="hold"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8" restart="whenNotActive" nodeType="interactiveSeq" fill="hold">
                <p:childTnLst>
                  <p:par>
                    <p:cTn id="19" fill="hold"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Campus Dataset, </a:t>
            </a:r>
            <a:r>
              <a:rPr b="1"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clbuucd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17520" y="1836000"/>
            <a:ext cx="5154120" cy="45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Short </a:t>
            </a:r>
            <a:r>
              <a:rPr i="1"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walking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 loop closure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248 images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Images distance ~22 ft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two complete loops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GPS data, mono images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Greater challenge than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Malaga Urban Dataset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People in images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Walking, not driving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Fewer images overall</a:t>
            </a: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771440" y="1972800"/>
            <a:ext cx="4540680" cy="488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campus_pic.avi" descr=""/>
          <p:cNvPicPr/>
          <p:nvPr/>
        </p:nvPicPr>
        <p:blipFill>
          <a:blip r:embed="rId1"/>
          <a:stretch/>
        </p:blipFill>
        <p:spPr>
          <a:xfrm>
            <a:off x="2194560" y="0"/>
            <a:ext cx="5759640" cy="3808440"/>
          </a:xfrm>
          <a:prstGeom prst="rect">
            <a:avLst/>
          </a:prstGeom>
          <a:ln>
            <a:noFill/>
          </a:ln>
        </p:spPr>
      </p:pic>
      <p:pic>
        <p:nvPicPr>
          <p:cNvPr id="162" name="campus_gps.avi" descr=""/>
          <p:cNvPicPr/>
          <p:nvPr/>
        </p:nvPicPr>
        <p:blipFill>
          <a:blip r:embed="rId2"/>
          <a:stretch/>
        </p:blipFill>
        <p:spPr>
          <a:xfrm>
            <a:off x="2194560" y="3914280"/>
            <a:ext cx="5759640" cy="364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33"/>
                            </p:stCondLst>
                            <p:childTnLst>
                              <p:par>
                                <p:cTn id="30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1" restart="whenNotActive" nodeType="interactiveSeq" fill="hold">
                <p:childTnLst>
                  <p:par>
                    <p:cTn id="32" fill="hold"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5" restart="whenNotActive" nodeType="interactiveSeq" fill="hold">
                <p:childTnLst>
                  <p:par>
                    <p:cTn id="36" fill="hold"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Method 1: Bag of Words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82880" y="2011680"/>
            <a:ext cx="4205160" cy="32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Def: treat an image like a text document, break up into visual “words”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Detect and extract </a:t>
            </a:r>
            <a:r>
              <a:rPr i="1"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dense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 SIFT feature descriptors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Normalize feature descriptors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K-Means clustering to create pictorial codebook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Create histogram(s) of visual words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754880" y="1828800"/>
            <a:ext cx="4388040" cy="292500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394960" y="4846320"/>
            <a:ext cx="3107880" cy="255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Bag of Words, continued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605520" y="1764000"/>
            <a:ext cx="8864640" cy="47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Use One-Against-All SVM to classify</a:t>
            </a:r>
            <a:endParaRPr/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722480" y="2651760"/>
            <a:ext cx="4969080" cy="402228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1227600" y="6804360"/>
            <a:ext cx="24678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K-Nearest Neighbours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(Video Google)</a:t>
            </a:r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6287040" y="6802560"/>
            <a:ext cx="17622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(Team 1)</a:t>
            </a:r>
            <a:endParaRPr/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480960" y="2651760"/>
            <a:ext cx="398196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05520" y="118440"/>
            <a:ext cx="8864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Method 2: CNN feature extraction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97520" y="2016000"/>
            <a:ext cx="4331160" cy="47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OverFeat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CNN = 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image classifier,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feature extractor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Trained with the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Torch7 package on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the Imagenet </a:t>
            </a: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
</a:t>
            </a: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dataset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Linux only...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>
            <a:off x="4278240" y="2233440"/>
            <a:ext cx="5391000" cy="395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