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yeeun</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e3d0f6d5c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e3d0f6d5c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d2be9f21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d2be9f21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d2be9f21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d2be9f21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d2be9f21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d2be9f21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4d2be9f21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4d2be9f21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4d2be9f21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4d2be9f21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d2be9f21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d2be9f21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270fdc04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270fdc04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4d2be9f214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4d2be9f214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4d2be9f21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4d2be9f21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4ec7a51d1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4ec7a51d1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4d2be9f21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4d2be9f21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3ada10a3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3ada10a3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70fdc0496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70fdc049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3ada10a3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3ada10a3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yeeun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4d2be9f21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4d2be9f21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h</a:t>
            </a:r>
            <a:br>
              <a:rPr lang="ko"/>
            </a:br>
            <a:r>
              <a:rPr lang="ko"/>
              <a:t>population: https://data.worldbank.org/indicator/SP.POP.TOTL</a:t>
            </a:r>
            <a:endParaRPr/>
          </a:p>
          <a:p>
            <a:pPr indent="0" lvl="0" marL="0" rtl="0" algn="l">
              <a:spcBef>
                <a:spcPts val="0"/>
              </a:spcBef>
              <a:spcAft>
                <a:spcPts val="0"/>
              </a:spcAft>
              <a:buClr>
                <a:schemeClr val="dk1"/>
              </a:buClr>
              <a:buSzPts val="1100"/>
              <a:buFont typeface="Arial"/>
              <a:buNone/>
            </a:pPr>
            <a:r>
              <a:rPr lang="ko"/>
              <a:t>distance: http://www.cepii.fr/CEPII/en/bdd_modele/bdd_modele_item.asp?id=6 </a:t>
            </a:r>
            <a:br>
              <a:rPr lang="ko"/>
            </a:br>
            <a:endParaRPr/>
          </a:p>
          <a:p>
            <a:pPr indent="0" lvl="0" marL="0" rtl="0" algn="l">
              <a:lnSpc>
                <a:spcPct val="115000"/>
              </a:lnSpc>
              <a:spcBef>
                <a:spcPts val="0"/>
              </a:spcBef>
              <a:spcAft>
                <a:spcPts val="0"/>
              </a:spcAft>
              <a:buClr>
                <a:schemeClr val="dk1"/>
              </a:buClr>
              <a:buSzPts val="1100"/>
              <a:buFont typeface="Arial"/>
              <a:buNone/>
            </a:pPr>
            <a:r>
              <a:rPr lang="ko" sz="1000">
                <a:solidFill>
                  <a:schemeClr val="dk1"/>
                </a:solidFill>
              </a:rPr>
              <a:t>For data collections we basically used 4 data. Population , Vaccine manufacturers, country relationship and trade data. In the case of vaccine manufacturing data, there were too many empty data to analyze, so Kaggle data was also imported and combined. We merged the data to see trade and country-by-country relationships. </a:t>
            </a:r>
            <a:endParaRPr sz="1000">
              <a:solidFill>
                <a:schemeClr val="dk1"/>
              </a:solidFill>
            </a:endParaRPr>
          </a:p>
          <a:p>
            <a:pPr indent="0" lvl="0" marL="0" rtl="0" algn="l">
              <a:spcBef>
                <a:spcPts val="0"/>
              </a:spcBef>
              <a:spcAft>
                <a:spcPts val="0"/>
              </a:spcAft>
              <a:buClr>
                <a:schemeClr val="dk1"/>
              </a:buClr>
              <a:buSzPts val="1100"/>
              <a:buFont typeface="Arial"/>
              <a:buNone/>
            </a:pPr>
            <a:br>
              <a:rPr lang="ko"/>
            </a:b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d2be9f2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d2be9f2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d2be9f2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d2be9f2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For the Vaccine data EDA. </a:t>
            </a:r>
            <a:r>
              <a:rPr lang="ko"/>
              <a:t>I used manufacturing data to see which countries did the most development and manufacturing. As you can see, the United States developed and manufactured the most, and it was found that developing and developing countries also produced a lot of vaccines.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70fdc049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70fdc049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Vaccine developers based in high-income countries have primarily selected manufacturing partners also based in high income countries (79%, 77/97) . In contrast, vaccine developers from middle income countries (China, Cuba, India, Kazakhstan, Russia and Vietnam) have primarily selected manufacturing partners based in middle income countries ( 86%, 63/73; 42% lower-middle, 44% upper-middle). There are no arrangements in our dataset with manufacturers based in low-income countries.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d2be9f2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d2be9f2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ko"/>
              <a:t>C</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hyperlink" Target="https://public.tableau.com/shared/TRK84M74P?:display_count=n&amp;:origin=viz_share_link"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74625" y="1616250"/>
            <a:ext cx="8520600" cy="89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ko" sz="3700"/>
              <a:t>Vaccine Distribution Optimization</a:t>
            </a:r>
            <a:endParaRPr b="1" sz="3500"/>
          </a:p>
        </p:txBody>
      </p:sp>
      <p:sp>
        <p:nvSpPr>
          <p:cNvPr id="55" name="Google Shape;55;p13"/>
          <p:cNvSpPr txBox="1"/>
          <p:nvPr>
            <p:ph idx="1" type="subTitle"/>
          </p:nvPr>
        </p:nvSpPr>
        <p:spPr>
          <a:xfrm>
            <a:off x="237550" y="2423450"/>
            <a:ext cx="8520600" cy="792600"/>
          </a:xfrm>
          <a:prstGeom prst="rect">
            <a:avLst/>
          </a:prstGeom>
        </p:spPr>
        <p:txBody>
          <a:bodyPr anchorCtr="0" anchor="t" bIns="91425" lIns="91425" spcFirstLastPara="1" rIns="91425" wrap="square" tIns="91425">
            <a:normAutofit/>
          </a:bodyPr>
          <a:lstStyle/>
          <a:p>
            <a:pPr indent="-342900" lvl="0" marL="457200" rtl="0" algn="ctr">
              <a:spcBef>
                <a:spcPts val="0"/>
              </a:spcBef>
              <a:spcAft>
                <a:spcPts val="0"/>
              </a:spcAft>
              <a:buSzPts val="1800"/>
              <a:buChar char="-"/>
            </a:pPr>
            <a:r>
              <a:rPr lang="ko" sz="1800"/>
              <a:t>Preparing for the next</a:t>
            </a:r>
            <a:r>
              <a:rPr lang="ko" sz="1800"/>
              <a:t> pandemic -</a:t>
            </a:r>
            <a:endParaRPr sz="1800"/>
          </a:p>
        </p:txBody>
      </p:sp>
      <p:sp>
        <p:nvSpPr>
          <p:cNvPr id="56" name="Google Shape;56;p13"/>
          <p:cNvSpPr txBox="1"/>
          <p:nvPr/>
        </p:nvSpPr>
        <p:spPr>
          <a:xfrm>
            <a:off x="6767175" y="3701450"/>
            <a:ext cx="17238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a:t>[DSKUS Group6]</a:t>
            </a:r>
            <a:endParaRPr b="1"/>
          </a:p>
          <a:p>
            <a:pPr indent="0" lvl="0" marL="0" rtl="0" algn="ctr">
              <a:spcBef>
                <a:spcPts val="0"/>
              </a:spcBef>
              <a:spcAft>
                <a:spcPts val="0"/>
              </a:spcAft>
              <a:buNone/>
            </a:pPr>
            <a:r>
              <a:rPr lang="ko"/>
              <a:t>Carolyn Haythorn</a:t>
            </a:r>
            <a:endParaRPr/>
          </a:p>
          <a:p>
            <a:pPr indent="0" lvl="0" marL="0" rtl="0" algn="ctr">
              <a:spcBef>
                <a:spcPts val="0"/>
              </a:spcBef>
              <a:spcAft>
                <a:spcPts val="0"/>
              </a:spcAft>
              <a:buNone/>
            </a:pPr>
            <a:r>
              <a:rPr lang="ko"/>
              <a:t>Sneha Satish</a:t>
            </a:r>
            <a:endParaRPr/>
          </a:p>
          <a:p>
            <a:pPr indent="0" lvl="0" marL="0" rtl="0" algn="ctr">
              <a:spcBef>
                <a:spcPts val="0"/>
              </a:spcBef>
              <a:spcAft>
                <a:spcPts val="0"/>
              </a:spcAft>
              <a:buNone/>
            </a:pPr>
            <a:r>
              <a:rPr lang="ko"/>
              <a:t>Haneul Kim</a:t>
            </a:r>
            <a:endParaRPr/>
          </a:p>
          <a:p>
            <a:pPr indent="0" lvl="0" marL="0" rtl="0" algn="ctr">
              <a:spcBef>
                <a:spcPts val="0"/>
              </a:spcBef>
              <a:spcAft>
                <a:spcPts val="0"/>
              </a:spcAft>
              <a:buNone/>
            </a:pPr>
            <a:r>
              <a:rPr lang="ko"/>
              <a:t>YeEun Jeon</a:t>
            </a:r>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EDA -Trade data</a:t>
            </a:r>
            <a:endParaRPr/>
          </a:p>
        </p:txBody>
      </p:sp>
      <p:pic>
        <p:nvPicPr>
          <p:cNvPr id="129" name="Google Shape;129;p22"/>
          <p:cNvPicPr preferRelativeResize="0"/>
          <p:nvPr/>
        </p:nvPicPr>
        <p:blipFill rotWithShape="1">
          <a:blip r:embed="rId3">
            <a:alphaModFix/>
          </a:blip>
          <a:srcRect b="0" l="1661" r="0" t="1185"/>
          <a:stretch/>
        </p:blipFill>
        <p:spPr>
          <a:xfrm>
            <a:off x="187875" y="1017725"/>
            <a:ext cx="3723098" cy="3917776"/>
          </a:xfrm>
          <a:prstGeom prst="rect">
            <a:avLst/>
          </a:prstGeom>
          <a:noFill/>
          <a:ln>
            <a:noFill/>
          </a:ln>
        </p:spPr>
      </p:pic>
      <p:pic>
        <p:nvPicPr>
          <p:cNvPr id="130" name="Google Shape;130;p22"/>
          <p:cNvPicPr preferRelativeResize="0"/>
          <p:nvPr/>
        </p:nvPicPr>
        <p:blipFill>
          <a:blip r:embed="rId4">
            <a:alphaModFix/>
          </a:blip>
          <a:stretch>
            <a:fillRect/>
          </a:stretch>
        </p:blipFill>
        <p:spPr>
          <a:xfrm>
            <a:off x="4010050" y="974800"/>
            <a:ext cx="3925625" cy="4114474"/>
          </a:xfrm>
          <a:prstGeom prst="rect">
            <a:avLst/>
          </a:prstGeom>
          <a:noFill/>
          <a:ln>
            <a:noFill/>
          </a:ln>
        </p:spPr>
      </p:pic>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3"/>
          <p:cNvPicPr preferRelativeResize="0"/>
          <p:nvPr/>
        </p:nvPicPr>
        <p:blipFill>
          <a:blip r:embed="rId3">
            <a:alphaModFix/>
          </a:blip>
          <a:stretch>
            <a:fillRect/>
          </a:stretch>
        </p:blipFill>
        <p:spPr>
          <a:xfrm>
            <a:off x="59275" y="33338"/>
            <a:ext cx="9025459" cy="5076826"/>
          </a:xfrm>
          <a:prstGeom prst="rect">
            <a:avLst/>
          </a:prstGeom>
          <a:noFill/>
          <a:ln>
            <a:noFill/>
          </a:ln>
        </p:spPr>
      </p:pic>
      <p:sp>
        <p:nvSpPr>
          <p:cNvPr id="137" name="Google Shape;13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Cleaning the Dataset</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ko"/>
              <a:t>Utilized standard 3-letter country codes to merge datasets </a:t>
            </a:r>
            <a:endParaRPr/>
          </a:p>
          <a:p>
            <a:pPr indent="-342900" lvl="0" marL="457200" rtl="0" algn="l">
              <a:lnSpc>
                <a:spcPct val="150000"/>
              </a:lnSpc>
              <a:spcBef>
                <a:spcPts val="1000"/>
              </a:spcBef>
              <a:spcAft>
                <a:spcPts val="0"/>
              </a:spcAft>
              <a:buSzPts val="1800"/>
              <a:buChar char="●"/>
            </a:pPr>
            <a:r>
              <a:rPr lang="ko"/>
              <a:t>Addressed missing data – assumed “worst case” for missing data</a:t>
            </a:r>
            <a:endParaRPr/>
          </a:p>
          <a:p>
            <a:pPr indent="-342900" lvl="0" marL="457200" rtl="0" algn="l">
              <a:lnSpc>
                <a:spcPct val="150000"/>
              </a:lnSpc>
              <a:spcBef>
                <a:spcPts val="1000"/>
              </a:spcBef>
              <a:spcAft>
                <a:spcPts val="0"/>
              </a:spcAft>
              <a:buSzPts val="1800"/>
              <a:buChar char="●"/>
            </a:pPr>
            <a:r>
              <a:rPr lang="ko"/>
              <a:t>Normalized country distance and trade data</a:t>
            </a:r>
            <a:endParaRPr/>
          </a:p>
          <a:p>
            <a:pPr indent="-342900" lvl="0" marL="457200" rtl="0" algn="l">
              <a:lnSpc>
                <a:spcPct val="150000"/>
              </a:lnSpc>
              <a:spcBef>
                <a:spcPts val="1000"/>
              </a:spcBef>
              <a:spcAft>
                <a:spcPts val="1000"/>
              </a:spcAft>
              <a:buSzPts val="1800"/>
              <a:buChar char="●"/>
            </a:pPr>
            <a:r>
              <a:rPr lang="ko"/>
              <a:t>Calculated vaccine surplus or deficit using census data and vaccine supply data</a:t>
            </a:r>
            <a:endParaRPr/>
          </a:p>
        </p:txBody>
      </p:sp>
      <p:sp>
        <p:nvSpPr>
          <p:cNvPr id="144" name="Google Shape;14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1000"/>
              </a:spcAft>
              <a:buNone/>
            </a:pPr>
            <a:r>
              <a:rPr lang="ko"/>
              <a:t>Country Ally Score: Trade and Proximity</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ko"/>
              <a:t>Trade </a:t>
            </a:r>
            <a:r>
              <a:rPr lang="ko"/>
              <a:t>indicator = portion of the supplier’s exports which go to the receiver country + portion of the receivers imports which come from the supplier country</a:t>
            </a:r>
            <a:endParaRPr/>
          </a:p>
          <a:p>
            <a:pPr indent="-317500" lvl="1" marL="914400" rtl="0" algn="l">
              <a:spcBef>
                <a:spcPts val="1000"/>
              </a:spcBef>
              <a:spcAft>
                <a:spcPts val="0"/>
              </a:spcAft>
              <a:buSzPts val="1400"/>
              <a:buChar char="○"/>
            </a:pPr>
            <a:r>
              <a:rPr lang="ko"/>
              <a:t>Prioritizes countries that “specialize” in exporting / importing from specific others</a:t>
            </a:r>
            <a:endParaRPr/>
          </a:p>
          <a:p>
            <a:pPr indent="-317500" lvl="1" marL="914400" rtl="0" algn="l">
              <a:spcBef>
                <a:spcPts val="1000"/>
              </a:spcBef>
              <a:spcAft>
                <a:spcPts val="0"/>
              </a:spcAft>
              <a:buSzPts val="1400"/>
              <a:buChar char="○"/>
            </a:pPr>
            <a:r>
              <a:rPr lang="ko"/>
              <a:t>Utilized both exports and imports to account for different economy sizes</a:t>
            </a:r>
            <a:endParaRPr/>
          </a:p>
          <a:p>
            <a:pPr indent="-342900" lvl="0" marL="457200" rtl="0" algn="l">
              <a:spcBef>
                <a:spcPts val="1000"/>
              </a:spcBef>
              <a:spcAft>
                <a:spcPts val="0"/>
              </a:spcAft>
              <a:buSzPts val="1800"/>
              <a:buChar char="●"/>
            </a:pPr>
            <a:r>
              <a:rPr lang="ko"/>
              <a:t>Distance indicator = the distance between two countries</a:t>
            </a:r>
            <a:endParaRPr/>
          </a:p>
          <a:p>
            <a:pPr indent="-317500" lvl="1" marL="914400" rtl="0" algn="l">
              <a:spcBef>
                <a:spcPts val="1000"/>
              </a:spcBef>
              <a:spcAft>
                <a:spcPts val="1000"/>
              </a:spcAft>
              <a:buSzPts val="1400"/>
              <a:buChar char="○"/>
            </a:pPr>
            <a:r>
              <a:rPr lang="ko"/>
              <a:t>Utilized pre-existing dataset</a:t>
            </a:r>
            <a:endParaRPr b="1" sz="2000">
              <a:solidFill>
                <a:schemeClr val="dk1"/>
              </a:solidFill>
            </a:endParaRPr>
          </a:p>
        </p:txBody>
      </p:sp>
      <p:sp>
        <p:nvSpPr>
          <p:cNvPr id="151" name="Google Shape;15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Optimizing Vaccine Distribution</a:t>
            </a:r>
            <a:endParaRPr/>
          </a:p>
        </p:txBody>
      </p:sp>
      <p:sp>
        <p:nvSpPr>
          <p:cNvPr id="157" name="Google Shape;15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ko"/>
              <a:t>For each country with a vaccine deficit: </a:t>
            </a:r>
            <a:endParaRPr/>
          </a:p>
          <a:p>
            <a:pPr indent="-342900" lvl="0" marL="457200" rtl="0" algn="l">
              <a:spcBef>
                <a:spcPts val="0"/>
              </a:spcBef>
              <a:spcAft>
                <a:spcPts val="0"/>
              </a:spcAft>
              <a:buSzPts val="1800"/>
              <a:buAutoNum type="arabicPeriod"/>
            </a:pPr>
            <a:r>
              <a:rPr lang="ko"/>
              <a:t>Identify viable supply countries - must be able to supply all vaccines  </a:t>
            </a:r>
            <a:endParaRPr/>
          </a:p>
          <a:p>
            <a:pPr indent="-342900" lvl="0" marL="457200" rtl="0" algn="l">
              <a:spcBef>
                <a:spcPts val="0"/>
              </a:spcBef>
              <a:spcAft>
                <a:spcPts val="0"/>
              </a:spcAft>
              <a:buSzPts val="1800"/>
              <a:buAutoNum type="arabicPeriod"/>
            </a:pPr>
            <a:r>
              <a:rPr lang="ko"/>
              <a:t>Of the viable supply partners, identify the country with pair with the highest score</a:t>
            </a:r>
            <a:endParaRPr/>
          </a:p>
          <a:p>
            <a:pPr indent="-342900" lvl="0" marL="457200" rtl="0" algn="l">
              <a:spcBef>
                <a:spcPts val="0"/>
              </a:spcBef>
              <a:spcAft>
                <a:spcPts val="0"/>
              </a:spcAft>
              <a:buSzPts val="1800"/>
              <a:buAutoNum type="arabicPeriod"/>
            </a:pPr>
            <a:r>
              <a:rPr lang="ko"/>
              <a:t>Subtract the vaccine </a:t>
            </a:r>
            <a:r>
              <a:rPr lang="ko"/>
              <a:t>deficit</a:t>
            </a:r>
            <a:r>
              <a:rPr lang="ko"/>
              <a:t> from the supply country’s surplus </a:t>
            </a:r>
            <a:endParaRPr/>
          </a:p>
          <a:p>
            <a:pPr indent="-342900" lvl="0" marL="457200" rtl="0" algn="l">
              <a:spcBef>
                <a:spcPts val="0"/>
              </a:spcBef>
              <a:spcAft>
                <a:spcPts val="0"/>
              </a:spcAft>
              <a:buSzPts val="1800"/>
              <a:buAutoNum type="arabicPeriod"/>
            </a:pPr>
            <a:r>
              <a:rPr lang="ko"/>
              <a:t>Shuffle remaining surplus countries</a:t>
            </a:r>
            <a:endParaRPr/>
          </a:p>
          <a:p>
            <a:pPr indent="-342900" lvl="0" marL="457200" rtl="0" algn="l">
              <a:spcBef>
                <a:spcPts val="0"/>
              </a:spcBef>
              <a:spcAft>
                <a:spcPts val="0"/>
              </a:spcAft>
              <a:buSzPts val="1800"/>
              <a:buAutoNum type="arabicPeriod"/>
            </a:pPr>
            <a:r>
              <a:rPr lang="ko"/>
              <a:t>Iterate until all countries with </a:t>
            </a:r>
            <a:r>
              <a:rPr lang="ko"/>
              <a:t>deficits</a:t>
            </a:r>
            <a:r>
              <a:rPr lang="ko"/>
              <a:t> have a partner </a:t>
            </a:r>
            <a:endParaRPr/>
          </a:p>
        </p:txBody>
      </p:sp>
      <p:sp>
        <p:nvSpPr>
          <p:cNvPr id="158" name="Google Shape;15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7"/>
          <p:cNvPicPr preferRelativeResize="0"/>
          <p:nvPr/>
        </p:nvPicPr>
        <p:blipFill>
          <a:blip r:embed="rId3">
            <a:alphaModFix/>
          </a:blip>
          <a:stretch>
            <a:fillRect/>
          </a:stretch>
        </p:blipFill>
        <p:spPr>
          <a:xfrm>
            <a:off x="194100" y="702913"/>
            <a:ext cx="8839204" cy="3737671"/>
          </a:xfrm>
          <a:prstGeom prst="rect">
            <a:avLst/>
          </a:prstGeom>
          <a:noFill/>
          <a:ln>
            <a:noFill/>
          </a:ln>
        </p:spPr>
      </p:pic>
      <p:sp>
        <p:nvSpPr>
          <p:cNvPr id="164" name="Google Shape;164;p27"/>
          <p:cNvSpPr txBox="1"/>
          <p:nvPr/>
        </p:nvSpPr>
        <p:spPr>
          <a:xfrm>
            <a:off x="2008350" y="98875"/>
            <a:ext cx="52107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ko" sz="2500"/>
              <a:t>INTERACTIVE </a:t>
            </a:r>
            <a:r>
              <a:rPr lang="ko" sz="2500"/>
              <a:t>DASHBOARD</a:t>
            </a:r>
            <a:endParaRPr sz="2500"/>
          </a:p>
        </p:txBody>
      </p:sp>
      <p:sp>
        <p:nvSpPr>
          <p:cNvPr id="165" name="Google Shape;165;p27"/>
          <p:cNvSpPr txBox="1"/>
          <p:nvPr/>
        </p:nvSpPr>
        <p:spPr>
          <a:xfrm>
            <a:off x="328900" y="4651650"/>
            <a:ext cx="760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sz="1000"/>
              <a:t>Link: </a:t>
            </a:r>
            <a:r>
              <a:rPr lang="ko" sz="1000" u="sng">
                <a:solidFill>
                  <a:schemeClr val="hlink"/>
                </a:solidFill>
                <a:hlinkClick r:id="rId4"/>
              </a:rPr>
              <a:t>https://public.tableau.com/shared/TRK84M74P?:display_count=n&amp;:origin=viz_share_link</a:t>
            </a:r>
            <a:r>
              <a:rPr lang="ko" sz="1000"/>
              <a:t> </a:t>
            </a:r>
            <a:endParaRPr sz="1000"/>
          </a:p>
        </p:txBody>
      </p:sp>
      <p:sp>
        <p:nvSpPr>
          <p:cNvPr id="166" name="Google Shape;16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8"/>
          <p:cNvPicPr preferRelativeResize="0"/>
          <p:nvPr/>
        </p:nvPicPr>
        <p:blipFill>
          <a:blip r:embed="rId3">
            <a:alphaModFix/>
          </a:blip>
          <a:stretch>
            <a:fillRect/>
          </a:stretch>
        </p:blipFill>
        <p:spPr>
          <a:xfrm>
            <a:off x="152400" y="472013"/>
            <a:ext cx="8839204" cy="4199485"/>
          </a:xfrm>
          <a:prstGeom prst="rect">
            <a:avLst/>
          </a:prstGeom>
          <a:noFill/>
          <a:ln>
            <a:noFill/>
          </a:ln>
        </p:spPr>
      </p:pic>
      <p:sp>
        <p:nvSpPr>
          <p:cNvPr id="172" name="Google Shape;17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9"/>
          <p:cNvPicPr preferRelativeResize="0"/>
          <p:nvPr/>
        </p:nvPicPr>
        <p:blipFill>
          <a:blip r:embed="rId3">
            <a:alphaModFix/>
          </a:blip>
          <a:stretch>
            <a:fillRect/>
          </a:stretch>
        </p:blipFill>
        <p:spPr>
          <a:xfrm>
            <a:off x="0" y="305175"/>
            <a:ext cx="9144003" cy="4549677"/>
          </a:xfrm>
          <a:prstGeom prst="rect">
            <a:avLst/>
          </a:prstGeom>
          <a:noFill/>
          <a:ln>
            <a:noFill/>
          </a:ln>
        </p:spPr>
      </p:pic>
      <p:sp>
        <p:nvSpPr>
          <p:cNvPr id="178" name="Google Shape;17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0"/>
          <p:cNvPicPr preferRelativeResize="0"/>
          <p:nvPr/>
        </p:nvPicPr>
        <p:blipFill>
          <a:blip r:embed="rId3">
            <a:alphaModFix/>
          </a:blip>
          <a:stretch>
            <a:fillRect/>
          </a:stretch>
        </p:blipFill>
        <p:spPr>
          <a:xfrm>
            <a:off x="0" y="277475"/>
            <a:ext cx="9144003" cy="4527366"/>
          </a:xfrm>
          <a:prstGeom prst="rect">
            <a:avLst/>
          </a:prstGeom>
          <a:noFill/>
          <a:ln>
            <a:noFill/>
          </a:ln>
        </p:spPr>
      </p:pic>
      <p:sp>
        <p:nvSpPr>
          <p:cNvPr id="184" name="Google Shape;184;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Conclusion</a:t>
            </a:r>
            <a:endParaRPr/>
          </a:p>
        </p:txBody>
      </p:sp>
      <p:sp>
        <p:nvSpPr>
          <p:cNvPr id="190" name="Google Shape;19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ko">
                <a:solidFill>
                  <a:schemeClr val="dk1"/>
                </a:solidFill>
              </a:rPr>
              <a:t>The COVID-19 pandemic demonstrated that unequal distribution of </a:t>
            </a:r>
            <a:r>
              <a:rPr lang="ko">
                <a:solidFill>
                  <a:schemeClr val="dk1"/>
                </a:solidFill>
              </a:rPr>
              <a:t>vaccines</a:t>
            </a:r>
            <a:r>
              <a:rPr lang="ko">
                <a:solidFill>
                  <a:schemeClr val="dk1"/>
                </a:solidFill>
              </a:rPr>
              <a:t> prolonged the pandemic and cost lives </a:t>
            </a:r>
            <a:endParaRPr>
              <a:solidFill>
                <a:schemeClr val="dk1"/>
              </a:solidFill>
            </a:endParaRPr>
          </a:p>
          <a:p>
            <a:pPr indent="-342900" lvl="0" marL="457200" rtl="0" algn="l">
              <a:spcBef>
                <a:spcPts val="1000"/>
              </a:spcBef>
              <a:spcAft>
                <a:spcPts val="0"/>
              </a:spcAft>
              <a:buClr>
                <a:schemeClr val="dk1"/>
              </a:buClr>
              <a:buSzPts val="1800"/>
              <a:buChar char="●"/>
            </a:pPr>
            <a:r>
              <a:rPr lang="ko">
                <a:solidFill>
                  <a:schemeClr val="dk1"/>
                </a:solidFill>
              </a:rPr>
              <a:t>Data </a:t>
            </a:r>
            <a:r>
              <a:rPr lang="ko">
                <a:solidFill>
                  <a:schemeClr val="dk1"/>
                </a:solidFill>
              </a:rPr>
              <a:t>infrastructure</a:t>
            </a:r>
            <a:r>
              <a:rPr lang="ko">
                <a:solidFill>
                  <a:schemeClr val="dk1"/>
                </a:solidFill>
              </a:rPr>
              <a:t> developed during the pandemic supports future global health; these systems should be maintained</a:t>
            </a:r>
            <a:endParaRPr>
              <a:solidFill>
                <a:schemeClr val="dk1"/>
              </a:solidFill>
            </a:endParaRPr>
          </a:p>
          <a:p>
            <a:pPr indent="-342900" lvl="0" marL="457200" rtl="0" algn="l">
              <a:spcBef>
                <a:spcPts val="1000"/>
              </a:spcBef>
              <a:spcAft>
                <a:spcPts val="0"/>
              </a:spcAft>
              <a:buClr>
                <a:schemeClr val="dk1"/>
              </a:buClr>
              <a:buSzPts val="1800"/>
              <a:buChar char="●"/>
            </a:pPr>
            <a:r>
              <a:rPr lang="ko">
                <a:solidFill>
                  <a:schemeClr val="dk1"/>
                </a:solidFill>
              </a:rPr>
              <a:t>Optimization algorithms can make difficult decisions more straight-forward</a:t>
            </a:r>
            <a:endParaRPr>
              <a:solidFill>
                <a:schemeClr val="dk1"/>
              </a:solidFill>
            </a:endParaRPr>
          </a:p>
          <a:p>
            <a:pPr indent="-342900" lvl="0" marL="457200" rtl="0" algn="l">
              <a:spcBef>
                <a:spcPts val="1000"/>
              </a:spcBef>
              <a:spcAft>
                <a:spcPts val="0"/>
              </a:spcAft>
              <a:buClr>
                <a:schemeClr val="dk1"/>
              </a:buClr>
              <a:buSzPts val="1800"/>
              <a:buChar char="●"/>
            </a:pPr>
            <a:r>
              <a:rPr lang="ko">
                <a:solidFill>
                  <a:schemeClr val="dk1"/>
                </a:solidFill>
              </a:rPr>
              <a:t>Combining trade and distance data supports efficient vaccine shipment</a:t>
            </a:r>
            <a:endParaRPr>
              <a:solidFill>
                <a:schemeClr val="dk1"/>
              </a:solidFill>
            </a:endParaRPr>
          </a:p>
          <a:p>
            <a:pPr indent="-342900" lvl="0" marL="457200" rtl="0" algn="l">
              <a:spcBef>
                <a:spcPts val="1000"/>
              </a:spcBef>
              <a:spcAft>
                <a:spcPts val="1000"/>
              </a:spcAft>
              <a:buClr>
                <a:schemeClr val="dk1"/>
              </a:buClr>
              <a:buSzPts val="1800"/>
              <a:buChar char="●"/>
            </a:pPr>
            <a:r>
              <a:rPr lang="ko">
                <a:solidFill>
                  <a:schemeClr val="dk1"/>
                </a:solidFill>
              </a:rPr>
              <a:t>By fine-tuning the model now, the world will be ready for future pandemics </a:t>
            </a:r>
            <a:endParaRPr>
              <a:solidFill>
                <a:schemeClr val="dk1"/>
              </a:solidFill>
            </a:endParaRPr>
          </a:p>
        </p:txBody>
      </p:sp>
      <p:sp>
        <p:nvSpPr>
          <p:cNvPr id="191" name="Google Shape;19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764350" y="992950"/>
            <a:ext cx="7404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800"/>
              <a:t>Given Topic:</a:t>
            </a:r>
            <a:r>
              <a:rPr lang="ko" sz="1800"/>
              <a:t> Mitigating disruptions in the global supply chain caused by the continued COVID-19 pandemic</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Limitations</a:t>
            </a:r>
            <a:endParaRPr/>
          </a:p>
        </p:txBody>
      </p:sp>
      <p:sp>
        <p:nvSpPr>
          <p:cNvPr id="197" name="Google Shape;19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ko">
                <a:solidFill>
                  <a:schemeClr val="dk1"/>
                </a:solidFill>
              </a:rPr>
              <a:t>When building algorithm, there are some features that we couldn’t consider due to lack of  available data (e.g., political relationships between countries)</a:t>
            </a:r>
            <a:endParaRPr>
              <a:solidFill>
                <a:schemeClr val="dk1"/>
              </a:solidFill>
            </a:endParaRPr>
          </a:p>
          <a:p>
            <a:pPr indent="-334327" lvl="0" marL="457200" rtl="0" algn="l">
              <a:spcBef>
                <a:spcPts val="1000"/>
              </a:spcBef>
              <a:spcAft>
                <a:spcPts val="0"/>
              </a:spcAft>
              <a:buClr>
                <a:schemeClr val="dk1"/>
              </a:buClr>
              <a:buSzPct val="100000"/>
              <a:buChar char="●"/>
            </a:pPr>
            <a:r>
              <a:rPr lang="ko">
                <a:solidFill>
                  <a:schemeClr val="dk1"/>
                </a:solidFill>
              </a:rPr>
              <a:t>Developing countries may have difficulties collecting vaccination data, so they may find it difficult to periodically update vaccination rates. </a:t>
            </a:r>
            <a:endParaRPr>
              <a:solidFill>
                <a:schemeClr val="dk1"/>
              </a:solidFill>
            </a:endParaRPr>
          </a:p>
          <a:p>
            <a:pPr indent="-310832" lvl="1" marL="914400" rtl="0" algn="l">
              <a:spcBef>
                <a:spcPts val="1000"/>
              </a:spcBef>
              <a:spcAft>
                <a:spcPts val="0"/>
              </a:spcAft>
              <a:buClr>
                <a:schemeClr val="dk1"/>
              </a:buClr>
              <a:buSzPct val="100000"/>
              <a:buChar char="○"/>
            </a:pPr>
            <a:r>
              <a:rPr lang="ko">
                <a:solidFill>
                  <a:schemeClr val="dk1"/>
                </a:solidFill>
              </a:rPr>
              <a:t>Maintaining data collection procedures developed during the COVID-19 pandemic will be important</a:t>
            </a:r>
            <a:endParaRPr>
              <a:solidFill>
                <a:schemeClr val="dk1"/>
              </a:solidFill>
            </a:endParaRPr>
          </a:p>
          <a:p>
            <a:pPr indent="-334327" lvl="0" marL="457200" rtl="0" algn="l">
              <a:spcBef>
                <a:spcPts val="1000"/>
              </a:spcBef>
              <a:spcAft>
                <a:spcPts val="0"/>
              </a:spcAft>
              <a:buClr>
                <a:schemeClr val="dk1"/>
              </a:buClr>
              <a:buSzPct val="100000"/>
              <a:buChar char="●"/>
            </a:pPr>
            <a:r>
              <a:rPr lang="ko">
                <a:solidFill>
                  <a:schemeClr val="dk1"/>
                </a:solidFill>
              </a:rPr>
              <a:t>Built algorithm using current data, when vaccine shortages are not as prevalent</a:t>
            </a:r>
            <a:endParaRPr>
              <a:solidFill>
                <a:schemeClr val="dk1"/>
              </a:solidFill>
            </a:endParaRPr>
          </a:p>
          <a:p>
            <a:pPr indent="-334327" lvl="0" marL="457200" rtl="0" algn="l">
              <a:spcBef>
                <a:spcPts val="1000"/>
              </a:spcBef>
              <a:spcAft>
                <a:spcPts val="0"/>
              </a:spcAft>
              <a:buClr>
                <a:schemeClr val="dk1"/>
              </a:buClr>
              <a:buSzPct val="100000"/>
              <a:buChar char="●"/>
            </a:pPr>
            <a:r>
              <a:rPr lang="ko">
                <a:solidFill>
                  <a:schemeClr val="dk1"/>
                </a:solidFill>
              </a:rPr>
              <a:t>Only countries that can completely fill a vaccine gap are viable partners. </a:t>
            </a:r>
            <a:endParaRPr>
              <a:solidFill>
                <a:schemeClr val="dk1"/>
              </a:solidFill>
            </a:endParaRPr>
          </a:p>
          <a:p>
            <a:pPr indent="0" lvl="0" marL="457200" rtl="0" algn="l">
              <a:spcBef>
                <a:spcPts val="1000"/>
              </a:spcBef>
              <a:spcAft>
                <a:spcPts val="0"/>
              </a:spcAft>
              <a:buNone/>
            </a:pPr>
            <a:r>
              <a:t/>
            </a:r>
            <a:endParaRPr>
              <a:solidFill>
                <a:schemeClr val="dk1"/>
              </a:solidFill>
            </a:endParaRPr>
          </a:p>
          <a:p>
            <a:pPr indent="0" lvl="0" marL="0" rtl="0" algn="l">
              <a:spcBef>
                <a:spcPts val="1000"/>
              </a:spcBef>
              <a:spcAft>
                <a:spcPts val="1200"/>
              </a:spcAft>
              <a:buNone/>
            </a:pPr>
            <a:r>
              <a:t/>
            </a:r>
            <a:endParaRPr>
              <a:solidFill>
                <a:schemeClr val="dk1"/>
              </a:solidFill>
            </a:endParaRPr>
          </a:p>
        </p:txBody>
      </p:sp>
      <p:sp>
        <p:nvSpPr>
          <p:cNvPr id="198" name="Google Shape;198;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75875" y="390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Future Analysis</a:t>
            </a:r>
            <a:endParaRPr/>
          </a:p>
        </p:txBody>
      </p:sp>
      <p:sp>
        <p:nvSpPr>
          <p:cNvPr id="204" name="Google Shape;204;p33"/>
          <p:cNvSpPr txBox="1"/>
          <p:nvPr>
            <p:ph idx="1" type="body"/>
          </p:nvPr>
        </p:nvSpPr>
        <p:spPr>
          <a:xfrm>
            <a:off x="311700" y="1152475"/>
            <a:ext cx="8520600" cy="3059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ko">
                <a:solidFill>
                  <a:schemeClr val="dk1"/>
                </a:solidFill>
              </a:rPr>
              <a:t>Additional complexity can be added to adjust for vaccination shortages or prioritize countries with more at-risk populations</a:t>
            </a:r>
            <a:endParaRPr>
              <a:solidFill>
                <a:schemeClr val="dk1"/>
              </a:solidFill>
            </a:endParaRPr>
          </a:p>
          <a:p>
            <a:pPr indent="-334327" lvl="0" marL="457200" rtl="0" algn="l">
              <a:spcBef>
                <a:spcPts val="1000"/>
              </a:spcBef>
              <a:spcAft>
                <a:spcPts val="0"/>
              </a:spcAft>
              <a:buClr>
                <a:schemeClr val="dk1"/>
              </a:buClr>
              <a:buSzPct val="100000"/>
              <a:buChar char="●"/>
            </a:pPr>
            <a:r>
              <a:rPr lang="ko">
                <a:solidFill>
                  <a:schemeClr val="dk1"/>
                </a:solidFill>
              </a:rPr>
              <a:t>Vaccine manufacturing data and </a:t>
            </a:r>
            <a:r>
              <a:rPr lang="ko">
                <a:solidFill>
                  <a:schemeClr val="dk1"/>
                </a:solidFill>
              </a:rPr>
              <a:t>pharmaceutical</a:t>
            </a:r>
            <a:r>
              <a:rPr lang="ko">
                <a:solidFill>
                  <a:schemeClr val="dk1"/>
                </a:solidFill>
              </a:rPr>
              <a:t> exports can be added to model to predict future </a:t>
            </a:r>
            <a:r>
              <a:rPr lang="ko">
                <a:solidFill>
                  <a:schemeClr val="dk1"/>
                </a:solidFill>
              </a:rPr>
              <a:t>vaccine</a:t>
            </a:r>
            <a:r>
              <a:rPr lang="ko">
                <a:solidFill>
                  <a:schemeClr val="dk1"/>
                </a:solidFill>
              </a:rPr>
              <a:t> supply.</a:t>
            </a:r>
            <a:endParaRPr>
              <a:solidFill>
                <a:schemeClr val="dk1"/>
              </a:solidFill>
            </a:endParaRPr>
          </a:p>
          <a:p>
            <a:pPr indent="0" lvl="0" marL="457200" rtl="0" algn="l">
              <a:spcBef>
                <a:spcPts val="0"/>
              </a:spcBef>
              <a:spcAft>
                <a:spcPts val="0"/>
              </a:spcAft>
              <a:buNone/>
            </a:pPr>
            <a:r>
              <a:t/>
            </a:r>
            <a:endParaRPr>
              <a:solidFill>
                <a:schemeClr val="dk1"/>
              </a:solidFill>
            </a:endParaRPr>
          </a:p>
          <a:p>
            <a:pPr indent="-334327" lvl="0" marL="457200" rtl="0" algn="l">
              <a:spcBef>
                <a:spcPts val="0"/>
              </a:spcBef>
              <a:spcAft>
                <a:spcPts val="0"/>
              </a:spcAft>
              <a:buClr>
                <a:schemeClr val="dk1"/>
              </a:buClr>
              <a:buSzPct val="100000"/>
              <a:buChar char="●"/>
            </a:pPr>
            <a:r>
              <a:rPr lang="ko">
                <a:solidFill>
                  <a:schemeClr val="dk1"/>
                </a:solidFill>
              </a:rPr>
              <a:t>Weighted graphs can be utilized to partially address deficits</a:t>
            </a:r>
            <a:endParaRPr>
              <a:solidFill>
                <a:schemeClr val="dk1"/>
              </a:solidFill>
            </a:endParaRPr>
          </a:p>
          <a:p>
            <a:pPr indent="0" lvl="0" marL="457200" rtl="0" algn="l">
              <a:spcBef>
                <a:spcPts val="0"/>
              </a:spcBef>
              <a:spcAft>
                <a:spcPts val="0"/>
              </a:spcAft>
              <a:buNone/>
            </a:pPr>
            <a:r>
              <a:t/>
            </a:r>
            <a:endParaRPr>
              <a:solidFill>
                <a:schemeClr val="dk1"/>
              </a:solidFill>
            </a:endParaRPr>
          </a:p>
          <a:p>
            <a:pPr indent="-334327" lvl="0" marL="457200" rtl="0" algn="l">
              <a:spcBef>
                <a:spcPts val="0"/>
              </a:spcBef>
              <a:spcAft>
                <a:spcPts val="0"/>
              </a:spcAft>
              <a:buClr>
                <a:schemeClr val="dk1"/>
              </a:buClr>
              <a:buSzPct val="100000"/>
              <a:buChar char="●"/>
            </a:pPr>
            <a:r>
              <a:rPr lang="ko">
                <a:solidFill>
                  <a:schemeClr val="dk1"/>
                </a:solidFill>
              </a:rPr>
              <a:t>Recommend to policy makers where to strengthen trade ties </a:t>
            </a:r>
            <a:endParaRPr>
              <a:solidFill>
                <a:schemeClr val="dk1"/>
              </a:solidFill>
            </a:endParaRPr>
          </a:p>
          <a:p>
            <a:pPr indent="0" lvl="0" marL="457200" rtl="0" algn="l">
              <a:spcBef>
                <a:spcPts val="0"/>
              </a:spcBef>
              <a:spcAft>
                <a:spcPts val="0"/>
              </a:spcAft>
              <a:buNone/>
            </a:pPr>
            <a:r>
              <a:t/>
            </a:r>
            <a:endParaRPr>
              <a:solidFill>
                <a:schemeClr val="dk1"/>
              </a:solidFill>
            </a:endParaRPr>
          </a:p>
          <a:p>
            <a:pPr indent="-334327" lvl="0" marL="457200" rtl="0" algn="l">
              <a:spcBef>
                <a:spcPts val="0"/>
              </a:spcBef>
              <a:spcAft>
                <a:spcPts val="0"/>
              </a:spcAft>
              <a:buClr>
                <a:schemeClr val="dk1"/>
              </a:buClr>
              <a:buSzPct val="100000"/>
              <a:buChar char="●"/>
            </a:pPr>
            <a:r>
              <a:rPr lang="ko">
                <a:solidFill>
                  <a:schemeClr val="dk1"/>
                </a:solidFill>
              </a:rPr>
              <a:t>Suggest manufacture of vaccine manufacturing units as per deficits</a:t>
            </a:r>
            <a:endParaRPr>
              <a:solidFill>
                <a:schemeClr val="dk1"/>
              </a:solidFill>
            </a:endParaRPr>
          </a:p>
          <a:p>
            <a:pPr indent="0" lvl="0" marL="0" rtl="0" algn="l">
              <a:spcBef>
                <a:spcPts val="0"/>
              </a:spcBef>
              <a:spcAft>
                <a:spcPts val="1000"/>
              </a:spcAft>
              <a:buNone/>
            </a:pPr>
            <a:r>
              <a:t/>
            </a:r>
            <a:endParaRPr>
              <a:solidFill>
                <a:schemeClr val="dk1"/>
              </a:solidFill>
            </a:endParaRPr>
          </a:p>
        </p:txBody>
      </p:sp>
      <p:sp>
        <p:nvSpPr>
          <p:cNvPr id="205" name="Google Shape;205;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764350" y="992950"/>
            <a:ext cx="7404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800"/>
              <a:t>Given Topic:</a:t>
            </a:r>
            <a:r>
              <a:rPr lang="ko" sz="1800"/>
              <a:t> Mitigating disruptions in the global supply chain caused by the continued COVID-19 pandemic</a:t>
            </a:r>
            <a:endParaRPr sz="1800"/>
          </a:p>
        </p:txBody>
      </p:sp>
      <p:sp>
        <p:nvSpPr>
          <p:cNvPr id="67" name="Google Shape;67;p15"/>
          <p:cNvSpPr txBox="1"/>
          <p:nvPr/>
        </p:nvSpPr>
        <p:spPr>
          <a:xfrm>
            <a:off x="906675" y="3612000"/>
            <a:ext cx="73524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ko" sz="1800"/>
              <a:t>Project Topic:</a:t>
            </a:r>
            <a:r>
              <a:rPr lang="ko" sz="1800"/>
              <a:t> How can we optimize vaccine distribution </a:t>
            </a:r>
            <a:endParaRPr sz="1800"/>
          </a:p>
          <a:p>
            <a:pPr indent="0" lvl="0" marL="0" rtl="0" algn="ctr">
              <a:spcBef>
                <a:spcPts val="0"/>
              </a:spcBef>
              <a:spcAft>
                <a:spcPts val="0"/>
              </a:spcAft>
              <a:buNone/>
            </a:pPr>
            <a:r>
              <a:rPr lang="ko" sz="1800"/>
              <a:t>if another pandemic happens?</a:t>
            </a:r>
            <a:endParaRPr sz="1800"/>
          </a:p>
        </p:txBody>
      </p:sp>
      <p:sp>
        <p:nvSpPr>
          <p:cNvPr id="68" name="Google Shape;68;p15"/>
          <p:cNvSpPr/>
          <p:nvPr/>
        </p:nvSpPr>
        <p:spPr>
          <a:xfrm>
            <a:off x="4335300" y="2379425"/>
            <a:ext cx="473400" cy="585000"/>
          </a:xfrm>
          <a:prstGeom prst="downArrow">
            <a:avLst>
              <a:gd fmla="val 50000" name="adj1"/>
              <a:gd fmla="val 50000" name="adj2"/>
            </a:avLst>
          </a:prstGeom>
          <a:solidFill>
            <a:srgbClr val="A4C2F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Vaccine Distribution in COVID-19  and future</a:t>
            </a:r>
            <a:endParaRPr/>
          </a:p>
        </p:txBody>
      </p:sp>
      <p:pic>
        <p:nvPicPr>
          <p:cNvPr id="74" name="Google Shape;74;p16"/>
          <p:cNvPicPr preferRelativeResize="0"/>
          <p:nvPr/>
        </p:nvPicPr>
        <p:blipFill>
          <a:blip r:embed="rId3">
            <a:alphaModFix/>
          </a:blip>
          <a:stretch>
            <a:fillRect/>
          </a:stretch>
        </p:blipFill>
        <p:spPr>
          <a:xfrm>
            <a:off x="311700" y="1306825"/>
            <a:ext cx="4306054" cy="3366000"/>
          </a:xfrm>
          <a:prstGeom prst="rect">
            <a:avLst/>
          </a:prstGeom>
          <a:noFill/>
          <a:ln cap="flat" cmpd="sng" w="9525">
            <a:solidFill>
              <a:schemeClr val="dk1"/>
            </a:solidFill>
            <a:prstDash val="solid"/>
            <a:round/>
            <a:headEnd len="sm" w="sm" type="none"/>
            <a:tailEnd len="sm" w="sm" type="none"/>
          </a:ln>
        </p:spPr>
      </p:pic>
      <p:sp>
        <p:nvSpPr>
          <p:cNvPr id="75" name="Google Shape;75;p16"/>
          <p:cNvSpPr txBox="1"/>
          <p:nvPr/>
        </p:nvSpPr>
        <p:spPr>
          <a:xfrm>
            <a:off x="4697225" y="1389025"/>
            <a:ext cx="4329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ko"/>
              <a:t>* </a:t>
            </a:r>
            <a:r>
              <a:rPr lang="ko">
                <a:solidFill>
                  <a:schemeClr val="dk1"/>
                </a:solidFill>
              </a:rPr>
              <a:t>Richer nations focused on rolling out vaccines to their own populations</a:t>
            </a:r>
            <a:endParaRPr/>
          </a:p>
          <a:p>
            <a:pPr indent="0" lvl="0" marL="0" rtl="0" algn="l">
              <a:spcBef>
                <a:spcPts val="0"/>
              </a:spcBef>
              <a:spcAft>
                <a:spcPts val="0"/>
              </a:spcAft>
              <a:buNone/>
            </a:pPr>
            <a:r>
              <a:rPr lang="ko"/>
              <a:t>*</a:t>
            </a:r>
            <a:r>
              <a:rPr lang="ko"/>
              <a:t>Vaccination rate low in African countries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rPr b="1" lang="ko" sz="1600"/>
              <a:t>Unequal vaccine distribution led to emergence of omicron variant</a:t>
            </a:r>
            <a:endParaRPr b="1" sz="1600"/>
          </a:p>
          <a:p>
            <a:pPr indent="0" lvl="0" marL="0" rtl="0" algn="ctr">
              <a:spcBef>
                <a:spcPts val="0"/>
              </a:spcBef>
              <a:spcAft>
                <a:spcPts val="0"/>
              </a:spcAft>
              <a:buNone/>
            </a:pPr>
            <a:r>
              <a:t/>
            </a:r>
            <a:endParaRPr b="1" sz="1600"/>
          </a:p>
          <a:p>
            <a:pPr indent="0" lvl="0" marL="0" rtl="0" algn="ctr">
              <a:spcBef>
                <a:spcPts val="0"/>
              </a:spcBef>
              <a:spcAft>
                <a:spcPts val="0"/>
              </a:spcAft>
              <a:buNone/>
            </a:pPr>
            <a:r>
              <a:t/>
            </a:r>
            <a:endParaRPr b="1" sz="1600"/>
          </a:p>
          <a:p>
            <a:pPr indent="0" lvl="0" marL="0" rtl="0" algn="ctr">
              <a:spcBef>
                <a:spcPts val="0"/>
              </a:spcBef>
              <a:spcAft>
                <a:spcPts val="0"/>
              </a:spcAft>
              <a:buNone/>
            </a:pPr>
            <a:r>
              <a:t/>
            </a:r>
            <a:endParaRPr b="1" sz="1600"/>
          </a:p>
          <a:p>
            <a:pPr indent="0" lvl="0" marL="0" rtl="0" algn="ctr">
              <a:spcBef>
                <a:spcPts val="0"/>
              </a:spcBef>
              <a:spcAft>
                <a:spcPts val="0"/>
              </a:spcAft>
              <a:buNone/>
            </a:pPr>
            <a:r>
              <a:rPr b="1" lang="ko" sz="1600"/>
              <a:t>How can vaccination rates be more equitable in a future pandemic?</a:t>
            </a:r>
            <a:endParaRPr b="1" sz="1600"/>
          </a:p>
        </p:txBody>
      </p:sp>
      <p:sp>
        <p:nvSpPr>
          <p:cNvPr id="76" name="Google Shape;76;p16"/>
          <p:cNvSpPr/>
          <p:nvPr/>
        </p:nvSpPr>
        <p:spPr>
          <a:xfrm>
            <a:off x="6523525" y="2341900"/>
            <a:ext cx="336600" cy="347100"/>
          </a:xfrm>
          <a:prstGeom prst="downArrow">
            <a:avLst>
              <a:gd fmla="val 50000" name="adj1"/>
              <a:gd fmla="val 50000" name="adj2"/>
            </a:avLst>
          </a:prstGeom>
          <a:solidFill>
            <a:srgbClr val="A4C2F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p:nvPr/>
        </p:nvSpPr>
        <p:spPr>
          <a:xfrm>
            <a:off x="6523525" y="3496325"/>
            <a:ext cx="336600" cy="347100"/>
          </a:xfrm>
          <a:prstGeom prst="downArrow">
            <a:avLst>
              <a:gd fmla="val 50000" name="adj1"/>
              <a:gd fmla="val 50000" name="adj2"/>
            </a:avLst>
          </a:prstGeom>
          <a:solidFill>
            <a:srgbClr val="E06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Data collection</a:t>
            </a:r>
            <a:endParaRPr/>
          </a:p>
        </p:txBody>
      </p:sp>
      <p:sp>
        <p:nvSpPr>
          <p:cNvPr id="84" name="Google Shape;84;p17"/>
          <p:cNvSpPr txBox="1"/>
          <p:nvPr>
            <p:ph idx="1" type="body"/>
          </p:nvPr>
        </p:nvSpPr>
        <p:spPr>
          <a:xfrm>
            <a:off x="311700" y="1426475"/>
            <a:ext cx="3841800" cy="2770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ko" sz="1700"/>
              <a:t>Country-wise Population - </a:t>
            </a:r>
            <a:r>
              <a:rPr i="1" lang="ko" sz="1700"/>
              <a:t>The</a:t>
            </a:r>
            <a:r>
              <a:rPr b="1" lang="ko" sz="1700"/>
              <a:t> </a:t>
            </a:r>
            <a:r>
              <a:rPr i="1" lang="ko" sz="1700"/>
              <a:t>World Bank</a:t>
            </a:r>
            <a:endParaRPr b="1" sz="1700"/>
          </a:p>
          <a:p>
            <a:pPr indent="0" lvl="0" marL="0" rtl="0" algn="l">
              <a:spcBef>
                <a:spcPts val="0"/>
              </a:spcBef>
              <a:spcAft>
                <a:spcPts val="0"/>
              </a:spcAft>
              <a:buNone/>
            </a:pPr>
            <a:r>
              <a:t/>
            </a:r>
            <a:endParaRPr b="1" sz="1700"/>
          </a:p>
          <a:p>
            <a:pPr indent="0" lvl="0" marL="0" rtl="0" algn="l">
              <a:spcBef>
                <a:spcPts val="0"/>
              </a:spcBef>
              <a:spcAft>
                <a:spcPts val="0"/>
              </a:spcAft>
              <a:buNone/>
            </a:pPr>
            <a:r>
              <a:rPr b="1" lang="ko" sz="1700"/>
              <a:t>Vaccine Manufacturers - </a:t>
            </a:r>
            <a:r>
              <a:rPr i="1" lang="ko" sz="1700"/>
              <a:t>Geneva Graduate Institute Global Health Centre</a:t>
            </a:r>
            <a:endParaRPr i="1" sz="1700"/>
          </a:p>
          <a:p>
            <a:pPr indent="0" lvl="0" marL="0" rtl="0" algn="l">
              <a:spcBef>
                <a:spcPts val="0"/>
              </a:spcBef>
              <a:spcAft>
                <a:spcPts val="0"/>
              </a:spcAft>
              <a:buClr>
                <a:schemeClr val="dk1"/>
              </a:buClr>
              <a:buSzPct val="64705"/>
              <a:buFont typeface="Arial"/>
              <a:buNone/>
            </a:pPr>
            <a:r>
              <a:t/>
            </a:r>
            <a:endParaRPr i="1" sz="1700"/>
          </a:p>
          <a:p>
            <a:pPr indent="0" lvl="0" marL="0" rtl="0" algn="l">
              <a:spcBef>
                <a:spcPts val="0"/>
              </a:spcBef>
              <a:spcAft>
                <a:spcPts val="0"/>
              </a:spcAft>
              <a:buClr>
                <a:schemeClr val="dk1"/>
              </a:buClr>
              <a:buSzPct val="64705"/>
              <a:buFont typeface="Arial"/>
              <a:buNone/>
            </a:pPr>
            <a:r>
              <a:rPr b="1" lang="ko" sz="1700"/>
              <a:t>Country relationship - </a:t>
            </a:r>
            <a:r>
              <a:rPr i="1" lang="ko" sz="1700"/>
              <a:t>CEPII</a:t>
            </a:r>
            <a:endParaRPr i="1" sz="1700"/>
          </a:p>
          <a:p>
            <a:pPr indent="0" lvl="0" marL="0" rtl="0" algn="l">
              <a:spcBef>
                <a:spcPts val="0"/>
              </a:spcBef>
              <a:spcAft>
                <a:spcPts val="0"/>
              </a:spcAft>
              <a:buClr>
                <a:schemeClr val="dk1"/>
              </a:buClr>
              <a:buSzPct val="64705"/>
              <a:buFont typeface="Arial"/>
              <a:buNone/>
            </a:pPr>
            <a:r>
              <a:t/>
            </a:r>
            <a:endParaRPr i="1" sz="1700"/>
          </a:p>
          <a:p>
            <a:pPr indent="0" lvl="0" marL="0" rtl="0" algn="l">
              <a:spcBef>
                <a:spcPts val="0"/>
              </a:spcBef>
              <a:spcAft>
                <a:spcPts val="0"/>
              </a:spcAft>
              <a:buClr>
                <a:schemeClr val="dk1"/>
              </a:buClr>
              <a:buSzPct val="64705"/>
              <a:buFont typeface="Arial"/>
              <a:buNone/>
            </a:pPr>
            <a:r>
              <a:rPr b="1" lang="ko" sz="1700"/>
              <a:t>Trade Data - </a:t>
            </a:r>
            <a:r>
              <a:rPr i="1" lang="ko" sz="1700"/>
              <a:t>World Trade Organization</a:t>
            </a:r>
            <a:endParaRPr sz="1700"/>
          </a:p>
        </p:txBody>
      </p:sp>
      <p:pic>
        <p:nvPicPr>
          <p:cNvPr id="85" name="Google Shape;85;p17"/>
          <p:cNvPicPr preferRelativeResize="0"/>
          <p:nvPr/>
        </p:nvPicPr>
        <p:blipFill>
          <a:blip r:embed="rId3">
            <a:alphaModFix/>
          </a:blip>
          <a:stretch>
            <a:fillRect/>
          </a:stretch>
        </p:blipFill>
        <p:spPr>
          <a:xfrm>
            <a:off x="4271225" y="0"/>
            <a:ext cx="4817801" cy="2401649"/>
          </a:xfrm>
          <a:prstGeom prst="rect">
            <a:avLst/>
          </a:prstGeom>
          <a:noFill/>
          <a:ln cap="flat" cmpd="sng" w="9525">
            <a:solidFill>
              <a:srgbClr val="000000"/>
            </a:solidFill>
            <a:prstDash val="solid"/>
            <a:round/>
            <a:headEnd len="sm" w="sm" type="none"/>
            <a:tailEnd len="sm" w="sm" type="none"/>
          </a:ln>
        </p:spPr>
      </p:pic>
      <p:pic>
        <p:nvPicPr>
          <p:cNvPr id="86" name="Google Shape;86;p17"/>
          <p:cNvPicPr preferRelativeResize="0"/>
          <p:nvPr/>
        </p:nvPicPr>
        <p:blipFill>
          <a:blip r:embed="rId4">
            <a:alphaModFix/>
          </a:blip>
          <a:stretch>
            <a:fillRect/>
          </a:stretch>
        </p:blipFill>
        <p:spPr>
          <a:xfrm>
            <a:off x="4724400" y="2477846"/>
            <a:ext cx="4346999" cy="2681753"/>
          </a:xfrm>
          <a:prstGeom prst="rect">
            <a:avLst/>
          </a:prstGeom>
          <a:noFill/>
          <a:ln cap="flat" cmpd="sng" w="9525">
            <a:solidFill>
              <a:srgbClr val="000000"/>
            </a:solidFill>
            <a:prstDash val="solid"/>
            <a:round/>
            <a:headEnd len="sm" w="sm" type="none"/>
            <a:tailEnd len="sm" w="sm" type="none"/>
          </a:ln>
        </p:spPr>
      </p:pic>
      <p:sp>
        <p:nvSpPr>
          <p:cNvPr id="87" name="Google Shape;8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2720900" y="0"/>
            <a:ext cx="3031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EDA - </a:t>
            </a:r>
            <a:r>
              <a:rPr lang="ko"/>
              <a:t>Census Data</a:t>
            </a:r>
            <a:r>
              <a:rPr lang="ko"/>
              <a:t> </a:t>
            </a:r>
            <a:endParaRPr/>
          </a:p>
        </p:txBody>
      </p:sp>
      <p:pic>
        <p:nvPicPr>
          <p:cNvPr id="93" name="Google Shape;93;p18"/>
          <p:cNvPicPr preferRelativeResize="0"/>
          <p:nvPr/>
        </p:nvPicPr>
        <p:blipFill rotWithShape="1">
          <a:blip r:embed="rId3">
            <a:alphaModFix/>
          </a:blip>
          <a:srcRect b="5303" l="1970" r="-4586" t="0"/>
          <a:stretch/>
        </p:blipFill>
        <p:spPr>
          <a:xfrm>
            <a:off x="614725" y="516875"/>
            <a:ext cx="8069827" cy="4381376"/>
          </a:xfrm>
          <a:prstGeom prst="rect">
            <a:avLst/>
          </a:prstGeom>
          <a:noFill/>
          <a:ln>
            <a:noFill/>
          </a:ln>
        </p:spPr>
      </p:pic>
      <p:sp>
        <p:nvSpPr>
          <p:cNvPr id="94" name="Google Shape;9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EDA - Vaccine Data</a:t>
            </a:r>
            <a:endParaRPr/>
          </a:p>
        </p:txBody>
      </p:sp>
      <p:sp>
        <p:nvSpPr>
          <p:cNvPr id="100" name="Google Shape;10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1" name="Google Shape;101;p19"/>
          <p:cNvPicPr preferRelativeResize="0"/>
          <p:nvPr/>
        </p:nvPicPr>
        <p:blipFill>
          <a:blip r:embed="rId3">
            <a:alphaModFix/>
          </a:blip>
          <a:stretch>
            <a:fillRect/>
          </a:stretch>
        </p:blipFill>
        <p:spPr>
          <a:xfrm>
            <a:off x="-1" y="1152487"/>
            <a:ext cx="4843901" cy="1854400"/>
          </a:xfrm>
          <a:prstGeom prst="rect">
            <a:avLst/>
          </a:prstGeom>
          <a:noFill/>
          <a:ln>
            <a:noFill/>
          </a:ln>
        </p:spPr>
      </p:pic>
      <p:pic>
        <p:nvPicPr>
          <p:cNvPr id="102" name="Google Shape;102;p19"/>
          <p:cNvPicPr preferRelativeResize="0"/>
          <p:nvPr/>
        </p:nvPicPr>
        <p:blipFill>
          <a:blip r:embed="rId4">
            <a:alphaModFix/>
          </a:blip>
          <a:stretch>
            <a:fillRect/>
          </a:stretch>
        </p:blipFill>
        <p:spPr>
          <a:xfrm>
            <a:off x="200150" y="2905950"/>
            <a:ext cx="4114798" cy="2156751"/>
          </a:xfrm>
          <a:prstGeom prst="rect">
            <a:avLst/>
          </a:prstGeom>
          <a:noFill/>
          <a:ln>
            <a:noFill/>
          </a:ln>
        </p:spPr>
      </p:pic>
      <p:pic>
        <p:nvPicPr>
          <p:cNvPr id="103" name="Google Shape;103;p19"/>
          <p:cNvPicPr preferRelativeResize="0"/>
          <p:nvPr/>
        </p:nvPicPr>
        <p:blipFill>
          <a:blip r:embed="rId5">
            <a:alphaModFix/>
          </a:blip>
          <a:stretch>
            <a:fillRect/>
          </a:stretch>
        </p:blipFill>
        <p:spPr>
          <a:xfrm>
            <a:off x="4939225" y="578947"/>
            <a:ext cx="3874525" cy="1845927"/>
          </a:xfrm>
          <a:prstGeom prst="rect">
            <a:avLst/>
          </a:prstGeom>
          <a:noFill/>
          <a:ln>
            <a:noFill/>
          </a:ln>
        </p:spPr>
      </p:pic>
      <p:pic>
        <p:nvPicPr>
          <p:cNvPr id="104" name="Google Shape;104;p19"/>
          <p:cNvPicPr preferRelativeResize="0"/>
          <p:nvPr/>
        </p:nvPicPr>
        <p:blipFill>
          <a:blip r:embed="rId6">
            <a:alphaModFix/>
          </a:blip>
          <a:stretch>
            <a:fillRect/>
          </a:stretch>
        </p:blipFill>
        <p:spPr>
          <a:xfrm>
            <a:off x="4663800" y="2735850"/>
            <a:ext cx="4404001" cy="2315026"/>
          </a:xfrm>
          <a:prstGeom prst="rect">
            <a:avLst/>
          </a:prstGeom>
          <a:noFill/>
          <a:ln>
            <a:noFill/>
          </a:ln>
        </p:spPr>
      </p:pic>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EDA - Vaccine Data</a:t>
            </a:r>
            <a:endParaRPr/>
          </a:p>
        </p:txBody>
      </p:sp>
      <p:sp>
        <p:nvSpPr>
          <p:cNvPr id="111" name="Google Shape;111;p20"/>
          <p:cNvSpPr txBox="1"/>
          <p:nvPr>
            <p:ph idx="1" type="body"/>
          </p:nvPr>
        </p:nvSpPr>
        <p:spPr>
          <a:xfrm>
            <a:off x="243200" y="1152475"/>
            <a:ext cx="8657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0"/>
          <p:cNvPicPr preferRelativeResize="0"/>
          <p:nvPr/>
        </p:nvPicPr>
        <p:blipFill>
          <a:blip r:embed="rId3">
            <a:alphaModFix/>
          </a:blip>
          <a:stretch>
            <a:fillRect/>
          </a:stretch>
        </p:blipFill>
        <p:spPr>
          <a:xfrm>
            <a:off x="1447799" y="950838"/>
            <a:ext cx="6569476" cy="3819675"/>
          </a:xfrm>
          <a:prstGeom prst="rect">
            <a:avLst/>
          </a:prstGeom>
          <a:noFill/>
          <a:ln>
            <a:noFill/>
          </a:ln>
        </p:spPr>
      </p:pic>
      <p:pic>
        <p:nvPicPr>
          <p:cNvPr id="113" name="Google Shape;113;p20"/>
          <p:cNvPicPr preferRelativeResize="0"/>
          <p:nvPr/>
        </p:nvPicPr>
        <p:blipFill>
          <a:blip r:embed="rId4">
            <a:alphaModFix/>
          </a:blip>
          <a:stretch>
            <a:fillRect/>
          </a:stretch>
        </p:blipFill>
        <p:spPr>
          <a:xfrm>
            <a:off x="243200" y="1017725"/>
            <a:ext cx="2042800" cy="988875"/>
          </a:xfrm>
          <a:prstGeom prst="rect">
            <a:avLst/>
          </a:prstGeom>
          <a:noFill/>
          <a:ln>
            <a:noFill/>
          </a:ln>
        </p:spPr>
      </p:pic>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EDA - Country Distances </a:t>
            </a:r>
            <a:endParaRPr/>
          </a:p>
        </p:txBody>
      </p:sp>
      <p:sp>
        <p:nvSpPr>
          <p:cNvPr id="120" name="Google Shape;120;p21"/>
          <p:cNvSpPr txBox="1"/>
          <p:nvPr/>
        </p:nvSpPr>
        <p:spPr>
          <a:xfrm>
            <a:off x="318100" y="2161575"/>
            <a:ext cx="2269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pic>
        <p:nvPicPr>
          <p:cNvPr id="122" name="Google Shape;122;p21"/>
          <p:cNvPicPr preferRelativeResize="0"/>
          <p:nvPr/>
        </p:nvPicPr>
        <p:blipFill>
          <a:blip r:embed="rId3">
            <a:alphaModFix/>
          </a:blip>
          <a:stretch>
            <a:fillRect/>
          </a:stretch>
        </p:blipFill>
        <p:spPr>
          <a:xfrm>
            <a:off x="-2109451" y="933050"/>
            <a:ext cx="6264351" cy="4281275"/>
          </a:xfrm>
          <a:prstGeom prst="rect">
            <a:avLst/>
          </a:prstGeom>
          <a:noFill/>
          <a:ln>
            <a:noFill/>
          </a:ln>
        </p:spPr>
      </p:pic>
      <p:pic>
        <p:nvPicPr>
          <p:cNvPr id="123" name="Google Shape;123;p21"/>
          <p:cNvPicPr preferRelativeResize="0"/>
          <p:nvPr/>
        </p:nvPicPr>
        <p:blipFill>
          <a:blip r:embed="rId4">
            <a:alphaModFix/>
          </a:blip>
          <a:stretch>
            <a:fillRect/>
          </a:stretch>
        </p:blipFill>
        <p:spPr>
          <a:xfrm>
            <a:off x="5265275" y="933050"/>
            <a:ext cx="3523384" cy="40115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