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6BA159-1930-465A-87EE-62C5F05641C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81E49520-66B1-4F61-9C90-33120F5D24CE}">
      <dgm:prSet phldrT="[טקסט]" custT="1"/>
      <dgm:spPr/>
      <dgm:t>
        <a:bodyPr/>
        <a:lstStyle/>
        <a:p>
          <a:pPr rtl="1"/>
          <a:r>
            <a:rPr lang="he-IL" sz="1200" dirty="0" smtClean="0"/>
            <a:t>כדי לוודא שמותקן </a:t>
          </a:r>
          <a:r>
            <a:rPr lang="en-US" sz="1200" dirty="0" smtClean="0"/>
            <a:t>Node </a:t>
          </a:r>
          <a:r>
            <a:rPr lang="he-IL" sz="1200" dirty="0" smtClean="0"/>
            <a:t> על המחשב הריצו ב </a:t>
          </a:r>
          <a:r>
            <a:rPr lang="en-US" sz="1200" dirty="0" smtClean="0"/>
            <a:t>CMD</a:t>
          </a:r>
          <a:r>
            <a:rPr lang="he-IL" sz="1200" dirty="0" smtClean="0"/>
            <a:t> את הפקודה:</a:t>
          </a:r>
        </a:p>
        <a:p>
          <a:pPr rtl="1"/>
          <a:r>
            <a:rPr lang="en-US" sz="1600" b="1" dirty="0" smtClean="0"/>
            <a:t>Node –v</a:t>
          </a:r>
          <a:endParaRPr lang="he-IL" sz="1600" b="1" dirty="0" smtClean="0"/>
        </a:p>
        <a:p>
          <a:pPr rtl="1"/>
          <a:r>
            <a:rPr lang="he-IL" sz="1200" dirty="0" smtClean="0"/>
            <a:t>אם לא, ניתן להוריד ולהתקין אותו מכאן:</a:t>
          </a: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/>
          </a:r>
          <a:br>
            <a:rPr lang="en-US" sz="1200" dirty="0" smtClean="0"/>
          </a:br>
          <a:r>
            <a:rPr lang="en-US" sz="1200" dirty="0" smtClean="0"/>
            <a:t>https://nodejs.org/</a:t>
          </a:r>
        </a:p>
        <a:p>
          <a:pPr rtl="1"/>
          <a:endParaRPr lang="he-IL" sz="1200" dirty="0"/>
        </a:p>
      </dgm:t>
    </dgm:pt>
    <dgm:pt modelId="{CBDFE75F-FAEC-4259-A967-AD35D87214E4}" type="par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8FE9BCD-0A6D-4CB8-836D-37AE5403E66D}" type="sibTrans" cxnId="{34463E03-7C6C-416C-8E41-0C96A1B8FAA4}">
      <dgm:prSet/>
      <dgm:spPr/>
      <dgm:t>
        <a:bodyPr/>
        <a:lstStyle/>
        <a:p>
          <a:pPr rtl="1"/>
          <a:endParaRPr lang="he-IL"/>
        </a:p>
      </dgm:t>
    </dgm:pt>
    <dgm:pt modelId="{795CF1B4-A7F4-4293-A58F-A2AC5CAAFA96}">
      <dgm:prSet phldrT="[טקסט]" custT="1"/>
      <dgm:spPr/>
      <dgm:t>
        <a:bodyPr/>
        <a:lstStyle/>
        <a:p>
          <a:pPr rtl="1"/>
          <a:r>
            <a:rPr lang="he-IL" sz="1800" dirty="0" smtClean="0"/>
            <a:t>התקנת </a:t>
          </a:r>
          <a:r>
            <a:rPr lang="en-US" sz="2000" b="1" dirty="0" smtClean="0"/>
            <a:t>node</a:t>
          </a:r>
          <a:endParaRPr lang="he-IL" sz="1800" b="1" dirty="0"/>
        </a:p>
      </dgm:t>
    </dgm:pt>
    <dgm:pt modelId="{3CF19718-8C74-40CB-A978-9DEB3C584DEC}" type="par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0AED11F2-FC4B-49A3-82A4-1D57D2304510}" type="sibTrans" cxnId="{42E3B440-E783-467E-9610-30E6E99251E0}">
      <dgm:prSet/>
      <dgm:spPr/>
      <dgm:t>
        <a:bodyPr/>
        <a:lstStyle/>
        <a:p>
          <a:pPr rtl="1"/>
          <a:endParaRPr lang="he-IL"/>
        </a:p>
      </dgm:t>
    </dgm:pt>
    <dgm:pt modelId="{66EEFE9F-D079-4473-975D-C13E6E98BF8D}">
      <dgm:prSet phldrT="[טקסט]" custT="1"/>
      <dgm:spPr/>
      <dgm:t>
        <a:bodyPr/>
        <a:lstStyle/>
        <a:p>
          <a:pPr rtl="1"/>
          <a:r>
            <a:rPr lang="he-IL" sz="1500" dirty="0" smtClean="0"/>
            <a:t>לפתיחת פרויקט חדש הריצו את הפקודה הבאה בטרמינל:</a:t>
          </a:r>
          <a:r>
            <a:rPr lang="en-US" sz="1500" dirty="0" smtClean="0"/>
            <a:t/>
          </a:r>
          <a:br>
            <a:rPr lang="en-US" sz="1500" dirty="0" smtClean="0"/>
          </a:br>
          <a:r>
            <a:rPr lang="en-US" sz="1600" b="1" dirty="0" smtClean="0"/>
            <a:t>npx create-react-app my-app</a:t>
          </a:r>
          <a:endParaRPr lang="he-IL" sz="1600" b="1" dirty="0" smtClean="0"/>
        </a:p>
        <a:p>
          <a:pPr rtl="1"/>
          <a:r>
            <a:rPr lang="he-IL" sz="1400" b="0" dirty="0" smtClean="0"/>
            <a:t>כש</a:t>
          </a:r>
          <a:r>
            <a:rPr lang="en-US" sz="1400" b="0" dirty="0" smtClean="0"/>
            <a:t>my-app </a:t>
          </a:r>
          <a:r>
            <a:rPr lang="he-IL" sz="1400" b="0" dirty="0" smtClean="0"/>
            <a:t> הוא שם הפרויקט שלכן</a:t>
          </a:r>
        </a:p>
        <a:p>
          <a:pPr rtl="1"/>
          <a:endParaRPr lang="he-IL" sz="1500" dirty="0"/>
        </a:p>
      </dgm:t>
    </dgm:pt>
    <dgm:pt modelId="{EA4BD8F1-49F0-4DF0-B7E5-B40F28820A4E}" type="par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F18DFC78-2501-46BC-A775-C88EF2980007}" type="sibTrans" cxnId="{F09A5342-DC8A-4782-B634-DB13A61C5B7E}">
      <dgm:prSet/>
      <dgm:spPr/>
      <dgm:t>
        <a:bodyPr/>
        <a:lstStyle/>
        <a:p>
          <a:pPr rtl="1"/>
          <a:endParaRPr lang="he-IL"/>
        </a:p>
      </dgm:t>
    </dgm:pt>
    <dgm:pt modelId="{C09D7F92-98A5-4BA3-9C63-3A75AD9502E7}">
      <dgm:prSet phldrT="[טקסט]" custT="1"/>
      <dgm:spPr/>
      <dgm:t>
        <a:bodyPr/>
        <a:lstStyle/>
        <a:p>
          <a:pPr rtl="1"/>
          <a:r>
            <a:rPr lang="he-IL" sz="1900" b="0" dirty="0" smtClean="0"/>
            <a:t>יצירת פרויקט </a:t>
          </a:r>
          <a:r>
            <a:rPr lang="en-US" sz="1900" b="0" dirty="0" smtClean="0"/>
            <a:t>React </a:t>
          </a:r>
          <a:r>
            <a:rPr lang="he-IL" sz="1900" b="0" dirty="0" smtClean="0"/>
            <a:t> עם </a:t>
          </a:r>
          <a:r>
            <a:rPr lang="en-US" sz="2000" b="1" dirty="0" smtClean="0"/>
            <a:t>Create React App</a:t>
          </a:r>
          <a:endParaRPr lang="he-IL" sz="1900" b="1" dirty="0"/>
        </a:p>
      </dgm:t>
    </dgm:pt>
    <dgm:pt modelId="{11C69837-2CEB-4D57-B845-D439175D30F3}" type="par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D72BCD29-D1A1-4DF6-B003-81853C679B90}" type="sibTrans" cxnId="{897D2665-B319-48FE-9924-10C351917B31}">
      <dgm:prSet/>
      <dgm:spPr/>
      <dgm:t>
        <a:bodyPr/>
        <a:lstStyle/>
        <a:p>
          <a:pPr rtl="1"/>
          <a:endParaRPr lang="he-IL"/>
        </a:p>
      </dgm:t>
    </dgm:pt>
    <dgm:pt modelId="{9DE88E9D-C04F-42D2-9FF6-6556C2A1773C}">
      <dgm:prSet phldrT="[טקסט]" custT="1"/>
      <dgm:spPr/>
      <dgm:t>
        <a:bodyPr/>
        <a:lstStyle/>
        <a:p>
          <a:pPr rtl="1"/>
          <a:r>
            <a:rPr lang="he-IL" sz="1400" dirty="0" smtClean="0"/>
            <a:t>להרצת הפרויקט כנסו לתיקיה עם הפקודה הבאה:</a:t>
          </a:r>
        </a:p>
        <a:p>
          <a:pPr rtl="1"/>
          <a:r>
            <a:rPr lang="en-US" sz="1600" b="1" dirty="0" smtClean="0"/>
            <a:t>cd my-app</a:t>
          </a:r>
          <a:endParaRPr lang="he-IL" sz="1600" b="1" dirty="0" smtClean="0"/>
        </a:p>
        <a:p>
          <a:pPr rtl="1"/>
          <a:endParaRPr lang="he-IL" sz="1400" dirty="0" smtClean="0"/>
        </a:p>
        <a:p>
          <a:pPr rtl="1"/>
          <a:r>
            <a:rPr lang="he-IL" sz="1400" dirty="0" smtClean="0"/>
            <a:t>ואז הריצו את הפקודה הבאה בטרמינל:</a:t>
          </a:r>
        </a:p>
        <a:p>
          <a:pPr rtl="1"/>
          <a:r>
            <a:rPr lang="en-US" sz="1600" b="1" dirty="0" smtClean="0"/>
            <a:t>npm start</a:t>
          </a:r>
          <a:endParaRPr lang="he-IL" sz="1600" b="1" dirty="0" smtClean="0"/>
        </a:p>
        <a:p>
          <a:pPr rtl="1"/>
          <a:endParaRPr lang="he-IL" sz="1400" dirty="0"/>
        </a:p>
      </dgm:t>
    </dgm:pt>
    <dgm:pt modelId="{8B24E56D-856E-472A-8534-F817CDC34242}" type="par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DDCF49D3-8C34-4041-B306-4B358350A87C}" type="sibTrans" cxnId="{F19DAC3D-39A1-4E18-AC02-998ACA404D23}">
      <dgm:prSet/>
      <dgm:spPr/>
      <dgm:t>
        <a:bodyPr/>
        <a:lstStyle/>
        <a:p>
          <a:pPr rtl="1"/>
          <a:endParaRPr lang="he-IL"/>
        </a:p>
      </dgm:t>
    </dgm:pt>
    <dgm:pt modelId="{116C3C46-6E23-45EF-A653-9D969A1D0201}">
      <dgm:prSet phldrT="[טקסט]"/>
      <dgm:spPr/>
      <dgm:t>
        <a:bodyPr/>
        <a:lstStyle/>
        <a:p>
          <a:pPr rtl="1"/>
          <a:r>
            <a:rPr lang="he-IL" dirty="0" smtClean="0"/>
            <a:t>הרצת השרת המקומי</a:t>
          </a:r>
          <a:endParaRPr lang="he-IL" dirty="0"/>
        </a:p>
      </dgm:t>
    </dgm:pt>
    <dgm:pt modelId="{98177F1A-8834-4BEA-96C8-0B8D40B89787}" type="par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5E7C9D07-2756-4E63-9780-BFAF21B686C6}" type="sibTrans" cxnId="{E41CB012-A55B-479C-B74D-0212319FD737}">
      <dgm:prSet/>
      <dgm:spPr/>
      <dgm:t>
        <a:bodyPr/>
        <a:lstStyle/>
        <a:p>
          <a:pPr rtl="1"/>
          <a:endParaRPr lang="he-IL"/>
        </a:p>
      </dgm:t>
    </dgm:pt>
    <dgm:pt modelId="{F68D4410-2BD0-4B76-9A8C-7D7127BBDD71}" type="pres">
      <dgm:prSet presAssocID="{2F6BA159-1930-465A-87EE-62C5F05641CA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pPr rtl="1"/>
          <a:endParaRPr lang="he-IL"/>
        </a:p>
      </dgm:t>
    </dgm:pt>
    <dgm:pt modelId="{9B46D2A3-36F0-4B51-A697-36ED7A000C35}" type="pres">
      <dgm:prSet presAssocID="{81E49520-66B1-4F61-9C90-33120F5D24CE}" presName="composite" presStyleCnt="0"/>
      <dgm:spPr/>
    </dgm:pt>
    <dgm:pt modelId="{4C48E53E-C158-4F07-9D32-729194582E71}" type="pres">
      <dgm:prSet presAssocID="{81E49520-66B1-4F61-9C90-33120F5D24CE}" presName="bentUpArrow1" presStyleLbl="alignImgPlace1" presStyleIdx="0" presStyleCnt="2" custAng="0" custFlipHor="1" custScaleY="92164" custLinFactX="108280" custLinFactNeighborX="200000" custLinFactNeighborY="10156"/>
      <dgm:spPr/>
    </dgm:pt>
    <dgm:pt modelId="{B25DD022-F5A1-4EF0-B57C-016D38CF64BA}" type="pres">
      <dgm:prSet presAssocID="{81E49520-66B1-4F61-9C90-33120F5D24CE}" presName="ParentText" presStyleLbl="node1" presStyleIdx="0" presStyleCnt="3" custScaleX="179420" custScaleY="106948" custLinFactX="100000" custLinFactNeighborX="133501" custLinFactNeighborY="432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A314ED9F-871E-49E4-A6F4-936F336365A5}" type="pres">
      <dgm:prSet presAssocID="{81E49520-66B1-4F61-9C90-33120F5D24CE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26E743C5-D1F2-4735-8F45-E2C90269221D}" type="pres">
      <dgm:prSet presAssocID="{78FE9BCD-0A6D-4CB8-836D-37AE5403E66D}" presName="sibTrans" presStyleCnt="0"/>
      <dgm:spPr/>
    </dgm:pt>
    <dgm:pt modelId="{E6C8054F-6544-45EE-A038-D5FA9919E69E}" type="pres">
      <dgm:prSet presAssocID="{66EEFE9F-D079-4473-975D-C13E6E98BF8D}" presName="composite" presStyleCnt="0"/>
      <dgm:spPr/>
    </dgm:pt>
    <dgm:pt modelId="{F6D830B0-060F-462C-B61C-84B5F14C2A7A}" type="pres">
      <dgm:prSet presAssocID="{66EEFE9F-D079-4473-975D-C13E6E98BF8D}" presName="bentUpArrow1" presStyleLbl="alignImgPlace1" presStyleIdx="1" presStyleCnt="2" custFlipHor="1" custScaleY="99834" custLinFactNeighborX="61387" custLinFactNeighborY="11520"/>
      <dgm:spPr/>
    </dgm:pt>
    <dgm:pt modelId="{CD55E349-2293-4A68-86AD-3829CA3D5777}" type="pres">
      <dgm:prSet presAssocID="{66EEFE9F-D079-4473-975D-C13E6E98BF8D}" presName="ParentText" presStyleLbl="node1" presStyleIdx="1" presStyleCnt="3" custScaleX="124886" custLinFactNeighborX="22988" custLinFactNeighborY="249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9FA28E04-E80C-4ADA-AC0F-A36C76194A85}" type="pres">
      <dgm:prSet presAssocID="{66EEFE9F-D079-4473-975D-C13E6E98BF8D}" presName="ChildText" presStyleLbl="revTx" presStyleIdx="1" presStyleCnt="3" custLinFactX="-100000" custLinFactNeighborX="-141139" custLinFactNeighborY="15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B0B4C82A-6765-48B6-A602-8F1F9D3D6EBA}" type="pres">
      <dgm:prSet presAssocID="{F18DFC78-2501-46BC-A775-C88EF2980007}" presName="sibTrans" presStyleCnt="0"/>
      <dgm:spPr/>
    </dgm:pt>
    <dgm:pt modelId="{EC870603-B2F3-46E8-91C3-199937ABDCF9}" type="pres">
      <dgm:prSet presAssocID="{9DE88E9D-C04F-42D2-9FF6-6556C2A1773C}" presName="composite" presStyleCnt="0"/>
      <dgm:spPr/>
    </dgm:pt>
    <dgm:pt modelId="{9C165520-DC09-4FEA-B1EB-4D8858101758}" type="pres">
      <dgm:prSet presAssocID="{9DE88E9D-C04F-42D2-9FF6-6556C2A1773C}" presName="ParentText" presStyleLbl="node1" presStyleIdx="2" presStyleCnt="3" custScaleX="143338" custScaleY="117677" custLinFactX="-79711" custLinFactNeighborX="-100000" custLinFactNeighborY="37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  <dgm:pt modelId="{8D97876C-7575-4F4E-851E-95B398FCA843}" type="pres">
      <dgm:prSet presAssocID="{9DE88E9D-C04F-42D2-9FF6-6556C2A1773C}" presName="FinalChildText" presStyleLbl="revTx" presStyleIdx="2" presStyleCnt="3" custLinFactX="-213054" custLinFactNeighborX="-300000" custLinFactNeighborY="130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rtl="1"/>
          <a:endParaRPr lang="he-IL"/>
        </a:p>
      </dgm:t>
    </dgm:pt>
  </dgm:ptLst>
  <dgm:cxnLst>
    <dgm:cxn modelId="{D60EC344-80AC-4311-A48C-8D1047C493E5}" type="presOf" srcId="{9DE88E9D-C04F-42D2-9FF6-6556C2A1773C}" destId="{9C165520-DC09-4FEA-B1EB-4D8858101758}" srcOrd="0" destOrd="0" presId="urn:microsoft.com/office/officeart/2005/8/layout/StepDownProcess"/>
    <dgm:cxn modelId="{AA35EC9E-1271-4BE6-9889-752F10CE8D8B}" type="presOf" srcId="{2F6BA159-1930-465A-87EE-62C5F05641CA}" destId="{F68D4410-2BD0-4B76-9A8C-7D7127BBDD71}" srcOrd="0" destOrd="0" presId="urn:microsoft.com/office/officeart/2005/8/layout/StepDownProcess"/>
    <dgm:cxn modelId="{34463E03-7C6C-416C-8E41-0C96A1B8FAA4}" srcId="{2F6BA159-1930-465A-87EE-62C5F05641CA}" destId="{81E49520-66B1-4F61-9C90-33120F5D24CE}" srcOrd="0" destOrd="0" parTransId="{CBDFE75F-FAEC-4259-A967-AD35D87214E4}" sibTransId="{78FE9BCD-0A6D-4CB8-836D-37AE5403E66D}"/>
    <dgm:cxn modelId="{5CFBDFB4-FE9D-4613-BC8B-824FDD4E2019}" type="presOf" srcId="{81E49520-66B1-4F61-9C90-33120F5D24CE}" destId="{B25DD022-F5A1-4EF0-B57C-016D38CF64BA}" srcOrd="0" destOrd="0" presId="urn:microsoft.com/office/officeart/2005/8/layout/StepDownProcess"/>
    <dgm:cxn modelId="{E4F6F72F-B4CC-40BA-97DF-21CB066FC617}" type="presOf" srcId="{795CF1B4-A7F4-4293-A58F-A2AC5CAAFA96}" destId="{A314ED9F-871E-49E4-A6F4-936F336365A5}" srcOrd="0" destOrd="0" presId="urn:microsoft.com/office/officeart/2005/8/layout/StepDownProcess"/>
    <dgm:cxn modelId="{F19DAC3D-39A1-4E18-AC02-998ACA404D23}" srcId="{2F6BA159-1930-465A-87EE-62C5F05641CA}" destId="{9DE88E9D-C04F-42D2-9FF6-6556C2A1773C}" srcOrd="2" destOrd="0" parTransId="{8B24E56D-856E-472A-8534-F817CDC34242}" sibTransId="{DDCF49D3-8C34-4041-B306-4B358350A87C}"/>
    <dgm:cxn modelId="{F09A5342-DC8A-4782-B634-DB13A61C5B7E}" srcId="{2F6BA159-1930-465A-87EE-62C5F05641CA}" destId="{66EEFE9F-D079-4473-975D-C13E6E98BF8D}" srcOrd="1" destOrd="0" parTransId="{EA4BD8F1-49F0-4DF0-B7E5-B40F28820A4E}" sibTransId="{F18DFC78-2501-46BC-A775-C88EF2980007}"/>
    <dgm:cxn modelId="{E41CB012-A55B-479C-B74D-0212319FD737}" srcId="{9DE88E9D-C04F-42D2-9FF6-6556C2A1773C}" destId="{116C3C46-6E23-45EF-A653-9D969A1D0201}" srcOrd="0" destOrd="0" parTransId="{98177F1A-8834-4BEA-96C8-0B8D40B89787}" sibTransId="{5E7C9D07-2756-4E63-9780-BFAF21B686C6}"/>
    <dgm:cxn modelId="{04C409C7-074A-4008-9F02-22CC50FBFAD0}" type="presOf" srcId="{66EEFE9F-D079-4473-975D-C13E6E98BF8D}" destId="{CD55E349-2293-4A68-86AD-3829CA3D5777}" srcOrd="0" destOrd="0" presId="urn:microsoft.com/office/officeart/2005/8/layout/StepDownProcess"/>
    <dgm:cxn modelId="{897D2665-B319-48FE-9924-10C351917B31}" srcId="{66EEFE9F-D079-4473-975D-C13E6E98BF8D}" destId="{C09D7F92-98A5-4BA3-9C63-3A75AD9502E7}" srcOrd="0" destOrd="0" parTransId="{11C69837-2CEB-4D57-B845-D439175D30F3}" sibTransId="{D72BCD29-D1A1-4DF6-B003-81853C679B90}"/>
    <dgm:cxn modelId="{C0E668D4-C623-45EF-9A17-DD51E2C49C5D}" type="presOf" srcId="{116C3C46-6E23-45EF-A653-9D969A1D0201}" destId="{8D97876C-7575-4F4E-851E-95B398FCA843}" srcOrd="0" destOrd="0" presId="urn:microsoft.com/office/officeart/2005/8/layout/StepDownProcess"/>
    <dgm:cxn modelId="{42E3B440-E783-467E-9610-30E6E99251E0}" srcId="{81E49520-66B1-4F61-9C90-33120F5D24CE}" destId="{795CF1B4-A7F4-4293-A58F-A2AC5CAAFA96}" srcOrd="0" destOrd="0" parTransId="{3CF19718-8C74-40CB-A978-9DEB3C584DEC}" sibTransId="{0AED11F2-FC4B-49A3-82A4-1D57D2304510}"/>
    <dgm:cxn modelId="{B9EDBA00-0C05-4FC8-8B8C-2447B0AB9702}" type="presOf" srcId="{C09D7F92-98A5-4BA3-9C63-3A75AD9502E7}" destId="{9FA28E04-E80C-4ADA-AC0F-A36C76194A85}" srcOrd="0" destOrd="0" presId="urn:microsoft.com/office/officeart/2005/8/layout/StepDownProcess"/>
    <dgm:cxn modelId="{E56C76C2-BFF4-4403-9544-4F5AE45C9C00}" type="presParOf" srcId="{F68D4410-2BD0-4B76-9A8C-7D7127BBDD71}" destId="{9B46D2A3-36F0-4B51-A697-36ED7A000C35}" srcOrd="0" destOrd="0" presId="urn:microsoft.com/office/officeart/2005/8/layout/StepDownProcess"/>
    <dgm:cxn modelId="{E3DF3C00-AFF8-49BE-B708-781C97DFBDFD}" type="presParOf" srcId="{9B46D2A3-36F0-4B51-A697-36ED7A000C35}" destId="{4C48E53E-C158-4F07-9D32-729194582E71}" srcOrd="0" destOrd="0" presId="urn:microsoft.com/office/officeart/2005/8/layout/StepDownProcess"/>
    <dgm:cxn modelId="{6023148B-EFA7-45D4-84D7-3C2B14C74A86}" type="presParOf" srcId="{9B46D2A3-36F0-4B51-A697-36ED7A000C35}" destId="{B25DD022-F5A1-4EF0-B57C-016D38CF64BA}" srcOrd="1" destOrd="0" presId="urn:microsoft.com/office/officeart/2005/8/layout/StepDownProcess"/>
    <dgm:cxn modelId="{4AE01433-A20D-4E84-A9E0-6D576CCF82DF}" type="presParOf" srcId="{9B46D2A3-36F0-4B51-A697-36ED7A000C35}" destId="{A314ED9F-871E-49E4-A6F4-936F336365A5}" srcOrd="2" destOrd="0" presId="urn:microsoft.com/office/officeart/2005/8/layout/StepDownProcess"/>
    <dgm:cxn modelId="{2BF114F8-61FE-4E93-8264-971629BCAC8A}" type="presParOf" srcId="{F68D4410-2BD0-4B76-9A8C-7D7127BBDD71}" destId="{26E743C5-D1F2-4735-8F45-E2C90269221D}" srcOrd="1" destOrd="0" presId="urn:microsoft.com/office/officeart/2005/8/layout/StepDownProcess"/>
    <dgm:cxn modelId="{C85B8208-9D47-41DF-AB29-516DD909A61C}" type="presParOf" srcId="{F68D4410-2BD0-4B76-9A8C-7D7127BBDD71}" destId="{E6C8054F-6544-45EE-A038-D5FA9919E69E}" srcOrd="2" destOrd="0" presId="urn:microsoft.com/office/officeart/2005/8/layout/StepDownProcess"/>
    <dgm:cxn modelId="{AD51E583-078A-4061-B9C4-3E5CAC8846D1}" type="presParOf" srcId="{E6C8054F-6544-45EE-A038-D5FA9919E69E}" destId="{F6D830B0-060F-462C-B61C-84B5F14C2A7A}" srcOrd="0" destOrd="0" presId="urn:microsoft.com/office/officeart/2005/8/layout/StepDownProcess"/>
    <dgm:cxn modelId="{C2D1847E-328A-4732-822A-B36ED5F4A1C9}" type="presParOf" srcId="{E6C8054F-6544-45EE-A038-D5FA9919E69E}" destId="{CD55E349-2293-4A68-86AD-3829CA3D5777}" srcOrd="1" destOrd="0" presId="urn:microsoft.com/office/officeart/2005/8/layout/StepDownProcess"/>
    <dgm:cxn modelId="{96EDDCEB-B906-46C4-AB5C-01D884EEB410}" type="presParOf" srcId="{E6C8054F-6544-45EE-A038-D5FA9919E69E}" destId="{9FA28E04-E80C-4ADA-AC0F-A36C76194A85}" srcOrd="2" destOrd="0" presId="urn:microsoft.com/office/officeart/2005/8/layout/StepDownProcess"/>
    <dgm:cxn modelId="{B63ACE78-4948-4661-B1E4-4835EEF28ECC}" type="presParOf" srcId="{F68D4410-2BD0-4B76-9A8C-7D7127BBDD71}" destId="{B0B4C82A-6765-48B6-A602-8F1F9D3D6EBA}" srcOrd="3" destOrd="0" presId="urn:microsoft.com/office/officeart/2005/8/layout/StepDownProcess"/>
    <dgm:cxn modelId="{9CD71B19-C45B-45E4-8800-E7572F0CD4FE}" type="presParOf" srcId="{F68D4410-2BD0-4B76-9A8C-7D7127BBDD71}" destId="{EC870603-B2F3-46E8-91C3-199937ABDCF9}" srcOrd="4" destOrd="0" presId="urn:microsoft.com/office/officeart/2005/8/layout/StepDownProcess"/>
    <dgm:cxn modelId="{F3D5BDF7-BCD8-4EAB-88A2-5F7B772A87FB}" type="presParOf" srcId="{EC870603-B2F3-46E8-91C3-199937ABDCF9}" destId="{9C165520-DC09-4FEA-B1EB-4D8858101758}" srcOrd="0" destOrd="0" presId="urn:microsoft.com/office/officeart/2005/8/layout/StepDownProcess"/>
    <dgm:cxn modelId="{6E6177DE-BAC3-465A-8858-60626E9C063F}" type="presParOf" srcId="{EC870603-B2F3-46E8-91C3-199937ABDCF9}" destId="{8D97876C-7575-4F4E-851E-95B398FCA843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8E53E-C158-4F07-9D32-729194582E71}">
      <dsp:nvSpPr>
        <dsp:cNvPr id="0" name=""/>
        <dsp:cNvSpPr/>
      </dsp:nvSpPr>
      <dsp:spPr>
        <a:xfrm rot="16200000" flipH="1">
          <a:off x="6703706" y="1628640"/>
          <a:ext cx="1179933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DD022-F5A1-4EF0-B57C-016D38CF64BA}">
      <dsp:nvSpPr>
        <dsp:cNvPr id="0" name=""/>
        <dsp:cNvSpPr/>
      </dsp:nvSpPr>
      <dsp:spPr>
        <a:xfrm>
          <a:off x="5997674" y="92298"/>
          <a:ext cx="3866848" cy="16133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 smtClean="0"/>
            <a:t>כדי לוודא שמותקן </a:t>
          </a:r>
          <a:r>
            <a:rPr lang="en-US" sz="1200" kern="1200" dirty="0" smtClean="0"/>
            <a:t>Node </a:t>
          </a:r>
          <a:r>
            <a:rPr lang="he-IL" sz="1200" kern="1200" dirty="0" smtClean="0"/>
            <a:t> על המחשב הריצו ב </a:t>
          </a:r>
          <a:r>
            <a:rPr lang="en-US" sz="1200" kern="1200" dirty="0" smtClean="0"/>
            <a:t>CMD</a:t>
          </a:r>
          <a:r>
            <a:rPr lang="he-IL" sz="1200" kern="1200" dirty="0" smtClean="0"/>
            <a:t> את הפקודה:</a:t>
          </a:r>
        </a:p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Node –v</a:t>
          </a:r>
          <a:endParaRPr lang="he-IL" sz="1600" b="1" kern="1200" dirty="0" smtClean="0"/>
        </a:p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200" kern="1200" dirty="0" smtClean="0"/>
            <a:t>אם לא, ניתן להוריד ולהתקין אותו מכאן:</a:t>
          </a: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/>
          </a:r>
          <a:br>
            <a:rPr lang="en-US" sz="1200" kern="1200" dirty="0" smtClean="0"/>
          </a:br>
          <a:r>
            <a:rPr lang="en-US" sz="1200" kern="1200" dirty="0" smtClean="0"/>
            <a:t>https://nodejs.org/</a:t>
          </a:r>
        </a:p>
        <a:p>
          <a:pPr lvl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200" kern="1200" dirty="0"/>
        </a:p>
      </dsp:txBody>
      <dsp:txXfrm>
        <a:off x="6076447" y="171071"/>
        <a:ext cx="3709302" cy="1455834"/>
      </dsp:txXfrm>
    </dsp:sp>
    <dsp:sp modelId="{A314ED9F-871E-49E4-A6F4-936F336365A5}">
      <dsp:nvSpPr>
        <dsp:cNvPr id="0" name=""/>
        <dsp:cNvSpPr/>
      </dsp:nvSpPr>
      <dsp:spPr>
        <a:xfrm>
          <a:off x="3976296" y="22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800" kern="1200" dirty="0" smtClean="0"/>
            <a:t>התקנת </a:t>
          </a:r>
          <a:r>
            <a:rPr lang="en-US" sz="2000" b="1" kern="1200" dirty="0" smtClean="0"/>
            <a:t>node</a:t>
          </a:r>
          <a:endParaRPr lang="he-IL" sz="1800" b="1" kern="1200" dirty="0"/>
        </a:p>
      </dsp:txBody>
      <dsp:txXfrm>
        <a:off x="3976296" y="223306"/>
        <a:ext cx="1567482" cy="1219289"/>
      </dsp:txXfrm>
    </dsp:sp>
    <dsp:sp modelId="{F6D830B0-060F-462C-B61C-84B5F14C2A7A}">
      <dsp:nvSpPr>
        <dsp:cNvPr id="0" name=""/>
        <dsp:cNvSpPr/>
      </dsp:nvSpPr>
      <dsp:spPr>
        <a:xfrm rot="16200000" flipH="1">
          <a:off x="4666110" y="3290559"/>
          <a:ext cx="1278128" cy="14575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5E349-2293-4A68-86AD-3829CA3D5777}">
      <dsp:nvSpPr>
        <dsp:cNvPr id="0" name=""/>
        <dsp:cNvSpPr/>
      </dsp:nvSpPr>
      <dsp:spPr>
        <a:xfrm>
          <a:off x="3658393" y="1761480"/>
          <a:ext cx="2691535" cy="15085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500" kern="1200" dirty="0" smtClean="0"/>
            <a:t>לפתיחת פרויקט חדש הריצו את הפקודה הבאה בטרמינל:</a:t>
          </a:r>
          <a:r>
            <a:rPr lang="en-US" sz="1500" kern="1200" dirty="0" smtClean="0"/>
            <a:t/>
          </a:r>
          <a:br>
            <a:rPr lang="en-US" sz="1500" kern="1200" dirty="0" smtClean="0"/>
          </a:br>
          <a:r>
            <a:rPr lang="en-US" sz="1600" b="1" kern="1200" dirty="0" smtClean="0"/>
            <a:t>npx create-react-app my-app</a:t>
          </a:r>
          <a:endParaRPr lang="he-IL" sz="1600" b="1" kern="1200" dirty="0" smtClean="0"/>
        </a:p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b="0" kern="1200" dirty="0" smtClean="0"/>
            <a:t>כש</a:t>
          </a:r>
          <a:r>
            <a:rPr lang="en-US" sz="1400" b="0" kern="1200" dirty="0" smtClean="0"/>
            <a:t>my-app </a:t>
          </a:r>
          <a:r>
            <a:rPr lang="he-IL" sz="1400" b="0" kern="1200" dirty="0" smtClean="0"/>
            <a:t> הוא שם הפרויקט שלכן</a:t>
          </a:r>
        </a:p>
        <a:p>
          <a:pPr lvl="0" algn="ctr" defTabSz="66675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500" kern="1200" dirty="0"/>
        </a:p>
      </dsp:txBody>
      <dsp:txXfrm>
        <a:off x="3732048" y="1835135"/>
        <a:ext cx="2544225" cy="1361255"/>
      </dsp:txXfrm>
    </dsp:sp>
    <dsp:sp modelId="{9FA28E04-E80C-4ADA-AC0F-A36C76194A85}">
      <dsp:nvSpPr>
        <dsp:cNvPr id="0" name=""/>
        <dsp:cNvSpPr/>
      </dsp:nvSpPr>
      <dsp:spPr>
        <a:xfrm>
          <a:off x="1806510" y="1886430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71450" lvl="1" indent="-171450" algn="r" defTabSz="84455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1900" b="0" kern="1200" dirty="0" smtClean="0"/>
            <a:t>יצירת פרויקט </a:t>
          </a:r>
          <a:r>
            <a:rPr lang="en-US" sz="1900" b="0" kern="1200" dirty="0" smtClean="0"/>
            <a:t>React </a:t>
          </a:r>
          <a:r>
            <a:rPr lang="he-IL" sz="1900" b="0" kern="1200" dirty="0" smtClean="0"/>
            <a:t> עם </a:t>
          </a:r>
          <a:r>
            <a:rPr lang="en-US" sz="2000" b="1" kern="1200" dirty="0" smtClean="0"/>
            <a:t>Create React App</a:t>
          </a:r>
          <a:endParaRPr lang="he-IL" sz="1900" b="1" kern="1200" dirty="0"/>
        </a:p>
      </dsp:txBody>
      <dsp:txXfrm>
        <a:off x="1806510" y="1886430"/>
        <a:ext cx="1567482" cy="1219289"/>
      </dsp:txXfrm>
    </dsp:sp>
    <dsp:sp modelId="{9C165520-DC09-4FEA-B1EB-4D8858101758}">
      <dsp:nvSpPr>
        <dsp:cNvPr id="0" name=""/>
        <dsp:cNvSpPr/>
      </dsp:nvSpPr>
      <dsp:spPr>
        <a:xfrm>
          <a:off x="1487519" y="3444465"/>
          <a:ext cx="3089211" cy="177523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להרצת הפרויקט כנסו לתיקיה עם הפקודה הבאה:</a:t>
          </a:r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cd my-app</a:t>
          </a:r>
          <a:endParaRPr lang="he-IL" sz="1600" b="1" kern="1200" dirty="0" smtClean="0"/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 smtClean="0"/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1400" kern="1200" dirty="0" smtClean="0"/>
            <a:t>ואז הריצו את הפקודה הבאה בטרמינל:</a:t>
          </a:r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npm start</a:t>
          </a:r>
          <a:endParaRPr lang="he-IL" sz="1600" b="1" kern="1200" dirty="0" smtClean="0"/>
        </a:p>
        <a:p>
          <a:pPr lvl="0" algn="ct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e-IL" sz="1400" kern="1200" dirty="0"/>
        </a:p>
      </dsp:txBody>
      <dsp:txXfrm>
        <a:off x="1574194" y="3531140"/>
        <a:ext cx="2915861" cy="1601884"/>
      </dsp:txXfrm>
    </dsp:sp>
    <dsp:sp modelId="{8D97876C-7575-4F4E-851E-95B398FCA843}">
      <dsp:nvSpPr>
        <dsp:cNvPr id="0" name=""/>
        <dsp:cNvSpPr/>
      </dsp:nvSpPr>
      <dsp:spPr>
        <a:xfrm>
          <a:off x="0" y="3853306"/>
          <a:ext cx="1567482" cy="12192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28600" lvl="1" indent="-228600" algn="r" defTabSz="10668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e-IL" sz="2400" kern="1200" dirty="0" smtClean="0"/>
            <a:t>הרצת השרת המקומי</a:t>
          </a:r>
          <a:endParaRPr lang="he-IL" sz="2400" kern="1200" dirty="0"/>
        </a:p>
      </dsp:txBody>
      <dsp:txXfrm>
        <a:off x="0" y="3853306"/>
        <a:ext cx="1567482" cy="1219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62F848-3E92-453F-84D6-B11A21F726C0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86594D3-DA00-47A6-B114-CE1A6246CE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563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6594D3-DA00-47A6-B114-CE1A6246CE0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8841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937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278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15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739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5609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267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37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41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423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54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80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481A3-77CE-4E10-A77E-E097CB96B1EC}" type="datetimeFigureOut">
              <a:rPr lang="he-IL" smtClean="0"/>
              <a:t>ג'/כסלו/תשפ"ה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14B9-30ED-402B-A495-85FE159CBF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041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06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בקומפוננטה בתוך קומפוננטות אחרות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 smtClean="0"/>
              <a:t>ריאקט מאפשרת לנו להרכיב קומפוננטות שונות יחד.</a:t>
            </a:r>
          </a:p>
          <a:p>
            <a:pPr marL="0" indent="0">
              <a:buNone/>
            </a:pPr>
            <a:r>
              <a:rPr lang="he-IL" dirty="0" smtClean="0"/>
              <a:t>לדוגמא, ניתן להשתמש בקומפוננטה אחת בתוך קומפוננטה אחרת: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658" y="3543829"/>
            <a:ext cx="6283209" cy="2856005"/>
          </a:xfrm>
          <a:prstGeom prst="rect">
            <a:avLst/>
          </a:prstGeom>
        </p:spPr>
      </p:pic>
      <p:cxnSp>
        <p:nvCxnSpPr>
          <p:cNvPr id="6" name="מחבר חץ ישר 5"/>
          <p:cNvCxnSpPr/>
          <p:nvPr/>
        </p:nvCxnSpPr>
        <p:spPr>
          <a:xfrm flipH="1">
            <a:off x="4589422" y="4971831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1891" y="3882935"/>
            <a:ext cx="388772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כאן הקומפוננטה </a:t>
            </a:r>
            <a:r>
              <a:rPr lang="en-US" sz="2400" dirty="0" smtClean="0"/>
              <a:t>App </a:t>
            </a:r>
            <a:r>
              <a:rPr lang="he-IL" sz="2400" dirty="0" smtClean="0"/>
              <a:t> משתמשת בקומפוננטה </a:t>
            </a:r>
            <a:r>
              <a:rPr lang="en-US" sz="2400" dirty="0" smtClean="0"/>
              <a:t>Welcome</a:t>
            </a:r>
            <a:r>
              <a:rPr lang="he-IL" sz="2400" dirty="0" smtClean="0"/>
              <a:t> כדי להציג את אלמנט ה </a:t>
            </a:r>
            <a:r>
              <a:rPr lang="en-US" sz="2400" dirty="0" smtClean="0"/>
              <a:t>h1</a:t>
            </a:r>
            <a:r>
              <a:rPr lang="he-IL" sz="2400" dirty="0" smtClean="0"/>
              <a:t> בתוך אלמנט ה </a:t>
            </a:r>
            <a:r>
              <a:rPr lang="en-US" sz="2400" dirty="0" smtClean="0"/>
              <a:t>div</a:t>
            </a:r>
            <a:r>
              <a:rPr lang="he-IL" sz="2400" dirty="0" smtClean="0"/>
              <a:t> .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145318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העברת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props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לקומפוננטה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193" y="1376652"/>
            <a:ext cx="11269613" cy="4351023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30618"/>
            <a:ext cx="3769453" cy="190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41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23273"/>
            <a:ext cx="10515600" cy="5853690"/>
          </a:xfrm>
        </p:spPr>
        <p:txBody>
          <a:bodyPr/>
          <a:lstStyle/>
          <a:p>
            <a:pPr marL="0" indent="0">
              <a:buNone/>
            </a:pP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</a:p>
          <a:p>
            <a:pPr marL="0" indent="0">
              <a:buNone/>
            </a:pPr>
            <a:r>
              <a:rPr lang="he-IL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האב: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קומפוננטת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הילד: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28" y="516045"/>
            <a:ext cx="4629727" cy="259994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28" y="4487232"/>
            <a:ext cx="5774707" cy="188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67509" y="137304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useState</a:t>
            </a:r>
            <a:r>
              <a:rPr lang="he-IL" dirty="0" smtClean="0"/>
              <a:t> מאפשר לנו לנהל מצב </a:t>
            </a:r>
            <a:r>
              <a:rPr lang="he-IL" dirty="0" err="1" smtClean="0"/>
              <a:t>בקומפוננטות</a:t>
            </a:r>
            <a:r>
              <a:rPr lang="he-IL" dirty="0" smtClean="0"/>
              <a:t> פונקציונליות </a:t>
            </a:r>
            <a:r>
              <a:rPr lang="he-IL" dirty="0" err="1" smtClean="0"/>
              <a:t>בריאקט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dirty="0" smtClean="0"/>
              <a:t>הוא מספק דרך קלה להגדיר ולשנות ערכים שמשתנים במהלך חיי </a:t>
            </a:r>
            <a:r>
              <a:rPr lang="he-IL" dirty="0" err="1" smtClean="0"/>
              <a:t>הקומפוננטה</a:t>
            </a:r>
            <a:r>
              <a:rPr lang="he-IL" dirty="0" smtClean="0"/>
              <a:t>.</a:t>
            </a:r>
          </a:p>
          <a:p>
            <a:pPr marL="0" indent="0">
              <a:buNone/>
            </a:pP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זה עובד?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 smtClean="0">
                <a:solidFill>
                  <a:srgbClr val="0070C0"/>
                </a:solidFill>
              </a:rPr>
              <a:t>ייבוא: </a:t>
            </a:r>
            <a:r>
              <a:rPr lang="he-IL" dirty="0" smtClean="0"/>
              <a:t>ייבוא </a:t>
            </a:r>
            <a:r>
              <a:rPr lang="he-IL" dirty="0" err="1" smtClean="0"/>
              <a:t>ההוק</a:t>
            </a:r>
            <a:r>
              <a:rPr lang="he-IL" dirty="0" smtClean="0"/>
              <a:t> </a:t>
            </a:r>
            <a:r>
              <a:rPr lang="en-US" dirty="0" err="1" smtClean="0"/>
              <a:t>useState</a:t>
            </a:r>
            <a:r>
              <a:rPr lang="he-IL" dirty="0" smtClean="0"/>
              <a:t> מתוך </a:t>
            </a:r>
            <a:r>
              <a:rPr lang="en-US" dirty="0" smtClean="0"/>
              <a:t>React</a:t>
            </a:r>
            <a:r>
              <a:rPr lang="he-IL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 smtClean="0">
                <a:solidFill>
                  <a:srgbClr val="0070C0"/>
                </a:solidFill>
              </a:rPr>
              <a:t>שימוש: </a:t>
            </a:r>
            <a:r>
              <a:rPr lang="he-IL" dirty="0" smtClean="0"/>
              <a:t>יצירת משתנה </a:t>
            </a:r>
            <a:r>
              <a:rPr lang="en-US" dirty="0" smtClean="0"/>
              <a:t>state</a:t>
            </a:r>
            <a:r>
              <a:rPr lang="he-IL" dirty="0" smtClean="0"/>
              <a:t> ופונקציה לעדכון ה</a:t>
            </a:r>
            <a:r>
              <a:rPr lang="en-US" dirty="0" smtClean="0"/>
              <a:t>state</a:t>
            </a:r>
            <a:r>
              <a:rPr lang="he-IL" dirty="0" smtClean="0"/>
              <a:t> .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 smtClean="0">
                <a:solidFill>
                  <a:srgbClr val="0070C0"/>
                </a:solidFill>
              </a:rPr>
              <a:t>שינוי ערך: </a:t>
            </a:r>
            <a:r>
              <a:rPr lang="he-IL" dirty="0" smtClean="0"/>
              <a:t>שינוי ערך מתבצע דרך הפונקציה לשינוי ה</a:t>
            </a:r>
            <a:r>
              <a:rPr lang="en-US" dirty="0" smtClean="0"/>
              <a:t>state </a:t>
            </a:r>
            <a:r>
              <a:rPr lang="he-IL" dirty="0" smtClean="0"/>
              <a:t> ולא ישירות</a:t>
            </a:r>
            <a:r>
              <a:rPr lang="he-IL" dirty="0"/>
              <a:t>.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5208299"/>
            <a:ext cx="300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9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 smtClean="0">
                <a:solidFill>
                  <a:srgbClr val="0070C0"/>
                </a:solidFill>
              </a:rPr>
              <a:t>דוגמא:</a:t>
            </a:r>
            <a:endParaRPr lang="he-IL" b="1" dirty="0">
              <a:solidFill>
                <a:srgbClr val="0070C0"/>
              </a:solidFill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634"/>
            <a:ext cx="6680008" cy="51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עבודה עם תמונות </a:t>
            </a:r>
            <a:r>
              <a:rPr lang="he-IL" b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בריאקט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95219" y="1382280"/>
            <a:ext cx="10515600" cy="4351338"/>
          </a:xfrm>
        </p:spPr>
        <p:txBody>
          <a:bodyPr/>
          <a:lstStyle/>
          <a:p>
            <a:r>
              <a:rPr lang="en-US" dirty="0" smtClean="0"/>
              <a:t> React </a:t>
            </a:r>
            <a:r>
              <a:rPr lang="he-IL" dirty="0"/>
              <a:t>מתייחס לתמונה כקובץ שניתן לייבא כמו ייבוא של קוד </a:t>
            </a:r>
            <a:r>
              <a:rPr lang="en-US" dirty="0" smtClean="0"/>
              <a:t>. </a:t>
            </a:r>
            <a:r>
              <a:rPr lang="he-IL" dirty="0"/>
              <a:t>התמונה מקבלת נתיב גישה שמוכן לטעינה בדפדפן.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342"/>
            <a:ext cx="7576127" cy="409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49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43307"/>
            <a:ext cx="10515600" cy="1325563"/>
          </a:xfrm>
        </p:spPr>
        <p:txBody>
          <a:bodyPr/>
          <a:lstStyle/>
          <a:p>
            <a:pPr algn="ctr"/>
            <a:r>
              <a:rPr lang="he-IL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😳</a:t>
            </a:r>
            <a:endParaRPr lang="he-IL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373043"/>
            <a:ext cx="10515600" cy="4351338"/>
          </a:xfrm>
        </p:spPr>
        <p:txBody>
          <a:bodyPr/>
          <a:lstStyle/>
          <a:p>
            <a:r>
              <a:rPr lang="he-IL" dirty="0" smtClean="0"/>
              <a:t>צרו קומפוננטה של גלריית תמונות, המציגה כל פעם תמונה אחת מתוך מערך תמונות, ומשנה את התמונה בהתאם לניווט בחץ.</a:t>
            </a:r>
          </a:p>
          <a:p>
            <a:endParaRPr lang="he-IL" dirty="0"/>
          </a:p>
          <a:p>
            <a:endParaRPr lang="he-IL" dirty="0" smtClean="0"/>
          </a:p>
          <a:p>
            <a:endParaRPr lang="he-IL" dirty="0"/>
          </a:p>
          <a:p>
            <a:pPr marL="0" indent="0" algn="ctr">
              <a:buNone/>
            </a:pPr>
            <a:endParaRPr lang="he-IL" sz="3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he-IL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he-IL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                                       בהצלחה!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919" y="2504642"/>
            <a:ext cx="5696019" cy="369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2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05" y="4660490"/>
            <a:ext cx="4237702" cy="211885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32649"/>
            <a:ext cx="10515600" cy="132556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זה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9874" y="1435510"/>
            <a:ext cx="10272252" cy="403187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 smtClean="0"/>
              <a:t>React </a:t>
            </a:r>
            <a:r>
              <a:rPr lang="he-IL" sz="3200" dirty="0" smtClean="0"/>
              <a:t> היא ספריית </a:t>
            </a:r>
            <a:r>
              <a:rPr lang="en-US" sz="3200" dirty="0" smtClean="0"/>
              <a:t>JavaScript </a:t>
            </a:r>
            <a:r>
              <a:rPr lang="he-IL" sz="3200" dirty="0" smtClean="0"/>
              <a:t> פופולרית שפותחה על ידי פייסבוק לבניית ממשקי משתמש </a:t>
            </a:r>
            <a:r>
              <a:rPr lang="en-US" sz="3200" dirty="0" smtClean="0"/>
              <a:t>(UI) </a:t>
            </a:r>
            <a:r>
              <a:rPr lang="he-IL" sz="3200" dirty="0" smtClean="0"/>
              <a:t> אינטראקטיביים. היא מאפשרת ליצור רכיבים ניתנים לשימוש חוזר ליצירת אפליקציות ווביות מודרניות. אחד היתרונות המרכזיים של </a:t>
            </a:r>
            <a:r>
              <a:rPr lang="en-US" sz="3200" dirty="0" smtClean="0"/>
              <a:t>  React </a:t>
            </a:r>
            <a:r>
              <a:rPr lang="he-IL" sz="3200" dirty="0" smtClean="0"/>
              <a:t> הוא מהירותה ויעילותה בהשוואה לספריות ופריימוורקים אחרים, בזכות היכולת לעדכן רק את החלקים הדרושים בממשק במקום לרענן את כל הדף.</a:t>
            </a:r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21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ללמוד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Courier New" panose="02070309020205020404" pitchFamily="49" charset="0"/>
              <a:buChar char="o"/>
            </a:pP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מהירה ויעילה – </a:t>
            </a:r>
            <a:r>
              <a:rPr lang="he-IL" dirty="0" smtClean="0"/>
              <a:t>טכנולוגיית ה </a:t>
            </a:r>
            <a:r>
              <a:rPr lang="en-US" dirty="0" smtClean="0"/>
              <a:t>Virtual Dom </a:t>
            </a:r>
            <a:r>
              <a:rPr lang="he-IL" dirty="0" smtClean="0"/>
              <a:t> מאפשרת לריאקט לרנדר ולעדכן את הממשק בצורה מהירה ויעילה יותר מאשר בפריימוורקים אחרים.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רכיבים ניתנים לשימוש חוזר – </a:t>
            </a:r>
            <a:r>
              <a:rPr lang="he-IL" dirty="0" smtClean="0"/>
              <a:t>מאפשרים לבנות אפליקציה בצורה מודולרית ופשוטה לתחזוקה.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קהילה ותמיכה רחבה – </a:t>
            </a:r>
            <a:r>
              <a:rPr lang="he-IL" dirty="0" smtClean="0"/>
              <a:t>לריאקט יש קהילה פעילה, המון כלים ותמיכה שמקלים על הפיתוח.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9" y="4080387"/>
            <a:ext cx="7525440" cy="26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01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90795"/>
            <a:ext cx="10515600" cy="132556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פתיחת פרויקט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>
              <a:solidFill>
                <a:srgbClr val="0070C0"/>
              </a:solidFill>
            </a:endParaRPr>
          </a:p>
        </p:txBody>
      </p:sp>
      <p:graphicFrame>
        <p:nvGraphicFramePr>
          <p:cNvPr id="7" name="מציין מיקום תוכן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237538"/>
              </p:ext>
            </p:extLst>
          </p:nvPr>
        </p:nvGraphicFramePr>
        <p:xfrm>
          <a:off x="602226" y="1416358"/>
          <a:ext cx="10515600" cy="52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תמונה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588" y="4277573"/>
            <a:ext cx="3747780" cy="246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1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07809"/>
            <a:ext cx="10515600" cy="132556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מבנה בסיסי של פרויקט ב 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832" y="1415845"/>
            <a:ext cx="10515738" cy="44343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" y="4117257"/>
            <a:ext cx="2652252" cy="265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תמונה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2138">
            <a:off x="5764452" y="3604591"/>
            <a:ext cx="2619375" cy="174307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r="71839"/>
          <a:stretch/>
        </p:blipFill>
        <p:spPr>
          <a:xfrm>
            <a:off x="8432919" y="2689615"/>
            <a:ext cx="2716862" cy="4168385"/>
          </a:xfrm>
          <a:prstGeom prst="rect">
            <a:avLst/>
          </a:prstGeom>
        </p:spPr>
      </p:pic>
      <p:pic>
        <p:nvPicPr>
          <p:cNvPr id="4" name="תמונה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84" y="462115"/>
            <a:ext cx="11875716" cy="2487562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l="63674" t="-1948" r="-421" b="79092"/>
          <a:stretch/>
        </p:blipFill>
        <p:spPr>
          <a:xfrm>
            <a:off x="5187808" y="3313471"/>
            <a:ext cx="3127124" cy="84037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119" y="5529945"/>
            <a:ext cx="7519181" cy="9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4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מה זה קומפוננטה ב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React </a:t>
            </a:r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 rotWithShape="0">
                    <a:srgbClr val="000000">
                      <a:alpha val="43000"/>
                    </a:srgbClr>
                  </a:outerShdw>
                </a:effectLst>
              </a:rPr>
              <a:t> ?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848" y="1540632"/>
            <a:ext cx="10998304" cy="1430416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9" y="3206376"/>
            <a:ext cx="11012743" cy="1468365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25" y="4375149"/>
            <a:ext cx="4397375" cy="2198688"/>
          </a:xfrm>
          <a:prstGeom prst="rect">
            <a:avLst/>
          </a:prstGeom>
          <a:ln w="9525"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95709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סוגי קומפוננטות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13" y="1524000"/>
            <a:ext cx="11836774" cy="2906712"/>
          </a:xfrm>
          <a:prstGeom prst="rect">
            <a:avLst/>
          </a:prstGeom>
        </p:spPr>
      </p:pic>
      <p:grpSp>
        <p:nvGrpSpPr>
          <p:cNvPr id="7" name="קבוצה 6"/>
          <p:cNvGrpSpPr/>
          <p:nvPr/>
        </p:nvGrpSpPr>
        <p:grpSpPr>
          <a:xfrm>
            <a:off x="2335212" y="4368800"/>
            <a:ext cx="7278688" cy="2489200"/>
            <a:chOff x="2335212" y="4368800"/>
            <a:chExt cx="7278688" cy="2489200"/>
          </a:xfrm>
        </p:grpSpPr>
        <p:pic>
          <p:nvPicPr>
            <p:cNvPr id="5" name="תמונה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6" r="176"/>
            <a:stretch/>
          </p:blipFill>
          <p:spPr>
            <a:xfrm>
              <a:off x="2335212" y="4430712"/>
              <a:ext cx="7225850" cy="2427288"/>
            </a:xfrm>
            <a:prstGeom prst="rect">
              <a:avLst/>
            </a:prstGeom>
          </p:spPr>
        </p:pic>
        <p:sp>
          <p:nvSpPr>
            <p:cNvPr id="6" name="מלבן 5"/>
            <p:cNvSpPr/>
            <p:nvPr/>
          </p:nvSpPr>
          <p:spPr>
            <a:xfrm>
              <a:off x="8407400" y="4368800"/>
              <a:ext cx="1206500" cy="59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1907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0163"/>
          </a:xfrm>
        </p:spPr>
        <p:txBody>
          <a:bodyPr/>
          <a:lstStyle/>
          <a:p>
            <a:pPr algn="ctr"/>
            <a:r>
              <a:rPr lang="he-IL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בניית קומפוננטה מבוססת פונקציה</a:t>
            </a:r>
            <a:endParaRPr lang="he-IL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35" y="1520755"/>
            <a:ext cx="11869782" cy="8890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823" y="2756779"/>
            <a:ext cx="4716966" cy="21240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5061" y="2920409"/>
            <a:ext cx="48387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400" dirty="0" smtClean="0"/>
              <a:t>בקומפוננטה זו הפונקציה </a:t>
            </a:r>
            <a:r>
              <a:rPr lang="en-US" sz="2400" dirty="0" smtClean="0"/>
              <a:t>Welcome </a:t>
            </a:r>
            <a:r>
              <a:rPr lang="he-IL" sz="2400" dirty="0" smtClean="0"/>
              <a:t> מחזירה תגית  </a:t>
            </a:r>
            <a:r>
              <a:rPr lang="en-US" sz="2400" dirty="0" smtClean="0"/>
              <a:t>HTML</a:t>
            </a:r>
            <a:r>
              <a:rPr lang="he-IL" sz="2400" dirty="0" smtClean="0"/>
              <a:t> </a:t>
            </a:r>
            <a:r>
              <a:rPr lang="en-US" sz="2400" dirty="0" smtClean="0"/>
              <a:t>&lt;h1&gt; </a:t>
            </a:r>
            <a:r>
              <a:rPr lang="he-IL" sz="2400" dirty="0" smtClean="0"/>
              <a:t> שתוצג בדפדפן.</a:t>
            </a:r>
            <a:endParaRPr lang="he-IL" sz="2400" dirty="0"/>
          </a:p>
        </p:txBody>
      </p:sp>
      <p:cxnSp>
        <p:nvCxnSpPr>
          <p:cNvPr id="9" name="מחבר חץ ישר 8"/>
          <p:cNvCxnSpPr/>
          <p:nvPr/>
        </p:nvCxnSpPr>
        <p:spPr>
          <a:xfrm flipH="1">
            <a:off x="5390837" y="3520574"/>
            <a:ext cx="150657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תמונה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297" y="5413718"/>
            <a:ext cx="518077" cy="608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6445" y="5240672"/>
            <a:ext cx="9192127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dirty="0" smtClean="0"/>
              <a:t>בקומפוננטות של ריאקט משתמשים בשפת </a:t>
            </a:r>
            <a:r>
              <a:rPr lang="en-US" sz="2800" dirty="0" smtClean="0"/>
              <a:t>JSX</a:t>
            </a:r>
            <a:r>
              <a:rPr lang="he-IL" sz="2800" dirty="0" smtClean="0"/>
              <a:t> שהיא שילוב של </a:t>
            </a:r>
            <a:r>
              <a:rPr lang="en-US" sz="2800" dirty="0" smtClean="0"/>
              <a:t>HTML </a:t>
            </a:r>
            <a:r>
              <a:rPr lang="he-IL" sz="2800" dirty="0" smtClean="0"/>
              <a:t> ו </a:t>
            </a:r>
            <a:r>
              <a:rPr lang="en-US" sz="2800" dirty="0" smtClean="0"/>
              <a:t>java script</a:t>
            </a:r>
            <a:r>
              <a:rPr lang="he-IL" sz="2800" dirty="0" smtClean="0"/>
              <a:t> . 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0584871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6809</TotalTime>
  <Words>393</Words>
  <Application>Microsoft Office PowerPoint</Application>
  <PresentationFormat>מסך רחב</PresentationFormat>
  <Paragraphs>58</Paragraphs>
  <Slides>16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ערכת נושא Office</vt:lpstr>
      <vt:lpstr>מצגת של PowerPoint‏</vt:lpstr>
      <vt:lpstr>מה זה React ?</vt:lpstr>
      <vt:lpstr>למה ללמוד React ?</vt:lpstr>
      <vt:lpstr>פתיחת פרויקט React </vt:lpstr>
      <vt:lpstr>מבנה בסיסי של פרויקט ב React </vt:lpstr>
      <vt:lpstr>מצגת של PowerPoint‏</vt:lpstr>
      <vt:lpstr>מה זה קומפוננטה בReact  ?</vt:lpstr>
      <vt:lpstr>סוגי קומפוננטות</vt:lpstr>
      <vt:lpstr>בניית קומפוננטה מבוססת פונקציה</vt:lpstr>
      <vt:lpstr>שימוש בקומפוננטה בתוך קומפוננטות אחרות</vt:lpstr>
      <vt:lpstr>העברת props לקומפוננטה</vt:lpstr>
      <vt:lpstr>מצגת של PowerPoint‏</vt:lpstr>
      <vt:lpstr>שימוש ב useState בריאקט</vt:lpstr>
      <vt:lpstr>דוגמא:</vt:lpstr>
      <vt:lpstr>עבודה עם תמונות בריאקט:</vt:lpstr>
      <vt:lpstr>תרגיל 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IMOE001</cp:lastModifiedBy>
  <cp:revision>24</cp:revision>
  <dcterms:created xsi:type="dcterms:W3CDTF">2024-10-05T21:32:12Z</dcterms:created>
  <dcterms:modified xsi:type="dcterms:W3CDTF">2024-12-04T09:28:03Z</dcterms:modified>
</cp:coreProperties>
</file>