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37"/>
  </p:notesMasterIdLst>
  <p:sldIdLst>
    <p:sldId id="256" r:id="rId2"/>
    <p:sldId id="288" r:id="rId3"/>
    <p:sldId id="257" r:id="rId4"/>
    <p:sldId id="258" r:id="rId5"/>
    <p:sldId id="259" r:id="rId6"/>
    <p:sldId id="260" r:id="rId7"/>
    <p:sldId id="261" r:id="rId8"/>
    <p:sldId id="262" r:id="rId9"/>
    <p:sldId id="263" r:id="rId10"/>
    <p:sldId id="264" r:id="rId11"/>
    <p:sldId id="268" r:id="rId12"/>
    <p:sldId id="265" r:id="rId13"/>
    <p:sldId id="266" r:id="rId14"/>
    <p:sldId id="290" r:id="rId15"/>
    <p:sldId id="267" r:id="rId16"/>
    <p:sldId id="269" r:id="rId17"/>
    <p:sldId id="271" r:id="rId18"/>
    <p:sldId id="286" r:id="rId19"/>
    <p:sldId id="272" r:id="rId20"/>
    <p:sldId id="273" r:id="rId21"/>
    <p:sldId id="274" r:id="rId22"/>
    <p:sldId id="275" r:id="rId23"/>
    <p:sldId id="276" r:id="rId24"/>
    <p:sldId id="277" r:id="rId25"/>
    <p:sldId id="278" r:id="rId26"/>
    <p:sldId id="279" r:id="rId27"/>
    <p:sldId id="280" r:id="rId28"/>
    <p:sldId id="281" r:id="rId29"/>
    <p:sldId id="270" r:id="rId30"/>
    <p:sldId id="282" r:id="rId31"/>
    <p:sldId id="283" r:id="rId32"/>
    <p:sldId id="289" r:id="rId33"/>
    <p:sldId id="284" r:id="rId34"/>
    <p:sldId id="285"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75" autoAdjust="0"/>
    <p:restoredTop sz="94660"/>
  </p:normalViewPr>
  <p:slideViewPr>
    <p:cSldViewPr snapToGrid="0">
      <p:cViewPr varScale="1">
        <p:scale>
          <a:sx n="88" d="100"/>
          <a:sy n="88"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Evening_weekend_05_2018</a:t>
            </a:r>
            <a:endParaRPr lang="he-IL"/>
          </a:p>
        </c:rich>
      </c:tx>
      <c:layout>
        <c:manualLayout>
          <c:xMode val="edge"/>
          <c:yMode val="edge"/>
          <c:x val="0.15736807279056408"/>
          <c:y val="1.238390092879257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0.15462790554231901"/>
          <c:y val="2.4767740528169314E-2"/>
          <c:w val="0.84479486416232641"/>
          <c:h val="0.60455506529176117"/>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גיליון1!$A$2:$A$5</c:f>
              <c:strCache>
                <c:ptCount val="3"/>
                <c:pt idx="0">
                  <c:v>Con-1 כיוון ביה"ח, ביה"ס וים ומקומות בילוי</c:v>
                </c:pt>
                <c:pt idx="1">
                  <c:v>Con-2 כיוון בים ומקומות בילוי</c:v>
                </c:pt>
                <c:pt idx="2">
                  <c:v>Sum</c:v>
                </c:pt>
              </c:strCache>
            </c:strRef>
          </c:cat>
          <c:val>
            <c:numRef>
              <c:f>גיליון1!$B$2:$B$5</c:f>
              <c:numCache>
                <c:formatCode>General</c:formatCode>
                <c:ptCount val="3"/>
                <c:pt idx="0">
                  <c:v>298</c:v>
                </c:pt>
                <c:pt idx="1">
                  <c:v>287</c:v>
                </c:pt>
                <c:pt idx="2">
                  <c:v>595</c:v>
                </c:pt>
              </c:numCache>
            </c:numRef>
          </c:val>
          <c:extLst>
            <c:ext xmlns:c16="http://schemas.microsoft.com/office/drawing/2014/chart" uri="{C3380CC4-5D6E-409C-BE32-E72D297353CC}">
              <c16:uniqueId val="{00000000-8F82-40B2-B8EE-B0EBDD96E68E}"/>
            </c:ext>
          </c:extLst>
        </c:ser>
        <c:ser>
          <c:idx val="1"/>
          <c:order val="1"/>
          <c:tx>
            <c:strRef>
              <c:f>גיליון1!$C$1</c:f>
              <c:strCache>
                <c:ptCount val="1"/>
                <c:pt idx="0">
                  <c:v>Algo-1</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גיליון1!$A$2:$A$5</c:f>
              <c:strCache>
                <c:ptCount val="3"/>
                <c:pt idx="0">
                  <c:v>Con-1 כיוון ביה"ח, ביה"ס וים ומקומות בילוי</c:v>
                </c:pt>
                <c:pt idx="1">
                  <c:v>Con-2 כיוון בים ומקומות בילוי</c:v>
                </c:pt>
                <c:pt idx="2">
                  <c:v>Sum</c:v>
                </c:pt>
              </c:strCache>
            </c:strRef>
          </c:cat>
          <c:val>
            <c:numRef>
              <c:f>גיליון1!$C$2:$C$5</c:f>
              <c:numCache>
                <c:formatCode>General</c:formatCode>
                <c:ptCount val="3"/>
                <c:pt idx="0">
                  <c:v>298</c:v>
                </c:pt>
                <c:pt idx="1">
                  <c:v>191</c:v>
                </c:pt>
                <c:pt idx="2">
                  <c:v>498</c:v>
                </c:pt>
              </c:numCache>
            </c:numRef>
          </c:val>
          <c:extLst>
            <c:ext xmlns:c16="http://schemas.microsoft.com/office/drawing/2014/chart" uri="{C3380CC4-5D6E-409C-BE32-E72D297353CC}">
              <c16:uniqueId val="{00000001-8F82-40B2-B8EE-B0EBDD96E68E}"/>
            </c:ext>
          </c:extLst>
        </c:ser>
        <c:dLbls>
          <c:dLblPos val="inEnd"/>
          <c:showLegendKey val="0"/>
          <c:showVal val="1"/>
          <c:showCatName val="0"/>
          <c:showSerName val="0"/>
          <c:showPercent val="0"/>
          <c:showBubbleSize val="0"/>
        </c:dLbls>
        <c:gapWidth val="100"/>
        <c:overlap val="-24"/>
        <c:axId val="505023951"/>
        <c:axId val="505029359"/>
        <c:extLst>
          <c:ext xmlns:c15="http://schemas.microsoft.com/office/drawing/2012/chart" uri="{02D57815-91ED-43cb-92C2-25804820EDAC}">
            <c15:filteredBarSeries>
              <c15:ser>
                <c:idx val="2"/>
                <c:order val="2"/>
                <c:tx>
                  <c:strRef>
                    <c:extLst>
                      <c:ext uri="{02D57815-91ED-43cb-92C2-25804820EDAC}">
                        <c15:formulaRef>
                          <c15:sqref>גיליון1!$D$1</c15:sqref>
                        </c15:formulaRef>
                      </c:ext>
                    </c:extLst>
                    <c:strCache>
                      <c:ptCount val="1"/>
                      <c:pt idx="0">
                        <c:v>Algo-2</c:v>
                      </c:pt>
                    </c:strCache>
                  </c:strRef>
                </c:tx>
                <c:spPr>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גיליון1!$A$2:$A$5</c15:sqref>
                        </c15:formulaRef>
                      </c:ext>
                    </c:extLst>
                    <c:strCache>
                      <c:ptCount val="3"/>
                      <c:pt idx="0">
                        <c:v>Con-1 כיוון ביה"ח, ביה"ס וים ומקומות בילוי</c:v>
                      </c:pt>
                      <c:pt idx="1">
                        <c:v>Con-2 כיוון בים ומקומות בילוי</c:v>
                      </c:pt>
                      <c:pt idx="2">
                        <c:v>Sum</c:v>
                      </c:pt>
                    </c:strCache>
                  </c:strRef>
                </c:cat>
                <c:val>
                  <c:numRef>
                    <c:extLst>
                      <c:ext uri="{02D57815-91ED-43cb-92C2-25804820EDAC}">
                        <c15:formulaRef>
                          <c15:sqref>גיליון1!$D$2:$D$5</c15:sqref>
                        </c15:formulaRef>
                      </c:ext>
                    </c:extLst>
                    <c:numCache>
                      <c:formatCode>General</c:formatCode>
                      <c:ptCount val="3"/>
                      <c:pt idx="0">
                        <c:v>298</c:v>
                      </c:pt>
                      <c:pt idx="1">
                        <c:v>191</c:v>
                      </c:pt>
                      <c:pt idx="2">
                        <c:v>498</c:v>
                      </c:pt>
                    </c:numCache>
                  </c:numRef>
                </c:val>
                <c:extLst>
                  <c:ext xmlns:c16="http://schemas.microsoft.com/office/drawing/2014/chart" uri="{C3380CC4-5D6E-409C-BE32-E72D297353CC}">
                    <c16:uniqueId val="{00000002-8F82-40B2-B8EE-B0EBDD96E68E}"/>
                  </c:ext>
                </c:extLst>
              </c15:ser>
            </c15:filteredBarSeries>
          </c:ext>
        </c:extLst>
      </c:barChart>
      <c:catAx>
        <c:axId val="50502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505029359"/>
        <c:crosses val="autoZero"/>
        <c:auto val="1"/>
        <c:lblAlgn val="ctr"/>
        <c:lblOffset val="100"/>
        <c:noMultiLvlLbl val="0"/>
      </c:catAx>
      <c:valAx>
        <c:axId val="505029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505023951"/>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20" baseline="0">
                <a:solidFill>
                  <a:schemeClr val="tx1">
                    <a:lumMod val="50000"/>
                    <a:lumOff val="50000"/>
                  </a:schemeClr>
                </a:solidFill>
                <a:latin typeface="+mn-lt"/>
                <a:ea typeface="+mn-ea"/>
                <a:cs typeface="+mn-cs"/>
              </a:defRPr>
            </a:pPr>
            <a:r>
              <a:rPr lang="he-IL" sz="1800" dirty="0"/>
              <a:t>עבור תחילת שבוע</a:t>
            </a:r>
          </a:p>
        </c:rich>
      </c:tx>
      <c:overlay val="0"/>
      <c:spPr>
        <a:noFill/>
        <a:ln>
          <a:noFill/>
        </a:ln>
        <a:effectLst/>
      </c:spPr>
      <c:txPr>
        <a:bodyPr rot="0" spcFirstLastPara="1" vertOverflow="ellipsis" vert="horz" wrap="square" anchor="ctr" anchorCtr="1"/>
        <a:lstStyle/>
        <a:p>
          <a:pPr>
            <a:defRPr sz="1800"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7.7259982259162044E-2"/>
          <c:y val="0.16037883504507594"/>
          <c:w val="0.90152088193836866"/>
          <c:h val="0.64670048267645941"/>
        </c:manualLayout>
      </c:layout>
      <c:barChart>
        <c:barDir val="col"/>
        <c:grouping val="clustered"/>
        <c:varyColors val="0"/>
        <c:ser>
          <c:idx val="0"/>
          <c:order val="0"/>
          <c:tx>
            <c:strRef>
              <c:f>גיליון1!$B$1</c:f>
              <c:strCache>
                <c:ptCount val="1"/>
                <c:pt idx="0">
                  <c:v>כיוון ים ומקומות בילוי</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גיליון1!$A$2:$A$6</c:f>
              <c:strCache>
                <c:ptCount val="5"/>
                <c:pt idx="0">
                  <c:v>בוקר</c:v>
                </c:pt>
                <c:pt idx="2">
                  <c:v>צהרים</c:v>
                </c:pt>
                <c:pt idx="4">
                  <c:v>ערב</c:v>
                </c:pt>
              </c:strCache>
            </c:strRef>
          </c:cat>
          <c:val>
            <c:numRef>
              <c:f>גיליון1!$B$2:$B$6</c:f>
              <c:numCache>
                <c:formatCode>General</c:formatCode>
                <c:ptCount val="5"/>
                <c:pt idx="0">
                  <c:v>12773</c:v>
                </c:pt>
                <c:pt idx="2">
                  <c:v>10553</c:v>
                </c:pt>
                <c:pt idx="4">
                  <c:v>9825</c:v>
                </c:pt>
              </c:numCache>
            </c:numRef>
          </c:val>
          <c:extLst>
            <c:ext xmlns:c16="http://schemas.microsoft.com/office/drawing/2014/chart" uri="{C3380CC4-5D6E-409C-BE32-E72D297353CC}">
              <c16:uniqueId val="{00000000-9544-49CA-8931-1D1B4D8F7AF4}"/>
            </c:ext>
          </c:extLst>
        </c:ser>
        <c:ser>
          <c:idx val="1"/>
          <c:order val="1"/>
          <c:tx>
            <c:strRef>
              <c:f>גיליון1!$C$1</c:f>
              <c:strCache>
                <c:ptCount val="1"/>
                <c:pt idx="0">
                  <c:v>כיוון בית ספר ומקומות עבודה </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cat>
            <c:strRef>
              <c:f>גיליון1!$A$2:$A$6</c:f>
              <c:strCache>
                <c:ptCount val="5"/>
                <c:pt idx="0">
                  <c:v>בוקר</c:v>
                </c:pt>
                <c:pt idx="2">
                  <c:v>צהרים</c:v>
                </c:pt>
                <c:pt idx="4">
                  <c:v>ערב</c:v>
                </c:pt>
              </c:strCache>
            </c:strRef>
          </c:cat>
          <c:val>
            <c:numRef>
              <c:f>גיליון1!$C$2:$C$6</c:f>
              <c:numCache>
                <c:formatCode>General</c:formatCode>
                <c:ptCount val="5"/>
                <c:pt idx="0">
                  <c:v>12579</c:v>
                </c:pt>
                <c:pt idx="2">
                  <c:v>11298</c:v>
                </c:pt>
                <c:pt idx="4">
                  <c:v>7990</c:v>
                </c:pt>
              </c:numCache>
            </c:numRef>
          </c:val>
          <c:extLst>
            <c:ext xmlns:c16="http://schemas.microsoft.com/office/drawing/2014/chart" uri="{C3380CC4-5D6E-409C-BE32-E72D297353CC}">
              <c16:uniqueId val="{00000001-9544-49CA-8931-1D1B4D8F7AF4}"/>
            </c:ext>
          </c:extLst>
        </c:ser>
        <c:ser>
          <c:idx val="2"/>
          <c:order val="2"/>
          <c:tx>
            <c:strRef>
              <c:f>גיליון1!$D$1</c:f>
              <c:strCache>
                <c:ptCount val="1"/>
                <c:pt idx="0">
                  <c:v>כיוון בית חולים</c:v>
                </c:pt>
              </c:strCache>
            </c:strRef>
          </c:tx>
          <c:spPr>
            <a:solidFill>
              <a:srgbClr val="FF0000"/>
            </a:solidFill>
            <a:ln w="9525" cap="flat" cmpd="sng" algn="ctr">
              <a:solidFill>
                <a:schemeClr val="accent3">
                  <a:shade val="95000"/>
                </a:schemeClr>
              </a:solidFill>
              <a:round/>
            </a:ln>
            <a:effectLst/>
          </c:spPr>
          <c:invertIfNegative val="0"/>
          <c:cat>
            <c:strRef>
              <c:f>גיליון1!$A$2:$A$6</c:f>
              <c:strCache>
                <c:ptCount val="5"/>
                <c:pt idx="0">
                  <c:v>בוקר</c:v>
                </c:pt>
                <c:pt idx="2">
                  <c:v>צהרים</c:v>
                </c:pt>
                <c:pt idx="4">
                  <c:v>ערב</c:v>
                </c:pt>
              </c:strCache>
            </c:strRef>
          </c:cat>
          <c:val>
            <c:numRef>
              <c:f>גיליון1!$D$2:$D$6</c:f>
              <c:numCache>
                <c:formatCode>General</c:formatCode>
                <c:ptCount val="5"/>
                <c:pt idx="0">
                  <c:v>522</c:v>
                </c:pt>
                <c:pt idx="2">
                  <c:v>666</c:v>
                </c:pt>
                <c:pt idx="4">
                  <c:v>518</c:v>
                </c:pt>
              </c:numCache>
            </c:numRef>
          </c:val>
          <c:extLst>
            <c:ext xmlns:c16="http://schemas.microsoft.com/office/drawing/2014/chart" uri="{C3380CC4-5D6E-409C-BE32-E72D297353CC}">
              <c16:uniqueId val="{00000002-9544-49CA-8931-1D1B4D8F7AF4}"/>
            </c:ext>
          </c:extLst>
        </c:ser>
        <c:dLbls>
          <c:showLegendKey val="0"/>
          <c:showVal val="0"/>
          <c:showCatName val="0"/>
          <c:showSerName val="0"/>
          <c:showPercent val="0"/>
          <c:showBubbleSize val="0"/>
        </c:dLbls>
        <c:gapWidth val="100"/>
        <c:overlap val="-24"/>
        <c:axId val="1453505535"/>
        <c:axId val="1453505951"/>
      </c:barChart>
      <c:catAx>
        <c:axId val="1453505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53505951"/>
        <c:crosses val="autoZero"/>
        <c:auto val="1"/>
        <c:lblAlgn val="ctr"/>
        <c:lblOffset val="100"/>
        <c:noMultiLvlLbl val="0"/>
      </c:catAx>
      <c:valAx>
        <c:axId val="1453505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53505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he-IL"/>
              <a:t>עבור סוף שבוע</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0.11391291172402332"/>
          <c:y val="0.18129183225790929"/>
          <c:w val="0.84636021056027211"/>
          <c:h val="0.58815970815838481"/>
        </c:manualLayout>
      </c:layout>
      <c:barChart>
        <c:barDir val="col"/>
        <c:grouping val="clustered"/>
        <c:varyColors val="0"/>
        <c:ser>
          <c:idx val="0"/>
          <c:order val="0"/>
          <c:tx>
            <c:strRef>
              <c:f>גיליון1!$B$1</c:f>
              <c:strCache>
                <c:ptCount val="1"/>
                <c:pt idx="0">
                  <c:v>כיוון ים ומקומות בילוי</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cat>
            <c:strRef>
              <c:f>גיליון1!$A$2:$A$6</c:f>
              <c:strCache>
                <c:ptCount val="5"/>
                <c:pt idx="0">
                  <c:v>בוקר</c:v>
                </c:pt>
                <c:pt idx="2">
                  <c:v>צהרים</c:v>
                </c:pt>
                <c:pt idx="4">
                  <c:v>ערב</c:v>
                </c:pt>
              </c:strCache>
            </c:strRef>
          </c:cat>
          <c:val>
            <c:numRef>
              <c:f>גיליון1!$B$2:$B$6</c:f>
              <c:numCache>
                <c:formatCode>General</c:formatCode>
                <c:ptCount val="5"/>
                <c:pt idx="0">
                  <c:v>14801</c:v>
                </c:pt>
                <c:pt idx="2">
                  <c:v>15323</c:v>
                </c:pt>
                <c:pt idx="4">
                  <c:v>10889</c:v>
                </c:pt>
              </c:numCache>
            </c:numRef>
          </c:val>
          <c:extLst>
            <c:ext xmlns:c16="http://schemas.microsoft.com/office/drawing/2014/chart" uri="{C3380CC4-5D6E-409C-BE32-E72D297353CC}">
              <c16:uniqueId val="{00000000-5F12-40EF-A192-5E99A4019137}"/>
            </c:ext>
          </c:extLst>
        </c:ser>
        <c:ser>
          <c:idx val="1"/>
          <c:order val="1"/>
          <c:tx>
            <c:strRef>
              <c:f>גיליון1!$C$1</c:f>
              <c:strCache>
                <c:ptCount val="1"/>
                <c:pt idx="0">
                  <c:v>כיוון בית ספר ומקומות עבודה </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cat>
            <c:strRef>
              <c:f>גיליון1!$A$2:$A$6</c:f>
              <c:strCache>
                <c:ptCount val="5"/>
                <c:pt idx="0">
                  <c:v>בוקר</c:v>
                </c:pt>
                <c:pt idx="2">
                  <c:v>צהרים</c:v>
                </c:pt>
                <c:pt idx="4">
                  <c:v>ערב</c:v>
                </c:pt>
              </c:strCache>
            </c:strRef>
          </c:cat>
          <c:val>
            <c:numRef>
              <c:f>גיליון1!$C$2:$C$6</c:f>
              <c:numCache>
                <c:formatCode>General</c:formatCode>
                <c:ptCount val="5"/>
                <c:pt idx="0">
                  <c:v>12210</c:v>
                </c:pt>
                <c:pt idx="2">
                  <c:v>12098</c:v>
                </c:pt>
                <c:pt idx="4">
                  <c:v>8460</c:v>
                </c:pt>
              </c:numCache>
            </c:numRef>
          </c:val>
          <c:extLst>
            <c:ext xmlns:c16="http://schemas.microsoft.com/office/drawing/2014/chart" uri="{C3380CC4-5D6E-409C-BE32-E72D297353CC}">
              <c16:uniqueId val="{00000001-5F12-40EF-A192-5E99A4019137}"/>
            </c:ext>
          </c:extLst>
        </c:ser>
        <c:ser>
          <c:idx val="2"/>
          <c:order val="2"/>
          <c:tx>
            <c:strRef>
              <c:f>גיליון1!$D$1</c:f>
              <c:strCache>
                <c:ptCount val="1"/>
                <c:pt idx="0">
                  <c:v>כיוון בית חולים</c:v>
                </c:pt>
              </c:strCache>
            </c:strRef>
          </c:tx>
          <c:spPr>
            <a:solidFill>
              <a:srgbClr val="FF0000"/>
            </a:solidFill>
            <a:ln w="9525" cap="flat" cmpd="sng" algn="ctr">
              <a:solidFill>
                <a:schemeClr val="accent3">
                  <a:shade val="95000"/>
                </a:schemeClr>
              </a:solidFill>
              <a:round/>
            </a:ln>
            <a:effectLst/>
          </c:spPr>
          <c:invertIfNegative val="0"/>
          <c:cat>
            <c:strRef>
              <c:f>גיליון1!$A$2:$A$6</c:f>
              <c:strCache>
                <c:ptCount val="5"/>
                <c:pt idx="0">
                  <c:v>בוקר</c:v>
                </c:pt>
                <c:pt idx="2">
                  <c:v>צהרים</c:v>
                </c:pt>
                <c:pt idx="4">
                  <c:v>ערב</c:v>
                </c:pt>
              </c:strCache>
            </c:strRef>
          </c:cat>
          <c:val>
            <c:numRef>
              <c:f>גיליון1!$D$2:$D$6</c:f>
              <c:numCache>
                <c:formatCode>General</c:formatCode>
                <c:ptCount val="5"/>
                <c:pt idx="0">
                  <c:v>664</c:v>
                </c:pt>
                <c:pt idx="2">
                  <c:v>662</c:v>
                </c:pt>
                <c:pt idx="4">
                  <c:v>453</c:v>
                </c:pt>
              </c:numCache>
            </c:numRef>
          </c:val>
          <c:extLst>
            <c:ext xmlns:c16="http://schemas.microsoft.com/office/drawing/2014/chart" uri="{C3380CC4-5D6E-409C-BE32-E72D297353CC}">
              <c16:uniqueId val="{00000002-5F12-40EF-A192-5E99A4019137}"/>
            </c:ext>
          </c:extLst>
        </c:ser>
        <c:dLbls>
          <c:showLegendKey val="0"/>
          <c:showVal val="0"/>
          <c:showCatName val="0"/>
          <c:showSerName val="0"/>
          <c:showPercent val="0"/>
          <c:showBubbleSize val="0"/>
        </c:dLbls>
        <c:gapWidth val="100"/>
        <c:overlap val="-24"/>
        <c:axId val="1734713600"/>
        <c:axId val="1734714016"/>
      </c:barChart>
      <c:catAx>
        <c:axId val="173471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734714016"/>
        <c:crosses val="autoZero"/>
        <c:auto val="1"/>
        <c:lblAlgn val="ctr"/>
        <c:lblOffset val="100"/>
        <c:noMultiLvlLbl val="0"/>
      </c:catAx>
      <c:valAx>
        <c:axId val="1734714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734713600"/>
        <c:crosses val="autoZero"/>
        <c:crossBetween val="between"/>
      </c:valAx>
      <c:spPr>
        <a:noFill/>
        <a:ln>
          <a:noFill/>
        </a:ln>
        <a:effectLst/>
      </c:spPr>
    </c:plotArea>
    <c:legend>
      <c:legendPos val="b"/>
      <c:layout>
        <c:manualLayout>
          <c:xMode val="edge"/>
          <c:yMode val="edge"/>
          <c:x val="4.5034091408964944E-2"/>
          <c:y val="0.89616977931416153"/>
          <c:w val="0.89999982669080925"/>
          <c:h val="8.284466545535686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400" b="0" i="0" u="none" strike="noStrike" cap="none" baseline="0">
                <a:effectLst/>
              </a:rPr>
              <a:t>Evening_weekend_06_2018</a:t>
            </a:r>
            <a:endParaRPr lang="he-IL"/>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6.1381774940937016E-2"/>
          <c:y val="0.10543063773833004"/>
          <c:w val="0.92263740204667788"/>
          <c:h val="0.71722126450170065"/>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גיליון1!$A$2:$A$4</c:f>
              <c:strCache>
                <c:ptCount val="3"/>
                <c:pt idx="0">
                  <c:v> Con1 כיוון בית חולים</c:v>
                </c:pt>
                <c:pt idx="1">
                  <c:v>Con2 כיוון מקומות עבודה ובה"ס</c:v>
                </c:pt>
                <c:pt idx="2">
                  <c:v>Con3 ים מקומות בילוי</c:v>
                </c:pt>
              </c:strCache>
            </c:strRef>
          </c:cat>
          <c:val>
            <c:numRef>
              <c:f>גיליון1!$B$2:$B$4</c:f>
              <c:numCache>
                <c:formatCode>General</c:formatCode>
                <c:ptCount val="3"/>
                <c:pt idx="0">
                  <c:v>40</c:v>
                </c:pt>
                <c:pt idx="1">
                  <c:v>635</c:v>
                </c:pt>
                <c:pt idx="2">
                  <c:v>465</c:v>
                </c:pt>
              </c:numCache>
            </c:numRef>
          </c:val>
          <c:extLst>
            <c:ext xmlns:c16="http://schemas.microsoft.com/office/drawing/2014/chart" uri="{C3380CC4-5D6E-409C-BE32-E72D297353CC}">
              <c16:uniqueId val="{00000000-4457-4C86-A6CF-B5EF8182B9C6}"/>
            </c:ext>
          </c:extLst>
        </c:ser>
        <c:ser>
          <c:idx val="1"/>
          <c:order val="1"/>
          <c:tx>
            <c:strRef>
              <c:f>גיליון1!$C$1</c:f>
              <c:strCache>
                <c:ptCount val="1"/>
                <c:pt idx="0">
                  <c:v>Algo</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Pt>
            <c:idx val="0"/>
            <c:invertIfNegative val="0"/>
            <c:bubble3D val="0"/>
            <c:spPr>
              <a:solidFill>
                <a:schemeClr val="accent5">
                  <a:lumMod val="40000"/>
                  <a:lumOff val="60000"/>
                </a:schemeClr>
              </a:solidFill>
              <a:ln w="9525" cap="flat" cmpd="sng" algn="ctr">
                <a:solidFill>
                  <a:schemeClr val="accent2">
                    <a:shade val="95000"/>
                  </a:schemeClr>
                </a:solidFill>
                <a:round/>
              </a:ln>
              <a:effectLst/>
            </c:spPr>
            <c:extLst>
              <c:ext xmlns:c16="http://schemas.microsoft.com/office/drawing/2014/chart" uri="{C3380CC4-5D6E-409C-BE32-E72D297353CC}">
                <c16:uniqueId val="{00000004-4457-4C86-A6CF-B5EF8182B9C6}"/>
              </c:ext>
            </c:extLst>
          </c:dPt>
          <c:dPt>
            <c:idx val="1"/>
            <c:invertIfNegative val="0"/>
            <c:bubble3D val="0"/>
            <c:spPr>
              <a:solidFill>
                <a:schemeClr val="accent5">
                  <a:lumMod val="40000"/>
                  <a:lumOff val="60000"/>
                </a:schemeClr>
              </a:solidFill>
              <a:ln w="9525" cap="flat" cmpd="sng" algn="ctr">
                <a:solidFill>
                  <a:schemeClr val="accent2">
                    <a:shade val="95000"/>
                  </a:schemeClr>
                </a:solidFill>
                <a:round/>
              </a:ln>
              <a:effectLst/>
            </c:spPr>
            <c:extLst>
              <c:ext xmlns:c16="http://schemas.microsoft.com/office/drawing/2014/chart" uri="{C3380CC4-5D6E-409C-BE32-E72D297353CC}">
                <c16:uniqueId val="{00000002-4457-4C86-A6CF-B5EF8182B9C6}"/>
              </c:ext>
            </c:extLst>
          </c:dPt>
          <c:dPt>
            <c:idx val="2"/>
            <c:invertIfNegative val="0"/>
            <c:bubble3D val="0"/>
            <c:spPr>
              <a:solidFill>
                <a:schemeClr val="accent5">
                  <a:lumMod val="40000"/>
                  <a:lumOff val="60000"/>
                </a:schemeClr>
              </a:solidFill>
              <a:ln w="9525" cap="flat" cmpd="sng" algn="ctr">
                <a:solidFill>
                  <a:schemeClr val="accent2">
                    <a:shade val="95000"/>
                  </a:schemeClr>
                </a:solidFill>
                <a:round/>
              </a:ln>
              <a:effectLst/>
            </c:spPr>
            <c:extLst>
              <c:ext xmlns:c16="http://schemas.microsoft.com/office/drawing/2014/chart" uri="{C3380CC4-5D6E-409C-BE32-E72D297353CC}">
                <c16:uniqueId val="{00000003-4457-4C86-A6CF-B5EF8182B9C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גיליון1!$A$2:$A$4</c:f>
              <c:strCache>
                <c:ptCount val="3"/>
                <c:pt idx="0">
                  <c:v> Con1 כיוון בית חולים</c:v>
                </c:pt>
                <c:pt idx="1">
                  <c:v>Con2 כיוון מקומות עבודה ובה"ס</c:v>
                </c:pt>
                <c:pt idx="2">
                  <c:v>Con3 ים מקומות בילוי</c:v>
                </c:pt>
              </c:strCache>
            </c:strRef>
          </c:cat>
          <c:val>
            <c:numRef>
              <c:f>גיליון1!$C$2:$C$4</c:f>
              <c:numCache>
                <c:formatCode>General</c:formatCode>
                <c:ptCount val="3"/>
                <c:pt idx="0">
                  <c:v>70</c:v>
                </c:pt>
                <c:pt idx="1">
                  <c:v>380</c:v>
                </c:pt>
                <c:pt idx="2">
                  <c:v>381</c:v>
                </c:pt>
              </c:numCache>
            </c:numRef>
          </c:val>
          <c:extLst>
            <c:ext xmlns:c16="http://schemas.microsoft.com/office/drawing/2014/chart" uri="{C3380CC4-5D6E-409C-BE32-E72D297353CC}">
              <c16:uniqueId val="{00000001-4457-4C86-A6CF-B5EF8182B9C6}"/>
            </c:ext>
          </c:extLst>
        </c:ser>
        <c:dLbls>
          <c:dLblPos val="outEnd"/>
          <c:showLegendKey val="0"/>
          <c:showVal val="1"/>
          <c:showCatName val="0"/>
          <c:showSerName val="0"/>
          <c:showPercent val="0"/>
          <c:showBubbleSize val="0"/>
        </c:dLbls>
        <c:gapWidth val="100"/>
        <c:overlap val="-24"/>
        <c:axId val="1480693775"/>
        <c:axId val="1480692527"/>
      </c:barChart>
      <c:catAx>
        <c:axId val="148069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80692527"/>
        <c:crosses val="autoZero"/>
        <c:auto val="1"/>
        <c:lblAlgn val="ctr"/>
        <c:lblOffset val="100"/>
        <c:noMultiLvlLbl val="0"/>
      </c:catAx>
      <c:valAx>
        <c:axId val="1480692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806937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e-IL" dirty="0"/>
              <a:t>מספר רכבים</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גיליון1!$B$1</c:f>
              <c:strCache>
                <c:ptCount val="1"/>
                <c:pt idx="0">
                  <c:v>בית חולים</c:v>
                </c:pt>
              </c:strCache>
            </c:strRef>
          </c:tx>
          <c:spPr>
            <a:solidFill>
              <a:schemeClr val="accent1"/>
            </a:solidFill>
            <a:ln>
              <a:noFill/>
            </a:ln>
            <a:effectLst/>
          </c:spPr>
          <c:invertIfNegative val="0"/>
          <c:cat>
            <c:strRef>
              <c:f>גיליון1!$A$2</c:f>
              <c:strCache>
                <c:ptCount val="1"/>
                <c:pt idx="0">
                  <c:v>קטגוריה 1</c:v>
                </c:pt>
              </c:strCache>
            </c:strRef>
          </c:cat>
          <c:val>
            <c:numRef>
              <c:f>גיליון1!$B$2</c:f>
              <c:numCache>
                <c:formatCode>General</c:formatCode>
                <c:ptCount val="1"/>
                <c:pt idx="0">
                  <c:v>220</c:v>
                </c:pt>
              </c:numCache>
            </c:numRef>
          </c:val>
          <c:extLst>
            <c:ext xmlns:c16="http://schemas.microsoft.com/office/drawing/2014/chart" uri="{C3380CC4-5D6E-409C-BE32-E72D297353CC}">
              <c16:uniqueId val="{00000000-EA74-447A-826A-8E0A8F34863B}"/>
            </c:ext>
          </c:extLst>
        </c:ser>
        <c:ser>
          <c:idx val="1"/>
          <c:order val="1"/>
          <c:tx>
            <c:strRef>
              <c:f>גיליון1!$C$1</c:f>
              <c:strCache>
                <c:ptCount val="1"/>
                <c:pt idx="0">
                  <c:v>בית ספר ומקומות עבודה</c:v>
                </c:pt>
              </c:strCache>
            </c:strRef>
          </c:tx>
          <c:spPr>
            <a:solidFill>
              <a:schemeClr val="accent2"/>
            </a:solidFill>
            <a:ln>
              <a:noFill/>
            </a:ln>
            <a:effectLst/>
          </c:spPr>
          <c:invertIfNegative val="0"/>
          <c:cat>
            <c:strRef>
              <c:f>גיליון1!$A$2</c:f>
              <c:strCache>
                <c:ptCount val="1"/>
                <c:pt idx="0">
                  <c:v>קטגוריה 1</c:v>
                </c:pt>
              </c:strCache>
            </c:strRef>
          </c:cat>
          <c:val>
            <c:numRef>
              <c:f>גיליון1!$C$2</c:f>
              <c:numCache>
                <c:formatCode>General</c:formatCode>
                <c:ptCount val="1"/>
                <c:pt idx="0">
                  <c:v>3994</c:v>
                </c:pt>
              </c:numCache>
            </c:numRef>
          </c:val>
          <c:extLst>
            <c:ext xmlns:c16="http://schemas.microsoft.com/office/drawing/2014/chart" uri="{C3380CC4-5D6E-409C-BE32-E72D297353CC}">
              <c16:uniqueId val="{00000001-EA74-447A-826A-8E0A8F34863B}"/>
            </c:ext>
          </c:extLst>
        </c:ser>
        <c:ser>
          <c:idx val="2"/>
          <c:order val="2"/>
          <c:tx>
            <c:strRef>
              <c:f>גיליון1!$D$1</c:f>
              <c:strCache>
                <c:ptCount val="1"/>
                <c:pt idx="0">
                  <c:v>ים ומקומת בילוי</c:v>
                </c:pt>
              </c:strCache>
            </c:strRef>
          </c:tx>
          <c:spPr>
            <a:solidFill>
              <a:schemeClr val="accent3"/>
            </a:solidFill>
            <a:ln>
              <a:noFill/>
            </a:ln>
            <a:effectLst/>
          </c:spPr>
          <c:invertIfNegative val="0"/>
          <c:cat>
            <c:strRef>
              <c:f>גיליון1!$A$2</c:f>
              <c:strCache>
                <c:ptCount val="1"/>
                <c:pt idx="0">
                  <c:v>קטגוריה 1</c:v>
                </c:pt>
              </c:strCache>
            </c:strRef>
          </c:cat>
          <c:val>
            <c:numRef>
              <c:f>גיליון1!$D$2</c:f>
              <c:numCache>
                <c:formatCode>General</c:formatCode>
                <c:ptCount val="1"/>
                <c:pt idx="0">
                  <c:v>5205</c:v>
                </c:pt>
              </c:numCache>
            </c:numRef>
          </c:val>
          <c:extLst>
            <c:ext xmlns:c16="http://schemas.microsoft.com/office/drawing/2014/chart" uri="{C3380CC4-5D6E-409C-BE32-E72D297353CC}">
              <c16:uniqueId val="{00000002-EA74-447A-826A-8E0A8F34863B}"/>
            </c:ext>
          </c:extLst>
        </c:ser>
        <c:dLbls>
          <c:showLegendKey val="0"/>
          <c:showVal val="0"/>
          <c:showCatName val="0"/>
          <c:showSerName val="0"/>
          <c:showPercent val="0"/>
          <c:showBubbleSize val="0"/>
        </c:dLbls>
        <c:gapWidth val="219"/>
        <c:overlap val="-27"/>
        <c:axId val="1555910480"/>
        <c:axId val="1555905072"/>
      </c:barChart>
      <c:catAx>
        <c:axId val="155591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555905072"/>
        <c:crosses val="autoZero"/>
        <c:auto val="1"/>
        <c:lblAlgn val="ctr"/>
        <c:lblOffset val="100"/>
        <c:noMultiLvlLbl val="0"/>
      </c:catAx>
      <c:valAx>
        <c:axId val="155590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55591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156021023929837"/>
          <c:y val="3.8394415357766144E-2"/>
          <c:w val="0.65544599808445425"/>
          <c:h val="0.66786549587060784"/>
        </c:manualLayout>
      </c:layout>
      <c:barChart>
        <c:barDir val="col"/>
        <c:grouping val="clustered"/>
        <c:varyColors val="0"/>
        <c:ser>
          <c:idx val="0"/>
          <c:order val="0"/>
          <c:tx>
            <c:strRef>
              <c:f>גיליון1!$B$1</c:f>
              <c:strCache>
                <c:ptCount val="1"/>
                <c:pt idx="0">
                  <c:v>Con1- ביוון בית חולים</c:v>
                </c:pt>
              </c:strCache>
            </c:strRef>
          </c:tx>
          <c:spPr>
            <a:solidFill>
              <a:srgbClr val="FF0000"/>
            </a:solidFill>
            <a:ln w="9525" cap="flat" cmpd="sng" algn="ctr">
              <a:solidFill>
                <a:schemeClr val="accent1">
                  <a:shade val="95000"/>
                </a:schemeClr>
              </a:solidFill>
              <a:round/>
            </a:ln>
            <a:effectLst/>
          </c:spPr>
          <c:invertIfNegative val="0"/>
          <c:cat>
            <c:strRef>
              <c:f>גיליון1!$A$2:$A$5</c:f>
              <c:strCache>
                <c:ptCount val="1"/>
                <c:pt idx="0">
                  <c:v>קטגוריה 1</c:v>
                </c:pt>
              </c:strCache>
            </c:strRef>
          </c:cat>
          <c:val>
            <c:numRef>
              <c:f>גיליון1!$B$2:$B$5</c:f>
              <c:numCache>
                <c:formatCode>General</c:formatCode>
                <c:ptCount val="1"/>
                <c:pt idx="0">
                  <c:v>233</c:v>
                </c:pt>
              </c:numCache>
            </c:numRef>
          </c:val>
          <c:extLst>
            <c:ext xmlns:c16="http://schemas.microsoft.com/office/drawing/2014/chart" uri="{C3380CC4-5D6E-409C-BE32-E72D297353CC}">
              <c16:uniqueId val="{00000000-D338-4385-BE81-0485EB388577}"/>
            </c:ext>
          </c:extLst>
        </c:ser>
        <c:ser>
          <c:idx val="1"/>
          <c:order val="1"/>
          <c:tx>
            <c:strRef>
              <c:f>גיליון1!$C$1</c:f>
              <c:strCache>
                <c:ptCount val="1"/>
                <c:pt idx="0">
                  <c:v>Con2- כיוון ביה"ס ומקומות בילוי</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cat>
            <c:strRef>
              <c:f>גיליון1!$A$2:$A$5</c:f>
              <c:strCache>
                <c:ptCount val="1"/>
                <c:pt idx="0">
                  <c:v>קטגוריה 1</c:v>
                </c:pt>
              </c:strCache>
            </c:strRef>
          </c:cat>
          <c:val>
            <c:numRef>
              <c:f>גיליון1!$C$2:$C$5</c:f>
              <c:numCache>
                <c:formatCode>General</c:formatCode>
                <c:ptCount val="1"/>
                <c:pt idx="0">
                  <c:v>4466</c:v>
                </c:pt>
              </c:numCache>
            </c:numRef>
          </c:val>
          <c:extLst>
            <c:ext xmlns:c16="http://schemas.microsoft.com/office/drawing/2014/chart" uri="{C3380CC4-5D6E-409C-BE32-E72D297353CC}">
              <c16:uniqueId val="{00000001-D338-4385-BE81-0485EB388577}"/>
            </c:ext>
          </c:extLst>
        </c:ser>
        <c:ser>
          <c:idx val="2"/>
          <c:order val="2"/>
          <c:tx>
            <c:strRef>
              <c:f>גיליון1!$D$1</c:f>
              <c:strCache>
                <c:ptCount val="1"/>
                <c:pt idx="0">
                  <c:v>Con3- כיוון ים ומקומות בילוי</c:v>
                </c:pt>
              </c:strCache>
            </c:strRef>
          </c:tx>
          <c:spPr>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9525" cap="flat" cmpd="sng" algn="ctr">
              <a:solidFill>
                <a:schemeClr val="accent3">
                  <a:shade val="95000"/>
                </a:schemeClr>
              </a:solidFill>
              <a:round/>
            </a:ln>
            <a:effectLst/>
          </c:spPr>
          <c:invertIfNegative val="0"/>
          <c:cat>
            <c:strRef>
              <c:f>גיליון1!$A$2:$A$5</c:f>
              <c:strCache>
                <c:ptCount val="1"/>
                <c:pt idx="0">
                  <c:v>קטגוריה 1</c:v>
                </c:pt>
              </c:strCache>
            </c:strRef>
          </c:cat>
          <c:val>
            <c:numRef>
              <c:f>גיליון1!$D$2:$D$5</c:f>
              <c:numCache>
                <c:formatCode>General</c:formatCode>
                <c:ptCount val="1"/>
                <c:pt idx="0">
                  <c:v>5684</c:v>
                </c:pt>
              </c:numCache>
            </c:numRef>
          </c:val>
          <c:extLst>
            <c:ext xmlns:c16="http://schemas.microsoft.com/office/drawing/2014/chart" uri="{C3380CC4-5D6E-409C-BE32-E72D297353CC}">
              <c16:uniqueId val="{00000002-D338-4385-BE81-0485EB388577}"/>
            </c:ext>
          </c:extLst>
        </c:ser>
        <c:dLbls>
          <c:showLegendKey val="0"/>
          <c:showVal val="0"/>
          <c:showCatName val="0"/>
          <c:showSerName val="0"/>
          <c:showPercent val="0"/>
          <c:showBubbleSize val="0"/>
        </c:dLbls>
        <c:gapWidth val="100"/>
        <c:overlap val="-24"/>
        <c:axId val="1543711167"/>
        <c:axId val="1543717823"/>
      </c:barChart>
      <c:catAx>
        <c:axId val="1543711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3717823"/>
        <c:crosses val="autoZero"/>
        <c:auto val="1"/>
        <c:lblAlgn val="ctr"/>
        <c:lblOffset val="100"/>
        <c:noMultiLvlLbl val="0"/>
      </c:catAx>
      <c:valAx>
        <c:axId val="154371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3711167"/>
        <c:crosses val="autoZero"/>
        <c:crossBetween val="between"/>
      </c:valAx>
      <c:spPr>
        <a:noFill/>
        <a:ln w="25400">
          <a:noFill/>
        </a:ln>
        <a:effectLst/>
      </c:spPr>
    </c:plotArea>
    <c:legend>
      <c:legendPos val="r"/>
      <c:layout>
        <c:manualLayout>
          <c:xMode val="edge"/>
          <c:yMode val="edge"/>
          <c:x val="5.0585729499467519E-2"/>
          <c:y val="0.75514341762016746"/>
          <c:w val="0.56570568455300918"/>
          <c:h val="0.244856582379832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400" b="0" i="0" u="none" strike="noStrike" cap="none" baseline="0">
                <a:effectLst/>
              </a:rPr>
              <a:t>Evening_weekend_06_2018</a:t>
            </a:r>
            <a:endParaRPr lang="he-IL"/>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גיליון1!$B$1</c:f>
              <c:strCache>
                <c:ptCount val="1"/>
                <c:pt idx="0">
                  <c:v>Base</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גיליון1!$A$2:$A$4</c:f>
              <c:strCache>
                <c:ptCount val="3"/>
                <c:pt idx="0">
                  <c:v> Con1 כיוון בית חולים</c:v>
                </c:pt>
                <c:pt idx="1">
                  <c:v>Con2 כיוון מקומות עבודה ובה"ס</c:v>
                </c:pt>
                <c:pt idx="2">
                  <c:v>Con3 ים מקומות בילוי</c:v>
                </c:pt>
              </c:strCache>
            </c:strRef>
          </c:cat>
          <c:val>
            <c:numRef>
              <c:f>גיליון1!$B$2:$B$4</c:f>
              <c:numCache>
                <c:formatCode>General</c:formatCode>
                <c:ptCount val="3"/>
                <c:pt idx="0">
                  <c:v>40</c:v>
                </c:pt>
                <c:pt idx="1">
                  <c:v>635</c:v>
                </c:pt>
                <c:pt idx="2">
                  <c:v>465</c:v>
                </c:pt>
              </c:numCache>
            </c:numRef>
          </c:val>
          <c:extLst>
            <c:ext xmlns:c16="http://schemas.microsoft.com/office/drawing/2014/chart" uri="{C3380CC4-5D6E-409C-BE32-E72D297353CC}">
              <c16:uniqueId val="{00000000-B507-435B-8DD5-6288C739C738}"/>
            </c:ext>
          </c:extLst>
        </c:ser>
        <c:ser>
          <c:idx val="1"/>
          <c:order val="1"/>
          <c:tx>
            <c:strRef>
              <c:f>גיליון1!$C$1</c:f>
              <c:strCache>
                <c:ptCount val="1"/>
                <c:pt idx="0">
                  <c:v>Algo</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גיליון1!$A$2:$A$4</c:f>
              <c:strCache>
                <c:ptCount val="3"/>
                <c:pt idx="0">
                  <c:v> Con1 כיוון בית חולים</c:v>
                </c:pt>
                <c:pt idx="1">
                  <c:v>Con2 כיוון מקומות עבודה ובה"ס</c:v>
                </c:pt>
                <c:pt idx="2">
                  <c:v>Con3 ים מקומות בילוי</c:v>
                </c:pt>
              </c:strCache>
            </c:strRef>
          </c:cat>
          <c:val>
            <c:numRef>
              <c:f>גיליון1!$C$2:$C$4</c:f>
              <c:numCache>
                <c:formatCode>General</c:formatCode>
                <c:ptCount val="3"/>
                <c:pt idx="0">
                  <c:v>70</c:v>
                </c:pt>
                <c:pt idx="1">
                  <c:v>380</c:v>
                </c:pt>
                <c:pt idx="2">
                  <c:v>381</c:v>
                </c:pt>
              </c:numCache>
            </c:numRef>
          </c:val>
          <c:extLst>
            <c:ext xmlns:c16="http://schemas.microsoft.com/office/drawing/2014/chart" uri="{C3380CC4-5D6E-409C-BE32-E72D297353CC}">
              <c16:uniqueId val="{00000001-B507-435B-8DD5-6288C739C738}"/>
            </c:ext>
          </c:extLst>
        </c:ser>
        <c:dLbls>
          <c:dLblPos val="outEnd"/>
          <c:showLegendKey val="0"/>
          <c:showVal val="1"/>
          <c:showCatName val="0"/>
          <c:showSerName val="0"/>
          <c:showPercent val="0"/>
          <c:showBubbleSize val="0"/>
        </c:dLbls>
        <c:gapWidth val="100"/>
        <c:overlap val="-24"/>
        <c:axId val="1480693775"/>
        <c:axId val="1480692527"/>
      </c:barChart>
      <c:catAx>
        <c:axId val="148069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80692527"/>
        <c:crosses val="autoZero"/>
        <c:auto val="1"/>
        <c:lblAlgn val="ctr"/>
        <c:lblOffset val="100"/>
        <c:noMultiLvlLbl val="0"/>
      </c:catAx>
      <c:valAx>
        <c:axId val="1480692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crossAx val="14806937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Evening_weekend_05_2018</a:t>
            </a:r>
            <a:endParaRPr lang="he-IL" dirty="0"/>
          </a:p>
        </c:rich>
      </c:tx>
      <c:layout>
        <c:manualLayout>
          <c:xMode val="edge"/>
          <c:yMode val="edge"/>
          <c:x val="0.16383747083272629"/>
          <c:y val="2.7231818739806745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0.15462790554231901"/>
          <c:y val="2.4767740528169314E-2"/>
          <c:w val="0.84479486416232641"/>
          <c:h val="0.60455506529176117"/>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גיליון1!$A$2:$A$5</c:f>
              <c:strCache>
                <c:ptCount val="3"/>
                <c:pt idx="0">
                  <c:v>Con-1כיוון ביה"ח ,ביה"ס וים ומקומות בילוי</c:v>
                </c:pt>
                <c:pt idx="1">
                  <c:v>Con-2 כיוון ים ומקומות בילוי</c:v>
                </c:pt>
                <c:pt idx="2">
                  <c:v>Sum</c:v>
                </c:pt>
              </c:strCache>
            </c:strRef>
          </c:cat>
          <c:val>
            <c:numRef>
              <c:f>גיליון1!$B$2:$B$5</c:f>
              <c:numCache>
                <c:formatCode>General</c:formatCode>
                <c:ptCount val="3"/>
                <c:pt idx="0">
                  <c:v>298</c:v>
                </c:pt>
                <c:pt idx="1">
                  <c:v>297</c:v>
                </c:pt>
                <c:pt idx="2">
                  <c:v>595</c:v>
                </c:pt>
              </c:numCache>
            </c:numRef>
          </c:val>
          <c:extLst>
            <c:ext xmlns:c16="http://schemas.microsoft.com/office/drawing/2014/chart" uri="{C3380CC4-5D6E-409C-BE32-E72D297353CC}">
              <c16:uniqueId val="{00000000-BD24-4B6E-9195-4CD65EE370C4}"/>
            </c:ext>
          </c:extLst>
        </c:ser>
        <c:ser>
          <c:idx val="1"/>
          <c:order val="1"/>
          <c:tx>
            <c:strRef>
              <c:f>גיליון1!$C$1</c:f>
              <c:strCache>
                <c:ptCount val="1"/>
                <c:pt idx="0">
                  <c:v>Algo-1</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גיליון1!$A$2:$A$5</c:f>
              <c:strCache>
                <c:ptCount val="3"/>
                <c:pt idx="0">
                  <c:v>Con-1כיוון ביה"ח ,ביה"ס וים ומקומות בילוי</c:v>
                </c:pt>
                <c:pt idx="1">
                  <c:v>Con-2 כיוון ים ומקומות בילוי</c:v>
                </c:pt>
                <c:pt idx="2">
                  <c:v>Sum</c:v>
                </c:pt>
              </c:strCache>
            </c:strRef>
          </c:cat>
          <c:val>
            <c:numRef>
              <c:f>גיליון1!$C$2:$C$5</c:f>
              <c:numCache>
                <c:formatCode>General</c:formatCode>
                <c:ptCount val="3"/>
                <c:pt idx="0">
                  <c:v>298</c:v>
                </c:pt>
                <c:pt idx="1">
                  <c:v>191</c:v>
                </c:pt>
                <c:pt idx="2">
                  <c:v>498</c:v>
                </c:pt>
              </c:numCache>
            </c:numRef>
          </c:val>
          <c:extLst>
            <c:ext xmlns:c16="http://schemas.microsoft.com/office/drawing/2014/chart" uri="{C3380CC4-5D6E-409C-BE32-E72D297353CC}">
              <c16:uniqueId val="{00000001-BD24-4B6E-9195-4CD65EE370C4}"/>
            </c:ext>
          </c:extLst>
        </c:ser>
        <c:dLbls>
          <c:dLblPos val="inEnd"/>
          <c:showLegendKey val="0"/>
          <c:showVal val="1"/>
          <c:showCatName val="0"/>
          <c:showSerName val="0"/>
          <c:showPercent val="0"/>
          <c:showBubbleSize val="0"/>
        </c:dLbls>
        <c:gapWidth val="100"/>
        <c:overlap val="-24"/>
        <c:axId val="505023951"/>
        <c:axId val="505029359"/>
        <c:extLst>
          <c:ext xmlns:c15="http://schemas.microsoft.com/office/drawing/2012/chart" uri="{02D57815-91ED-43cb-92C2-25804820EDAC}">
            <c15:filteredBarSeries>
              <c15:ser>
                <c:idx val="2"/>
                <c:order val="2"/>
                <c:tx>
                  <c:strRef>
                    <c:extLst>
                      <c:ext uri="{02D57815-91ED-43cb-92C2-25804820EDAC}">
                        <c15:formulaRef>
                          <c15:sqref>גיליון1!$D$1</c15:sqref>
                        </c15:formulaRef>
                      </c:ext>
                    </c:extLst>
                    <c:strCache>
                      <c:ptCount val="1"/>
                      <c:pt idx="0">
                        <c:v>Algo-2</c:v>
                      </c:pt>
                    </c:strCache>
                  </c:strRef>
                </c:tx>
                <c:spPr>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גיליון1!$A$2:$A$5</c15:sqref>
                        </c15:formulaRef>
                      </c:ext>
                    </c:extLst>
                    <c:strCache>
                      <c:ptCount val="3"/>
                      <c:pt idx="0">
                        <c:v>Con-1כיוון ביה"ח ,ביה"ס וים ומקומות בילוי</c:v>
                      </c:pt>
                      <c:pt idx="1">
                        <c:v>Con-2 כיוון ים ומקומות בילוי</c:v>
                      </c:pt>
                      <c:pt idx="2">
                        <c:v>Sum</c:v>
                      </c:pt>
                    </c:strCache>
                  </c:strRef>
                </c:cat>
                <c:val>
                  <c:numRef>
                    <c:extLst>
                      <c:ext uri="{02D57815-91ED-43cb-92C2-25804820EDAC}">
                        <c15:formulaRef>
                          <c15:sqref>גיליון1!$D$2:$D$5</c15:sqref>
                        </c15:formulaRef>
                      </c:ext>
                    </c:extLst>
                    <c:numCache>
                      <c:formatCode>General</c:formatCode>
                      <c:ptCount val="3"/>
                      <c:pt idx="0">
                        <c:v>298</c:v>
                      </c:pt>
                      <c:pt idx="1">
                        <c:v>191</c:v>
                      </c:pt>
                      <c:pt idx="2">
                        <c:v>498</c:v>
                      </c:pt>
                    </c:numCache>
                  </c:numRef>
                </c:val>
                <c:extLst>
                  <c:ext xmlns:c16="http://schemas.microsoft.com/office/drawing/2014/chart" uri="{C3380CC4-5D6E-409C-BE32-E72D297353CC}">
                    <c16:uniqueId val="{00000002-BD24-4B6E-9195-4CD65EE370C4}"/>
                  </c:ext>
                </c:extLst>
              </c15:ser>
            </c15:filteredBarSeries>
          </c:ext>
        </c:extLst>
      </c:barChart>
      <c:catAx>
        <c:axId val="50502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505029359"/>
        <c:crosses val="autoZero"/>
        <c:auto val="1"/>
        <c:lblAlgn val="ctr"/>
        <c:lblOffset val="100"/>
        <c:noMultiLvlLbl val="0"/>
      </c:catAx>
      <c:valAx>
        <c:axId val="505029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505023951"/>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Evening_weekend_05_2018</a:t>
            </a:r>
            <a:endParaRPr lang="he-IL"/>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8.9154408485527456E-2"/>
          <c:y val="0.12898891636282625"/>
          <c:w val="0.89876282456084022"/>
          <c:h val="0.56947611211034221"/>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גיליון1!$B$2:$B$4</c:f>
              <c:numCache>
                <c:formatCode>General</c:formatCode>
                <c:ptCount val="3"/>
                <c:pt idx="0">
                  <c:v>432</c:v>
                </c:pt>
                <c:pt idx="1">
                  <c:v>230</c:v>
                </c:pt>
                <c:pt idx="2">
                  <c:v>432</c:v>
                </c:pt>
              </c:numCache>
            </c:numRef>
          </c:val>
          <c:extLst>
            <c:ext xmlns:c16="http://schemas.microsoft.com/office/drawing/2014/chart" uri="{C3380CC4-5D6E-409C-BE32-E72D297353CC}">
              <c16:uniqueId val="{00000000-F097-4C37-BE46-A8F1C8094F8B}"/>
            </c:ext>
          </c:extLst>
        </c:ser>
        <c:ser>
          <c:idx val="1"/>
          <c:order val="1"/>
          <c:tx>
            <c:strRef>
              <c:f>גיליון1!$C$1</c:f>
              <c:strCache>
                <c:ptCount val="1"/>
                <c:pt idx="0">
                  <c:v>Algo</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גיליון1!$C$2:$C$4</c:f>
              <c:numCache>
                <c:formatCode>General</c:formatCode>
                <c:ptCount val="3"/>
                <c:pt idx="0">
                  <c:v>326</c:v>
                </c:pt>
                <c:pt idx="1">
                  <c:v>327</c:v>
                </c:pt>
                <c:pt idx="2">
                  <c:v>327</c:v>
                </c:pt>
              </c:numCache>
            </c:numRef>
          </c:val>
          <c:extLst>
            <c:ext xmlns:c16="http://schemas.microsoft.com/office/drawing/2014/chart" uri="{C3380CC4-5D6E-409C-BE32-E72D297353CC}">
              <c16:uniqueId val="{00000001-F097-4C37-BE46-A8F1C8094F8B}"/>
            </c:ext>
          </c:extLst>
        </c:ser>
        <c:dLbls>
          <c:dLblPos val="outEnd"/>
          <c:showLegendKey val="0"/>
          <c:showVal val="1"/>
          <c:showCatName val="0"/>
          <c:showSerName val="0"/>
          <c:showPercent val="0"/>
          <c:showBubbleSize val="0"/>
        </c:dLbls>
        <c:gapWidth val="100"/>
        <c:axId val="1542572319"/>
        <c:axId val="1542576479"/>
        <c:extLst/>
      </c:barChart>
      <c:catAx>
        <c:axId val="154257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6479"/>
        <c:crosses val="autoZero"/>
        <c:auto val="1"/>
        <c:lblAlgn val="ctr"/>
        <c:lblOffset val="100"/>
        <c:noMultiLvlLbl val="0"/>
      </c:catAx>
      <c:valAx>
        <c:axId val="1542576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2319"/>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e-IL" dirty="0"/>
              <a:t>מספר רכבים עבור צד קונפליקט 1</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manualLayout>
          <c:layoutTarget val="inner"/>
          <c:xMode val="edge"/>
          <c:yMode val="edge"/>
          <c:x val="0.16767165508725757"/>
          <c:y val="0.37922038383840234"/>
          <c:w val="0.7906221713243039"/>
          <c:h val="0.31029581544798723"/>
        </c:manualLayout>
      </c:layout>
      <c:barChart>
        <c:barDir val="col"/>
        <c:grouping val="clustered"/>
        <c:varyColors val="0"/>
        <c:ser>
          <c:idx val="0"/>
          <c:order val="0"/>
          <c:tx>
            <c:strRef>
              <c:f>גיליון1!$B$1</c:f>
              <c:strCache>
                <c:ptCount val="1"/>
                <c:pt idx="0">
                  <c:v>כיוון הים</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גיליון1!$A$2</c:f>
              <c:strCache>
                <c:ptCount val="1"/>
                <c:pt idx="0">
                  <c:v>מספר רכבים</c:v>
                </c:pt>
              </c:strCache>
            </c:strRef>
          </c:cat>
          <c:val>
            <c:numRef>
              <c:f>גיליון1!$B$2</c:f>
              <c:numCache>
                <c:formatCode>General</c:formatCode>
                <c:ptCount val="1"/>
                <c:pt idx="0">
                  <c:v>2767</c:v>
                </c:pt>
              </c:numCache>
            </c:numRef>
          </c:val>
          <c:extLst>
            <c:ext xmlns:c16="http://schemas.microsoft.com/office/drawing/2014/chart" uri="{C3380CC4-5D6E-409C-BE32-E72D297353CC}">
              <c16:uniqueId val="{00000000-7E54-4B2D-9294-6A7B69AA9F8D}"/>
            </c:ext>
          </c:extLst>
        </c:ser>
        <c:ser>
          <c:idx val="1"/>
          <c:order val="1"/>
          <c:tx>
            <c:strRef>
              <c:f>גיליון1!$C$1</c:f>
              <c:strCache>
                <c:ptCount val="1"/>
                <c:pt idx="0">
                  <c:v>כיוון ביה"ס</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גיליון1!$A$2</c:f>
              <c:strCache>
                <c:ptCount val="1"/>
                <c:pt idx="0">
                  <c:v>מספר רכבים</c:v>
                </c:pt>
              </c:strCache>
            </c:strRef>
          </c:cat>
          <c:val>
            <c:numRef>
              <c:f>גיליון1!$C$2</c:f>
              <c:numCache>
                <c:formatCode>General</c:formatCode>
                <c:ptCount val="1"/>
                <c:pt idx="0">
                  <c:v>3994</c:v>
                </c:pt>
              </c:numCache>
            </c:numRef>
          </c:val>
          <c:extLst>
            <c:ext xmlns:c16="http://schemas.microsoft.com/office/drawing/2014/chart" uri="{C3380CC4-5D6E-409C-BE32-E72D297353CC}">
              <c16:uniqueId val="{00000001-7E54-4B2D-9294-6A7B69AA9F8D}"/>
            </c:ext>
          </c:extLst>
        </c:ser>
        <c:ser>
          <c:idx val="2"/>
          <c:order val="2"/>
          <c:tx>
            <c:strRef>
              <c:f>גיליון1!$D$1</c:f>
              <c:strCache>
                <c:ptCount val="1"/>
                <c:pt idx="0">
                  <c:v>כיוון ביה"ח</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גיליון1!$A$2</c:f>
              <c:strCache>
                <c:ptCount val="1"/>
                <c:pt idx="0">
                  <c:v>מספר רכבים</c:v>
                </c:pt>
              </c:strCache>
            </c:strRef>
          </c:cat>
          <c:val>
            <c:numRef>
              <c:f>גיליון1!$D$2</c:f>
              <c:numCache>
                <c:formatCode>General</c:formatCode>
                <c:ptCount val="1"/>
                <c:pt idx="0">
                  <c:v>220</c:v>
                </c:pt>
              </c:numCache>
            </c:numRef>
          </c:val>
          <c:extLst>
            <c:ext xmlns:c16="http://schemas.microsoft.com/office/drawing/2014/chart" uri="{C3380CC4-5D6E-409C-BE32-E72D297353CC}">
              <c16:uniqueId val="{00000002-7E54-4B2D-9294-6A7B69AA9F8D}"/>
            </c:ext>
          </c:extLst>
        </c:ser>
        <c:dLbls>
          <c:dLblPos val="outEnd"/>
          <c:showLegendKey val="0"/>
          <c:showVal val="1"/>
          <c:showCatName val="0"/>
          <c:showSerName val="0"/>
          <c:showPercent val="0"/>
          <c:showBubbleSize val="0"/>
        </c:dLbls>
        <c:gapWidth val="219"/>
        <c:axId val="1729141056"/>
        <c:axId val="1729142720"/>
      </c:barChart>
      <c:catAx>
        <c:axId val="172914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729142720"/>
        <c:crosses val="autoZero"/>
        <c:auto val="1"/>
        <c:lblAlgn val="ctr"/>
        <c:lblOffset val="100"/>
        <c:noMultiLvlLbl val="0"/>
      </c:catAx>
      <c:valAx>
        <c:axId val="172914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729141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e-IL" dirty="0"/>
              <a:t>מספר</a:t>
            </a:r>
            <a:r>
              <a:rPr lang="he-IL" baseline="0" dirty="0"/>
              <a:t> רכבים בצד קונפליקט 2</a:t>
            </a:r>
            <a:endParaRPr lang="he-IL"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גיליון1!$B$1</c:f>
              <c:strCache>
                <c:ptCount val="1"/>
                <c:pt idx="0">
                  <c:v>ים</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גיליון1!$A$2:$A$5</c:f>
              <c:strCache>
                <c:ptCount val="1"/>
                <c:pt idx="0">
                  <c:v>מספר רכבים</c:v>
                </c:pt>
              </c:strCache>
            </c:strRef>
          </c:cat>
          <c:val>
            <c:numRef>
              <c:f>גיליון1!$B$2:$B$5</c:f>
              <c:numCache>
                <c:formatCode>General</c:formatCode>
                <c:ptCount val="1"/>
                <c:pt idx="0">
                  <c:v>2438</c:v>
                </c:pt>
              </c:numCache>
            </c:numRef>
          </c:val>
          <c:extLst>
            <c:ext xmlns:c16="http://schemas.microsoft.com/office/drawing/2014/chart" uri="{C3380CC4-5D6E-409C-BE32-E72D297353CC}">
              <c16:uniqueId val="{00000000-2A41-487B-A892-13EF4423E4E4}"/>
            </c:ext>
          </c:extLst>
        </c:ser>
        <c:dLbls>
          <c:dLblPos val="outEnd"/>
          <c:showLegendKey val="0"/>
          <c:showVal val="1"/>
          <c:showCatName val="0"/>
          <c:showSerName val="0"/>
          <c:showPercent val="0"/>
          <c:showBubbleSize val="0"/>
        </c:dLbls>
        <c:gapWidth val="219"/>
        <c:overlap val="-27"/>
        <c:axId val="1555905904"/>
        <c:axId val="1555902576"/>
        <c:extLst>
          <c:ext xmlns:c15="http://schemas.microsoft.com/office/drawing/2012/chart" uri="{02D57815-91ED-43cb-92C2-25804820EDAC}">
            <c15:filteredBarSeries>
              <c15:ser>
                <c:idx val="1"/>
                <c:order val="1"/>
                <c:tx>
                  <c:strRef>
                    <c:extLst>
                      <c:ext uri="{02D57815-91ED-43cb-92C2-25804820EDAC}">
                        <c15:formulaRef>
                          <c15:sqref>גיליון1!$C$1</c15:sqref>
                        </c15:formulaRef>
                      </c:ext>
                    </c:extLst>
                    <c:strCache>
                      <c:ptCount val="1"/>
                      <c:pt idx="0">
                        <c:v>סידרה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גיליון1!$A$2:$A$5</c15:sqref>
                        </c15:formulaRef>
                      </c:ext>
                    </c:extLst>
                    <c:strCache>
                      <c:ptCount val="1"/>
                      <c:pt idx="0">
                        <c:v>מספר רכבים</c:v>
                      </c:pt>
                    </c:strCache>
                  </c:strRef>
                </c:cat>
                <c:val>
                  <c:numRef>
                    <c:extLst>
                      <c:ext uri="{02D57815-91ED-43cb-92C2-25804820EDAC}">
                        <c15:formulaRef>
                          <c15:sqref>גיליון1!$C$2:$C$5</c15:sqref>
                        </c15:formulaRef>
                      </c:ext>
                    </c:extLst>
                    <c:numCache>
                      <c:formatCode>General</c:formatCode>
                      <c:ptCount val="1"/>
                      <c:pt idx="0">
                        <c:v>2.4</c:v>
                      </c:pt>
                    </c:numCache>
                  </c:numRef>
                </c:val>
                <c:extLst>
                  <c:ext xmlns:c16="http://schemas.microsoft.com/office/drawing/2014/chart" uri="{C3380CC4-5D6E-409C-BE32-E72D297353CC}">
                    <c16:uniqueId val="{00000001-2A41-487B-A892-13EF4423E4E4}"/>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גיליון1!$D$1</c15:sqref>
                        </c15:formulaRef>
                      </c:ext>
                    </c:extLst>
                    <c:strCache>
                      <c:ptCount val="1"/>
                      <c:pt idx="0">
                        <c:v>סידרה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גיליון1!$A$2:$A$5</c15:sqref>
                        </c15:formulaRef>
                      </c:ext>
                    </c:extLst>
                    <c:strCache>
                      <c:ptCount val="1"/>
                      <c:pt idx="0">
                        <c:v>מספר רכבים</c:v>
                      </c:pt>
                    </c:strCache>
                  </c:strRef>
                </c:cat>
                <c:val>
                  <c:numRef>
                    <c:extLst xmlns:c15="http://schemas.microsoft.com/office/drawing/2012/chart">
                      <c:ext xmlns:c15="http://schemas.microsoft.com/office/drawing/2012/chart" uri="{02D57815-91ED-43cb-92C2-25804820EDAC}">
                        <c15:formulaRef>
                          <c15:sqref>גיליון1!$D$2:$D$5</c15:sqref>
                        </c15:formulaRef>
                      </c:ext>
                    </c:extLst>
                    <c:numCache>
                      <c:formatCode>General</c:formatCode>
                      <c:ptCount val="1"/>
                      <c:pt idx="0">
                        <c:v>2</c:v>
                      </c:pt>
                    </c:numCache>
                  </c:numRef>
                </c:val>
                <c:extLst xmlns:c15="http://schemas.microsoft.com/office/drawing/2012/chart">
                  <c:ext xmlns:c16="http://schemas.microsoft.com/office/drawing/2014/chart" uri="{C3380CC4-5D6E-409C-BE32-E72D297353CC}">
                    <c16:uniqueId val="{00000002-2A41-487B-A892-13EF4423E4E4}"/>
                  </c:ext>
                </c:extLst>
              </c15:ser>
            </c15:filteredBarSeries>
          </c:ext>
        </c:extLst>
      </c:barChart>
      <c:catAx>
        <c:axId val="155590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555902576"/>
        <c:crosses val="autoZero"/>
        <c:auto val="1"/>
        <c:lblAlgn val="ctr"/>
        <c:lblOffset val="100"/>
        <c:noMultiLvlLbl val="0"/>
      </c:catAx>
      <c:valAx>
        <c:axId val="1555902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555905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Evening_weekend_05_2018</a:t>
            </a:r>
            <a:endParaRPr lang="he-IL"/>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8.9154408485527456E-2"/>
          <c:y val="0.12898891636282625"/>
          <c:w val="0.89876282456084022"/>
          <c:h val="0.56947611211034221"/>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גיליון1!$B$2:$B$4</c:f>
              <c:numCache>
                <c:formatCode>General</c:formatCode>
                <c:ptCount val="3"/>
                <c:pt idx="0">
                  <c:v>432</c:v>
                </c:pt>
                <c:pt idx="1">
                  <c:v>230</c:v>
                </c:pt>
                <c:pt idx="2">
                  <c:v>432</c:v>
                </c:pt>
              </c:numCache>
            </c:numRef>
          </c:val>
          <c:extLst>
            <c:ext xmlns:c16="http://schemas.microsoft.com/office/drawing/2014/chart" uri="{C3380CC4-5D6E-409C-BE32-E72D297353CC}">
              <c16:uniqueId val="{00000000-9DDB-4E52-8B65-C431E30B659E}"/>
            </c:ext>
          </c:extLst>
        </c:ser>
        <c:ser>
          <c:idx val="1"/>
          <c:order val="1"/>
          <c:tx>
            <c:strRef>
              <c:f>גיליון1!$C$1</c:f>
              <c:strCache>
                <c:ptCount val="1"/>
                <c:pt idx="0">
                  <c:v>Algo</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גיליון1!$C$2:$C$4</c:f>
              <c:numCache>
                <c:formatCode>General</c:formatCode>
                <c:ptCount val="3"/>
                <c:pt idx="0">
                  <c:v>326</c:v>
                </c:pt>
                <c:pt idx="1">
                  <c:v>327</c:v>
                </c:pt>
                <c:pt idx="2">
                  <c:v>327</c:v>
                </c:pt>
              </c:numCache>
            </c:numRef>
          </c:val>
          <c:extLst>
            <c:ext xmlns:c16="http://schemas.microsoft.com/office/drawing/2014/chart" uri="{C3380CC4-5D6E-409C-BE32-E72D297353CC}">
              <c16:uniqueId val="{00000001-9DDB-4E52-8B65-C431E30B659E}"/>
            </c:ext>
          </c:extLst>
        </c:ser>
        <c:dLbls>
          <c:dLblPos val="outEnd"/>
          <c:showLegendKey val="0"/>
          <c:showVal val="1"/>
          <c:showCatName val="0"/>
          <c:showSerName val="0"/>
          <c:showPercent val="0"/>
          <c:showBubbleSize val="0"/>
        </c:dLbls>
        <c:gapWidth val="100"/>
        <c:axId val="1542572319"/>
        <c:axId val="1542576479"/>
        <c:extLst/>
      </c:barChart>
      <c:catAx>
        <c:axId val="154257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6479"/>
        <c:crosses val="autoZero"/>
        <c:auto val="1"/>
        <c:lblAlgn val="ctr"/>
        <c:lblOffset val="100"/>
        <c:noMultiLvlLbl val="0"/>
      </c:catAx>
      <c:valAx>
        <c:axId val="1542576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2319"/>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Evening_weekend_05_2018</a:t>
            </a:r>
            <a:endParaRPr lang="he-IL"/>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8.9154408485527456E-2"/>
          <c:y val="0.12898891636282625"/>
          <c:w val="0.89876282456084022"/>
          <c:h val="0.56947611211034221"/>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גיליון1!$B$2:$B$4</c:f>
              <c:numCache>
                <c:formatCode>General</c:formatCode>
                <c:ptCount val="3"/>
                <c:pt idx="0">
                  <c:v>432</c:v>
                </c:pt>
                <c:pt idx="1">
                  <c:v>230</c:v>
                </c:pt>
                <c:pt idx="2">
                  <c:v>432</c:v>
                </c:pt>
              </c:numCache>
            </c:numRef>
          </c:val>
          <c:extLst>
            <c:ext xmlns:c16="http://schemas.microsoft.com/office/drawing/2014/chart" uri="{C3380CC4-5D6E-409C-BE32-E72D297353CC}">
              <c16:uniqueId val="{00000000-4709-44C8-B280-62FB6413DDDA}"/>
            </c:ext>
          </c:extLst>
        </c:ser>
        <c:ser>
          <c:idx val="1"/>
          <c:order val="1"/>
          <c:tx>
            <c:strRef>
              <c:f>גיליון1!$C$1</c:f>
              <c:strCache>
                <c:ptCount val="1"/>
                <c:pt idx="0">
                  <c:v>Algo</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גיליון1!$C$2:$C$4</c:f>
              <c:numCache>
                <c:formatCode>General</c:formatCode>
                <c:ptCount val="3"/>
                <c:pt idx="0">
                  <c:v>326</c:v>
                </c:pt>
                <c:pt idx="1">
                  <c:v>327</c:v>
                </c:pt>
                <c:pt idx="2">
                  <c:v>327</c:v>
                </c:pt>
              </c:numCache>
            </c:numRef>
          </c:val>
          <c:extLst>
            <c:ext xmlns:c16="http://schemas.microsoft.com/office/drawing/2014/chart" uri="{C3380CC4-5D6E-409C-BE32-E72D297353CC}">
              <c16:uniqueId val="{00000001-4709-44C8-B280-62FB6413DDDA}"/>
            </c:ext>
          </c:extLst>
        </c:ser>
        <c:dLbls>
          <c:dLblPos val="outEnd"/>
          <c:showLegendKey val="0"/>
          <c:showVal val="1"/>
          <c:showCatName val="0"/>
          <c:showSerName val="0"/>
          <c:showPercent val="0"/>
          <c:showBubbleSize val="0"/>
        </c:dLbls>
        <c:gapWidth val="100"/>
        <c:axId val="1542572319"/>
        <c:axId val="1542576479"/>
        <c:extLst/>
      </c:barChart>
      <c:catAx>
        <c:axId val="154257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6479"/>
        <c:crosses val="autoZero"/>
        <c:auto val="1"/>
        <c:lblAlgn val="ctr"/>
        <c:lblOffset val="100"/>
        <c:noMultiLvlLbl val="0"/>
      </c:catAx>
      <c:valAx>
        <c:axId val="1542576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2319"/>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Evening_weekend_05_2018</a:t>
            </a:r>
            <a:endParaRPr lang="he-IL"/>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manualLayout>
          <c:layoutTarget val="inner"/>
          <c:xMode val="edge"/>
          <c:yMode val="edge"/>
          <c:x val="8.9154408485527456E-2"/>
          <c:y val="0.12898891636282625"/>
          <c:w val="0.89876282456084022"/>
          <c:h val="0.56947611211034221"/>
        </c:manualLayout>
      </c:layout>
      <c:barChart>
        <c:barDir val="col"/>
        <c:grouping val="clustered"/>
        <c:varyColors val="0"/>
        <c:ser>
          <c:idx val="0"/>
          <c:order val="0"/>
          <c:tx>
            <c:strRef>
              <c:f>גיליון1!$B$1</c:f>
              <c:strCache>
                <c:ptCount val="1"/>
                <c:pt idx="0">
                  <c:v>Base</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גיליון1!$B$2:$B$4</c:f>
              <c:numCache>
                <c:formatCode>General</c:formatCode>
                <c:ptCount val="3"/>
                <c:pt idx="0">
                  <c:v>432</c:v>
                </c:pt>
                <c:pt idx="1">
                  <c:v>230</c:v>
                </c:pt>
                <c:pt idx="2">
                  <c:v>432</c:v>
                </c:pt>
              </c:numCache>
            </c:numRef>
          </c:val>
          <c:extLst>
            <c:ext xmlns:c16="http://schemas.microsoft.com/office/drawing/2014/chart" uri="{C3380CC4-5D6E-409C-BE32-E72D297353CC}">
              <c16:uniqueId val="{00000000-FAA6-4123-A977-B7C8274017F8}"/>
            </c:ext>
          </c:extLst>
        </c:ser>
        <c:ser>
          <c:idx val="1"/>
          <c:order val="1"/>
          <c:tx>
            <c:strRef>
              <c:f>גיליון1!$C$1</c:f>
              <c:strCache>
                <c:ptCount val="1"/>
                <c:pt idx="0">
                  <c:v>Algo</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3"/>
                <c:pt idx="0">
                  <c:v>Con1 כיוון ביה"ח, ביה"ס וים ומקומות בילוי</c:v>
                </c:pt>
                <c:pt idx="1">
                  <c:v>Con2 כיוון ים ומקומות בילוי</c:v>
                </c:pt>
                <c:pt idx="2">
                  <c:v>sum</c:v>
                </c:pt>
              </c:strCache>
            </c:strRef>
          </c:cat>
          <c:val>
            <c:numRef>
              <c:f>גיליון1!$C$2:$C$4</c:f>
              <c:numCache>
                <c:formatCode>General</c:formatCode>
                <c:ptCount val="3"/>
                <c:pt idx="0">
                  <c:v>326</c:v>
                </c:pt>
                <c:pt idx="1">
                  <c:v>327</c:v>
                </c:pt>
                <c:pt idx="2">
                  <c:v>327</c:v>
                </c:pt>
              </c:numCache>
            </c:numRef>
          </c:val>
          <c:extLst>
            <c:ext xmlns:c16="http://schemas.microsoft.com/office/drawing/2014/chart" uri="{C3380CC4-5D6E-409C-BE32-E72D297353CC}">
              <c16:uniqueId val="{00000001-FAA6-4123-A977-B7C8274017F8}"/>
            </c:ext>
          </c:extLst>
        </c:ser>
        <c:dLbls>
          <c:dLblPos val="outEnd"/>
          <c:showLegendKey val="0"/>
          <c:showVal val="1"/>
          <c:showCatName val="0"/>
          <c:showSerName val="0"/>
          <c:showPercent val="0"/>
          <c:showBubbleSize val="0"/>
        </c:dLbls>
        <c:gapWidth val="100"/>
        <c:axId val="1542572319"/>
        <c:axId val="1542576479"/>
        <c:extLst/>
      </c:barChart>
      <c:catAx>
        <c:axId val="154257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6479"/>
        <c:crosses val="autoZero"/>
        <c:auto val="1"/>
        <c:lblAlgn val="ctr"/>
        <c:lblOffset val="100"/>
        <c:noMultiLvlLbl val="0"/>
      </c:catAx>
      <c:valAx>
        <c:axId val="1542576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2572319"/>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he-IL"/>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he-IL"/>
              <a:t>מספר רכבים בצדדי קונפליקט</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גיליון1!$B$1</c:f>
              <c:strCache>
                <c:ptCount val="1"/>
                <c:pt idx="0">
                  <c:v>Con1</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1"/>
                <c:pt idx="0">
                  <c:v>מספר רכבים</c:v>
                </c:pt>
              </c:strCache>
            </c:strRef>
          </c:cat>
          <c:val>
            <c:numRef>
              <c:f>גיליון1!$B$2:$B$4</c:f>
              <c:numCache>
                <c:formatCode>General</c:formatCode>
                <c:ptCount val="1"/>
                <c:pt idx="0">
                  <c:v>9299</c:v>
                </c:pt>
              </c:numCache>
            </c:numRef>
          </c:val>
          <c:extLst>
            <c:ext xmlns:c16="http://schemas.microsoft.com/office/drawing/2014/chart" uri="{C3380CC4-5D6E-409C-BE32-E72D297353CC}">
              <c16:uniqueId val="{00000000-175B-4F88-8F9B-3E33E506A1D5}"/>
            </c:ext>
          </c:extLst>
        </c:ser>
        <c:ser>
          <c:idx val="1"/>
          <c:order val="1"/>
          <c:tx>
            <c:strRef>
              <c:f>גיליון1!$C$1</c:f>
              <c:strCache>
                <c:ptCount val="1"/>
                <c:pt idx="0">
                  <c:v>Con2</c:v>
                </c:pt>
              </c:strCache>
            </c:strRef>
          </c:tx>
          <c:spPr>
            <a:solidFill>
              <a:schemeClr val="accent5">
                <a:lumMod val="40000"/>
                <a:lumOff val="60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גיליון1!$A$2:$A$4</c:f>
              <c:strCache>
                <c:ptCount val="1"/>
                <c:pt idx="0">
                  <c:v>מספר רכבים</c:v>
                </c:pt>
              </c:strCache>
            </c:strRef>
          </c:cat>
          <c:val>
            <c:numRef>
              <c:f>גיליון1!$C$2:$C$4</c:f>
              <c:numCache>
                <c:formatCode>General</c:formatCode>
                <c:ptCount val="1"/>
                <c:pt idx="0">
                  <c:v>1721</c:v>
                </c:pt>
              </c:numCache>
            </c:numRef>
          </c:val>
          <c:extLst>
            <c:ext xmlns:c16="http://schemas.microsoft.com/office/drawing/2014/chart" uri="{C3380CC4-5D6E-409C-BE32-E72D297353CC}">
              <c16:uniqueId val="{00000001-175B-4F88-8F9B-3E33E506A1D5}"/>
            </c:ext>
          </c:extLst>
        </c:ser>
        <c:dLbls>
          <c:dLblPos val="outEnd"/>
          <c:showLegendKey val="0"/>
          <c:showVal val="1"/>
          <c:showCatName val="0"/>
          <c:showSerName val="0"/>
          <c:showPercent val="0"/>
          <c:showBubbleSize val="0"/>
        </c:dLbls>
        <c:gapWidth val="100"/>
        <c:overlap val="-24"/>
        <c:axId val="1548307760"/>
        <c:axId val="1548308592"/>
      </c:barChart>
      <c:catAx>
        <c:axId val="154830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8308592"/>
        <c:crosses val="autoZero"/>
        <c:auto val="1"/>
        <c:lblAlgn val="ctr"/>
        <c:lblOffset val="100"/>
        <c:noMultiLvlLbl val="0"/>
      </c:catAx>
      <c:valAx>
        <c:axId val="154830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crossAx val="1548307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0.01991</cdr:x>
      <cdr:y>1</cdr:y>
    </cdr:from>
    <cdr:to>
      <cdr:x>0.99754</cdr:x>
      <cdr:y>1</cdr:y>
    </cdr:to>
    <cdr:cxnSp macro="">
      <cdr:nvCxnSpPr>
        <cdr:cNvPr id="2" name="מחבר ישר 1">
          <a:extLst xmlns:a="http://schemas.openxmlformats.org/drawingml/2006/main">
            <a:ext uri="{FF2B5EF4-FFF2-40B4-BE49-F238E27FC236}">
              <a16:creationId xmlns:a16="http://schemas.microsoft.com/office/drawing/2014/main" id="{5F366292-84AA-4ADB-AC08-C06C906F2416}"/>
            </a:ext>
          </a:extLst>
        </cdr:cNvPr>
        <cdr:cNvCxnSpPr/>
      </cdr:nvCxnSpPr>
      <cdr:spPr>
        <a:xfrm xmlns:a="http://schemas.openxmlformats.org/drawingml/2006/main">
          <a:off x="66675" y="2234177"/>
          <a:ext cx="3274695"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C8BC882-20AA-4764-A659-5118679DD89F}" type="datetimeFigureOut">
              <a:rPr lang="he-IL" smtClean="0"/>
              <a:t>י"א/חשון/תשפ"ב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AC7067F-558A-4112-849B-A7A7A000BA2D}" type="slidenum">
              <a:rPr lang="he-IL" smtClean="0"/>
              <a:t>‹#›</a:t>
            </a:fld>
            <a:endParaRPr lang="he-IL"/>
          </a:p>
        </p:txBody>
      </p:sp>
    </p:spTree>
    <p:extLst>
      <p:ext uri="{BB962C8B-B14F-4D97-AF65-F5344CB8AC3E}">
        <p14:creationId xmlns:p14="http://schemas.microsoft.com/office/powerpoint/2010/main" val="114893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BCDB969-F99A-44E7-8028-42C61291B739}" type="datetime8">
              <a:rPr lang="he-IL" smtClean="0"/>
              <a:t>17 אוקטובר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040395B-6A25-4C8A-8106-A2A1EBADB7AF}"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36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1367B9D-1688-4FE7-B4F1-E36C6E0025ED}" type="datetime8">
              <a:rPr lang="he-IL" smtClean="0"/>
              <a:t>17 אוקטובר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201605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207DC1E-C1B1-473E-8F6B-CBEB8858E37D}" type="datetime8">
              <a:rPr lang="he-IL" smtClean="0"/>
              <a:t>17 אוקטובר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37313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4DF4A2-64C9-4948-8AF1-F8FD7060C966}" type="datetime8">
              <a:rPr lang="he-IL" smtClean="0"/>
              <a:t>17 אוקטובר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205043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148373F-186B-42AC-8C4F-F32130173827}" type="datetime8">
              <a:rPr lang="he-IL" smtClean="0"/>
              <a:t>17 אוקטובר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040395B-6A25-4C8A-8106-A2A1EBADB7AF}"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1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1B221C-141C-47A7-ABC7-D4DFB4FD8E16}" type="datetime8">
              <a:rPr lang="he-IL" smtClean="0"/>
              <a:t>17 אוקטובר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366605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15F1B38-E1E5-4A1F-8ED7-8818BB7EFC13}" type="datetime8">
              <a:rPr lang="he-IL" smtClean="0"/>
              <a:t>17 אוקטובר 21</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182089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43D3570-AAEF-49DF-99FA-64DEA152E43C}" type="datetime8">
              <a:rPr lang="he-IL" smtClean="0"/>
              <a:t>17 אוקטובר 21</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339394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193D2C-1509-4F69-BC27-287D52898D3E}" type="datetime8">
              <a:rPr lang="he-IL" smtClean="0"/>
              <a:t>17 אוקטובר 21</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29784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7101E7-5ABC-4DAC-9D60-797D087CCD19}" type="datetime8">
              <a:rPr lang="he-IL" smtClean="0"/>
              <a:t>17 אוקטובר 21</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40395B-6A25-4C8A-8106-A2A1EBADB7AF}" type="slidenum">
              <a:rPr lang="he-IL" smtClean="0"/>
              <a:t>‹#›</a:t>
            </a:fld>
            <a:endParaRPr lang="he-IL"/>
          </a:p>
        </p:txBody>
      </p:sp>
    </p:spTree>
    <p:extLst>
      <p:ext uri="{BB962C8B-B14F-4D97-AF65-F5344CB8AC3E}">
        <p14:creationId xmlns:p14="http://schemas.microsoft.com/office/powerpoint/2010/main" val="122050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1A89B6C-65A9-4ED7-AE65-94EA7CC6D6FB}" type="datetime8">
              <a:rPr lang="he-IL" smtClean="0"/>
              <a:t>17 אוקטובר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040395B-6A25-4C8A-8106-A2A1EBADB7AF}" type="slidenum">
              <a:rPr lang="he-IL" smtClean="0"/>
              <a:t>‹#›</a:t>
            </a:fld>
            <a:endParaRPr lang="he-IL"/>
          </a:p>
        </p:txBody>
      </p:sp>
    </p:spTree>
    <p:extLst>
      <p:ext uri="{BB962C8B-B14F-4D97-AF65-F5344CB8AC3E}">
        <p14:creationId xmlns:p14="http://schemas.microsoft.com/office/powerpoint/2010/main" val="335521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FACDA7-B1C0-420E-948E-79BAEA5876BC}" type="datetime8">
              <a:rPr lang="he-IL" smtClean="0"/>
              <a:t>17 אוקטובר 21</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40395B-6A25-4C8A-8106-A2A1EBADB7AF}"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1851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D67E71-C947-4E2C-BB6E-1C7031D1EE95}"/>
              </a:ext>
            </a:extLst>
          </p:cNvPr>
          <p:cNvSpPr>
            <a:spLocks noGrp="1"/>
          </p:cNvSpPr>
          <p:nvPr>
            <p:ph type="ctrTitle"/>
          </p:nvPr>
        </p:nvSpPr>
        <p:spPr>
          <a:xfrm>
            <a:off x="1065414" y="1448072"/>
            <a:ext cx="10061171" cy="1076813"/>
          </a:xfrm>
        </p:spPr>
        <p:txBody>
          <a:bodyPr>
            <a:normAutofit fontScale="90000"/>
          </a:bodyPr>
          <a:lstStyle/>
          <a:p>
            <a:pPr algn="ctr"/>
            <a:r>
              <a:rPr lang="he-IL" sz="5400" dirty="0"/>
              <a:t>סימולציית תנועה על פי העדפה חברתית.</a:t>
            </a:r>
            <a:br>
              <a:rPr lang="he-IL" sz="5400" dirty="0"/>
            </a:br>
            <a:r>
              <a:rPr lang="he-IL" sz="5400" dirty="0"/>
              <a:t>הגשת ביצוע</a:t>
            </a:r>
            <a:endParaRPr lang="he-IL" sz="3600" dirty="0"/>
          </a:p>
        </p:txBody>
      </p:sp>
      <p:sp>
        <p:nvSpPr>
          <p:cNvPr id="5" name="Subtitle 2">
            <a:extLst>
              <a:ext uri="{FF2B5EF4-FFF2-40B4-BE49-F238E27FC236}">
                <a16:creationId xmlns:a16="http://schemas.microsoft.com/office/drawing/2014/main" id="{0E6945AD-21C5-4FE5-A221-0D8D5E754AEE}"/>
              </a:ext>
            </a:extLst>
          </p:cNvPr>
          <p:cNvSpPr>
            <a:spLocks noGrp="1"/>
          </p:cNvSpPr>
          <p:nvPr>
            <p:ph type="subTitle" idx="1"/>
          </p:nvPr>
        </p:nvSpPr>
        <p:spPr>
          <a:xfrm>
            <a:off x="1068185" y="4760420"/>
            <a:ext cx="10058400" cy="1143000"/>
          </a:xfrm>
        </p:spPr>
        <p:txBody>
          <a:bodyPr/>
          <a:lstStyle/>
          <a:p>
            <a:r>
              <a:rPr lang="he-IL" dirty="0">
                <a:solidFill>
                  <a:schemeClr val="tx1"/>
                </a:solidFill>
              </a:rPr>
              <a:t>מנחה: ד"ר אורלי ברזילי</a:t>
            </a:r>
          </a:p>
          <a:p>
            <a:r>
              <a:rPr lang="he-IL" dirty="0">
                <a:solidFill>
                  <a:schemeClr val="tx1"/>
                </a:solidFill>
              </a:rPr>
              <a:t>מגישות: אסתר שמסיאן ושירה סינה</a:t>
            </a:r>
          </a:p>
        </p:txBody>
      </p:sp>
      <p:sp>
        <p:nvSpPr>
          <p:cNvPr id="2" name="Slide Number Placeholder 1"/>
          <p:cNvSpPr>
            <a:spLocks noGrp="1"/>
          </p:cNvSpPr>
          <p:nvPr>
            <p:ph type="sldNum" sz="quarter" idx="12"/>
          </p:nvPr>
        </p:nvSpPr>
        <p:spPr/>
        <p:txBody>
          <a:bodyPr/>
          <a:lstStyle/>
          <a:p>
            <a:fld id="{E040395B-6A25-4C8A-8106-A2A1EBADB7AF}" type="slidenum">
              <a:rPr lang="he-IL" smtClean="0"/>
              <a:t>1</a:t>
            </a:fld>
            <a:endParaRPr lang="he-IL"/>
          </a:p>
        </p:txBody>
      </p:sp>
    </p:spTree>
    <p:extLst>
      <p:ext uri="{BB962C8B-B14F-4D97-AF65-F5344CB8AC3E}">
        <p14:creationId xmlns:p14="http://schemas.microsoft.com/office/powerpoint/2010/main" val="2027640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C5D3-890B-4B63-BCA9-A88165A64C45}"/>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קשיים ואילוצים בשליפת הנתונים:</a:t>
            </a:r>
          </a:p>
        </p:txBody>
      </p:sp>
      <p:sp>
        <p:nvSpPr>
          <p:cNvPr id="3" name="תיבת טקסט 2">
            <a:extLst>
              <a:ext uri="{FF2B5EF4-FFF2-40B4-BE49-F238E27FC236}">
                <a16:creationId xmlns:a16="http://schemas.microsoft.com/office/drawing/2014/main" id="{E3AC25B9-F9D9-49AC-9AF6-127692743E2D}"/>
              </a:ext>
            </a:extLst>
          </p:cNvPr>
          <p:cNvSpPr txBox="1"/>
          <p:nvPr/>
        </p:nvSpPr>
        <p:spPr>
          <a:xfrm>
            <a:off x="1550670" y="1800016"/>
            <a:ext cx="10058400" cy="461665"/>
          </a:xfrm>
          <a:prstGeom prst="rect">
            <a:avLst/>
          </a:prstGeom>
          <a:noFill/>
        </p:spPr>
        <p:txBody>
          <a:bodyPr wrap="square" rtlCol="1">
            <a:spAutoFit/>
          </a:bodyPr>
          <a:lstStyle/>
          <a:p>
            <a:pPr algn="r"/>
            <a:r>
              <a:rPr lang="he-IL" sz="2400" dirty="0"/>
              <a:t>לסיכום הנתיבים בצומת עבורם קיים מידע :  </a:t>
            </a:r>
          </a:p>
        </p:txBody>
      </p:sp>
      <p:grpSp>
        <p:nvGrpSpPr>
          <p:cNvPr id="10" name="קבוצה 9">
            <a:extLst>
              <a:ext uri="{FF2B5EF4-FFF2-40B4-BE49-F238E27FC236}">
                <a16:creationId xmlns:a16="http://schemas.microsoft.com/office/drawing/2014/main" id="{23406108-D00E-45FC-A5C8-6DF42446C006}"/>
              </a:ext>
            </a:extLst>
          </p:cNvPr>
          <p:cNvGrpSpPr/>
          <p:nvPr/>
        </p:nvGrpSpPr>
        <p:grpSpPr>
          <a:xfrm>
            <a:off x="6677722" y="2356867"/>
            <a:ext cx="4146572" cy="3519994"/>
            <a:chOff x="634978" y="3068657"/>
            <a:chExt cx="3342050" cy="2912025"/>
          </a:xfrm>
        </p:grpSpPr>
        <p:grpSp>
          <p:nvGrpSpPr>
            <p:cNvPr id="11" name="קבוצה 10">
              <a:extLst>
                <a:ext uri="{FF2B5EF4-FFF2-40B4-BE49-F238E27FC236}">
                  <a16:creationId xmlns:a16="http://schemas.microsoft.com/office/drawing/2014/main" id="{84F1D873-4671-4ED3-BF21-1438BE5FB02B}"/>
                </a:ext>
              </a:extLst>
            </p:cNvPr>
            <p:cNvGrpSpPr/>
            <p:nvPr/>
          </p:nvGrpSpPr>
          <p:grpSpPr>
            <a:xfrm>
              <a:off x="634978" y="3068657"/>
              <a:ext cx="3342050" cy="2912025"/>
              <a:chOff x="4649426" y="2917534"/>
              <a:chExt cx="3342050" cy="2912025"/>
            </a:xfrm>
          </p:grpSpPr>
          <p:pic>
            <p:nvPicPr>
              <p:cNvPr id="15" name="תמונה 12">
                <a:extLst>
                  <a:ext uri="{FF2B5EF4-FFF2-40B4-BE49-F238E27FC236}">
                    <a16:creationId xmlns:a16="http://schemas.microsoft.com/office/drawing/2014/main" id="{FA213521-7BDA-48FD-893F-5386E46FC7C4}"/>
                  </a:ext>
                </a:extLst>
              </p:cNvPr>
              <p:cNvPicPr>
                <a:picLocks noChangeAspect="1"/>
              </p:cNvPicPr>
              <p:nvPr/>
            </p:nvPicPr>
            <p:blipFill>
              <a:blip r:embed="rId2"/>
              <a:stretch>
                <a:fillRect/>
              </a:stretch>
            </p:blipFill>
            <p:spPr>
              <a:xfrm>
                <a:off x="4649426" y="2917534"/>
                <a:ext cx="3342050" cy="2912025"/>
              </a:xfrm>
              <a:prstGeom prst="rect">
                <a:avLst/>
              </a:prstGeom>
            </p:spPr>
          </p:pic>
          <p:sp>
            <p:nvSpPr>
              <p:cNvPr id="16" name="מלבן 15">
                <a:extLst>
                  <a:ext uri="{FF2B5EF4-FFF2-40B4-BE49-F238E27FC236}">
                    <a16:creationId xmlns:a16="http://schemas.microsoft.com/office/drawing/2014/main" id="{574BB222-AFC7-4CAB-BB80-49ED7E314C78}"/>
                  </a:ext>
                </a:extLst>
              </p:cNvPr>
              <p:cNvSpPr/>
              <p:nvPr/>
            </p:nvSpPr>
            <p:spPr>
              <a:xfrm>
                <a:off x="6324600" y="3228976"/>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a:extLst>
                  <a:ext uri="{FF2B5EF4-FFF2-40B4-BE49-F238E27FC236}">
                    <a16:creationId xmlns:a16="http://schemas.microsoft.com/office/drawing/2014/main" id="{1C6558FC-E45A-4F6B-873B-F83D4E0328A8}"/>
                  </a:ext>
                </a:extLst>
              </p:cNvPr>
              <p:cNvSpPr/>
              <p:nvPr/>
            </p:nvSpPr>
            <p:spPr>
              <a:xfrm rot="5400000">
                <a:off x="7035809" y="420219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a:extLst>
                  <a:ext uri="{FF2B5EF4-FFF2-40B4-BE49-F238E27FC236}">
                    <a16:creationId xmlns:a16="http://schemas.microsoft.com/office/drawing/2014/main" id="{298E198A-2C07-4B0C-923A-6EDF4A846973}"/>
                  </a:ext>
                </a:extLst>
              </p:cNvPr>
              <p:cNvSpPr/>
              <p:nvPr/>
            </p:nvSpPr>
            <p:spPr>
              <a:xfrm rot="5400000">
                <a:off x="5425286" y="3805339"/>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8278C0D1-EE76-4178-AFB7-320300FE9DA1}"/>
                  </a:ext>
                </a:extLst>
              </p:cNvPr>
              <p:cNvSpPr/>
              <p:nvPr/>
            </p:nvSpPr>
            <p:spPr>
              <a:xfrm>
                <a:off x="5939852" y="479690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cxnSp>
          <p:nvCxnSpPr>
            <p:cNvPr id="12" name="מחבר ישר 11">
              <a:extLst>
                <a:ext uri="{FF2B5EF4-FFF2-40B4-BE49-F238E27FC236}">
                  <a16:creationId xmlns:a16="http://schemas.microsoft.com/office/drawing/2014/main" id="{AE2C01F4-4FA5-4F0A-98F6-7C3E472EA0BA}"/>
                </a:ext>
              </a:extLst>
            </p:cNvPr>
            <p:cNvCxnSpPr/>
            <p:nvPr/>
          </p:nvCxnSpPr>
          <p:spPr>
            <a:xfrm flipH="1">
              <a:off x="1466508" y="4479492"/>
              <a:ext cx="409575" cy="488667"/>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3" name="מחבר ישר 12">
              <a:extLst>
                <a:ext uri="{FF2B5EF4-FFF2-40B4-BE49-F238E27FC236}">
                  <a16:creationId xmlns:a16="http://schemas.microsoft.com/office/drawing/2014/main" id="{49DA0AC1-4541-4A73-B759-5781D83F0E85}"/>
                </a:ext>
              </a:extLst>
            </p:cNvPr>
            <p:cNvCxnSpPr>
              <a:cxnSpLocks/>
            </p:cNvCxnSpPr>
            <p:nvPr/>
          </p:nvCxnSpPr>
          <p:spPr>
            <a:xfrm flipH="1" flipV="1">
              <a:off x="1904651" y="3661047"/>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4" name="מחבר ישר 13">
              <a:extLst>
                <a:ext uri="{FF2B5EF4-FFF2-40B4-BE49-F238E27FC236}">
                  <a16:creationId xmlns:a16="http://schemas.microsoft.com/office/drawing/2014/main" id="{BF2C9190-DA1B-4AA4-8A77-470D48A31088}"/>
                </a:ext>
              </a:extLst>
            </p:cNvPr>
            <p:cNvCxnSpPr>
              <a:cxnSpLocks/>
            </p:cNvCxnSpPr>
            <p:nvPr/>
          </p:nvCxnSpPr>
          <p:spPr>
            <a:xfrm flipH="1" flipV="1">
              <a:off x="2826543" y="4266134"/>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sp>
        <p:nvSpPr>
          <p:cNvPr id="20" name="תיבת טקסט 19">
            <a:extLst>
              <a:ext uri="{FF2B5EF4-FFF2-40B4-BE49-F238E27FC236}">
                <a16:creationId xmlns:a16="http://schemas.microsoft.com/office/drawing/2014/main" id="{BE044ED9-5757-4ACA-BB94-B00269EF34B9}"/>
              </a:ext>
            </a:extLst>
          </p:cNvPr>
          <p:cNvSpPr txBox="1"/>
          <p:nvPr/>
        </p:nvSpPr>
        <p:spPr>
          <a:xfrm>
            <a:off x="7843681" y="2617632"/>
            <a:ext cx="1886553" cy="369332"/>
          </a:xfrm>
          <a:prstGeom prst="rect">
            <a:avLst/>
          </a:prstGeom>
          <a:noFill/>
        </p:spPr>
        <p:txBody>
          <a:bodyPr wrap="square" rtlCol="1">
            <a:spAutoFit/>
          </a:bodyPr>
          <a:lstStyle/>
          <a:p>
            <a:r>
              <a:rPr lang="he-IL" b="1" dirty="0">
                <a:solidFill>
                  <a:srgbClr val="C00000"/>
                </a:solidFill>
              </a:rPr>
              <a:t>ים ומקומות בילוי</a:t>
            </a:r>
          </a:p>
        </p:txBody>
      </p:sp>
      <p:sp>
        <p:nvSpPr>
          <p:cNvPr id="21" name="תיבת טקסט 20">
            <a:extLst>
              <a:ext uri="{FF2B5EF4-FFF2-40B4-BE49-F238E27FC236}">
                <a16:creationId xmlns:a16="http://schemas.microsoft.com/office/drawing/2014/main" id="{B23D7D6A-FBDF-4AD2-A16A-914348608B71}"/>
              </a:ext>
            </a:extLst>
          </p:cNvPr>
          <p:cNvSpPr txBox="1"/>
          <p:nvPr/>
        </p:nvSpPr>
        <p:spPr>
          <a:xfrm>
            <a:off x="9297814" y="4138115"/>
            <a:ext cx="1886553" cy="369332"/>
          </a:xfrm>
          <a:prstGeom prst="rect">
            <a:avLst/>
          </a:prstGeom>
          <a:noFill/>
        </p:spPr>
        <p:txBody>
          <a:bodyPr wrap="square" rtlCol="1">
            <a:spAutoFit/>
          </a:bodyPr>
          <a:lstStyle/>
          <a:p>
            <a:r>
              <a:rPr lang="he-IL" b="1" dirty="0">
                <a:solidFill>
                  <a:srgbClr val="C00000"/>
                </a:solidFill>
              </a:rPr>
              <a:t>בית חולים</a:t>
            </a:r>
          </a:p>
        </p:txBody>
      </p:sp>
      <p:sp>
        <p:nvSpPr>
          <p:cNvPr id="22" name="תיבת טקסט 21">
            <a:extLst>
              <a:ext uri="{FF2B5EF4-FFF2-40B4-BE49-F238E27FC236}">
                <a16:creationId xmlns:a16="http://schemas.microsoft.com/office/drawing/2014/main" id="{54B35D1B-2675-402A-B638-E812CEF0ACA3}"/>
              </a:ext>
            </a:extLst>
          </p:cNvPr>
          <p:cNvSpPr txBox="1"/>
          <p:nvPr/>
        </p:nvSpPr>
        <p:spPr>
          <a:xfrm>
            <a:off x="7492216" y="5481638"/>
            <a:ext cx="2589485" cy="369332"/>
          </a:xfrm>
          <a:prstGeom prst="rect">
            <a:avLst/>
          </a:prstGeom>
          <a:noFill/>
        </p:spPr>
        <p:txBody>
          <a:bodyPr wrap="square" rtlCol="1">
            <a:spAutoFit/>
          </a:bodyPr>
          <a:lstStyle/>
          <a:p>
            <a:r>
              <a:rPr lang="he-IL" b="1" dirty="0">
                <a:solidFill>
                  <a:srgbClr val="C00000"/>
                </a:solidFill>
              </a:rPr>
              <a:t>בית ספר ומקומות עבודה</a:t>
            </a:r>
          </a:p>
        </p:txBody>
      </p:sp>
      <p:pic>
        <p:nvPicPr>
          <p:cNvPr id="24" name="תמונה 4">
            <a:extLst>
              <a:ext uri="{FF2B5EF4-FFF2-40B4-BE49-F238E27FC236}">
                <a16:creationId xmlns:a16="http://schemas.microsoft.com/office/drawing/2014/main" id="{EFD41D08-BD07-4668-90C9-4C0C9898DB0D}"/>
              </a:ext>
            </a:extLst>
          </p:cNvPr>
          <p:cNvPicPr>
            <a:picLocks noChangeAspect="1"/>
          </p:cNvPicPr>
          <p:nvPr/>
        </p:nvPicPr>
        <p:blipFill rotWithShape="1">
          <a:blip r:embed="rId3"/>
          <a:srcRect l="13878" b="1206"/>
          <a:stretch/>
        </p:blipFill>
        <p:spPr>
          <a:xfrm>
            <a:off x="312331" y="2356328"/>
            <a:ext cx="6211923" cy="3494103"/>
          </a:xfrm>
          <a:prstGeom prst="rect">
            <a:avLst/>
          </a:prstGeom>
        </p:spPr>
      </p:pic>
      <p:sp>
        <p:nvSpPr>
          <p:cNvPr id="27" name="אליפסה 7">
            <a:extLst>
              <a:ext uri="{FF2B5EF4-FFF2-40B4-BE49-F238E27FC236}">
                <a16:creationId xmlns:a16="http://schemas.microsoft.com/office/drawing/2014/main" id="{1233D8D8-C570-4358-A192-8DFDA1939292}"/>
              </a:ext>
            </a:extLst>
          </p:cNvPr>
          <p:cNvSpPr/>
          <p:nvPr/>
        </p:nvSpPr>
        <p:spPr>
          <a:xfrm>
            <a:off x="3466181" y="3908055"/>
            <a:ext cx="1257300" cy="12287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Slide Number Placeholder 3"/>
          <p:cNvSpPr>
            <a:spLocks noGrp="1"/>
          </p:cNvSpPr>
          <p:nvPr>
            <p:ph type="sldNum" sz="quarter" idx="12"/>
          </p:nvPr>
        </p:nvSpPr>
        <p:spPr/>
        <p:txBody>
          <a:bodyPr/>
          <a:lstStyle/>
          <a:p>
            <a:fld id="{E040395B-6A25-4C8A-8106-A2A1EBADB7AF}" type="slidenum">
              <a:rPr lang="he-IL" smtClean="0"/>
              <a:t>10</a:t>
            </a:fld>
            <a:endParaRPr lang="he-IL"/>
          </a:p>
        </p:txBody>
      </p:sp>
    </p:spTree>
    <p:extLst>
      <p:ext uri="{BB962C8B-B14F-4D97-AF65-F5344CB8AC3E}">
        <p14:creationId xmlns:p14="http://schemas.microsoft.com/office/powerpoint/2010/main" val="863455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3AF1-DC67-43F1-A765-36FE5756464E}"/>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כתיבת האלגוריתם לסימולציה:</a:t>
            </a:r>
          </a:p>
        </p:txBody>
      </p:sp>
      <p:sp>
        <p:nvSpPr>
          <p:cNvPr id="4" name="תיבת טקסט 3">
            <a:extLst>
              <a:ext uri="{FF2B5EF4-FFF2-40B4-BE49-F238E27FC236}">
                <a16:creationId xmlns:a16="http://schemas.microsoft.com/office/drawing/2014/main" id="{C15C7573-A77B-4A26-BCD1-023424EB89A6}"/>
              </a:ext>
            </a:extLst>
          </p:cNvPr>
          <p:cNvSpPr txBox="1"/>
          <p:nvPr/>
        </p:nvSpPr>
        <p:spPr>
          <a:xfrm>
            <a:off x="2257425" y="1828800"/>
            <a:ext cx="9488805" cy="3108543"/>
          </a:xfrm>
          <a:prstGeom prst="rect">
            <a:avLst/>
          </a:prstGeom>
          <a:noFill/>
        </p:spPr>
        <p:txBody>
          <a:bodyPr wrap="square" rtlCol="1">
            <a:spAutoFit/>
          </a:bodyPr>
          <a:lstStyle/>
          <a:p>
            <a:pPr algn="r"/>
            <a:r>
              <a:rPr lang="he-IL" sz="2800" dirty="0"/>
              <a:t>התוכנית פותחת את קובץ הקלט ומאתחלת בעזרתו את הצומת.</a:t>
            </a:r>
          </a:p>
          <a:p>
            <a:pPr algn="r"/>
            <a:r>
              <a:rPr lang="he-IL" sz="2800" dirty="0"/>
              <a:t>תחילה בונה את הנתיבים, לאחר מכן מאגדת אותם לצדדי "קונפליקט", וכך קבוצת צדדי ה"קונפליקט" מהווה צומת.</a:t>
            </a:r>
            <a:endParaRPr lang="en-US" sz="2800" dirty="0"/>
          </a:p>
          <a:p>
            <a:pPr algn="r"/>
            <a:endParaRPr lang="en-US" sz="2800" dirty="0"/>
          </a:p>
          <a:p>
            <a:pPr algn="r"/>
            <a:r>
              <a:rPr lang="he-IL" sz="2800" dirty="0"/>
              <a:t>צד "קונפליקט" מכיל את כל הנתיבים שיכולים לנוע בו זמנית מבלי להפריע זה לזה.</a:t>
            </a:r>
          </a:p>
          <a:p>
            <a:pPr algn="r"/>
            <a:endParaRPr lang="he-IL" sz="2800" dirty="0"/>
          </a:p>
        </p:txBody>
      </p:sp>
      <p:sp>
        <p:nvSpPr>
          <p:cNvPr id="3" name="Slide Number Placeholder 2"/>
          <p:cNvSpPr>
            <a:spLocks noGrp="1"/>
          </p:cNvSpPr>
          <p:nvPr>
            <p:ph type="sldNum" sz="quarter" idx="12"/>
          </p:nvPr>
        </p:nvSpPr>
        <p:spPr/>
        <p:txBody>
          <a:bodyPr/>
          <a:lstStyle/>
          <a:p>
            <a:fld id="{E040395B-6A25-4C8A-8106-A2A1EBADB7AF}" type="slidenum">
              <a:rPr lang="he-IL" smtClean="0"/>
              <a:t>11</a:t>
            </a:fld>
            <a:endParaRPr lang="he-IL"/>
          </a:p>
        </p:txBody>
      </p:sp>
    </p:spTree>
    <p:extLst>
      <p:ext uri="{BB962C8B-B14F-4D97-AF65-F5344CB8AC3E}">
        <p14:creationId xmlns:p14="http://schemas.microsoft.com/office/powerpoint/2010/main" val="270625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48A9-5EE2-4E3C-A5CE-BA23963879FB}"/>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כתיבת האלגוריתם לסימולציה:</a:t>
            </a:r>
          </a:p>
        </p:txBody>
      </p:sp>
      <p:sp>
        <p:nvSpPr>
          <p:cNvPr id="3" name="תיבת טקסט 2">
            <a:extLst>
              <a:ext uri="{FF2B5EF4-FFF2-40B4-BE49-F238E27FC236}">
                <a16:creationId xmlns:a16="http://schemas.microsoft.com/office/drawing/2014/main" id="{E2653BDB-AFF1-4494-B819-AC0B8F125FD2}"/>
              </a:ext>
            </a:extLst>
          </p:cNvPr>
          <p:cNvSpPr txBox="1"/>
          <p:nvPr/>
        </p:nvSpPr>
        <p:spPr>
          <a:xfrm>
            <a:off x="1924050" y="1695450"/>
            <a:ext cx="9553575" cy="3970318"/>
          </a:xfrm>
          <a:prstGeom prst="rect">
            <a:avLst/>
          </a:prstGeom>
          <a:noFill/>
        </p:spPr>
        <p:txBody>
          <a:bodyPr wrap="square" rtlCol="1">
            <a:spAutoFit/>
          </a:bodyPr>
          <a:lstStyle/>
          <a:p>
            <a:pPr algn="r"/>
            <a:r>
              <a:rPr lang="he-IL" sz="2800" dirty="0"/>
              <a:t>בכל איטרציה האלגוריתם עובר על כל צדדי ה"קונפליקט" בצומת ומכריע לאיזה מבניהם ניתן אור ירוק, תוך התחשבות בערך ההעדפה החברתית, עומס בנתיב וכן בערך הרעב, עד לפינוי הצומת. </a:t>
            </a:r>
            <a:endParaRPr lang="en-US" sz="2800" dirty="0"/>
          </a:p>
          <a:p>
            <a:pPr algn="r"/>
            <a:endParaRPr lang="en-US" sz="2800" dirty="0"/>
          </a:p>
          <a:p>
            <a:pPr algn="r"/>
            <a:r>
              <a:rPr lang="he-IL" sz="2800" dirty="0"/>
              <a:t>תחילה ערך הרעב נבדק ואם קיים צד מורעב הוא יבחר, </a:t>
            </a:r>
          </a:p>
          <a:p>
            <a:pPr algn="r"/>
            <a:r>
              <a:rPr lang="he-IL" sz="2800" dirty="0"/>
              <a:t>אחרת יתבצע החישוב הבא: </a:t>
            </a:r>
          </a:p>
          <a:p>
            <a:pPr algn="r"/>
            <a:endParaRPr lang="he-IL" sz="2800" dirty="0"/>
          </a:p>
          <a:p>
            <a:pPr algn="r"/>
            <a:r>
              <a:rPr lang="he-IL" sz="2800" dirty="0"/>
              <a:t>והצד בעל החישוב המקסימלי יקבל אור ירוק .</a:t>
            </a:r>
          </a:p>
          <a:p>
            <a:pPr algn="r"/>
            <a:r>
              <a:rPr lang="he-IL" sz="2800" dirty="0"/>
              <a:t>זמן אור ירוק הוא זמן קבוע.</a:t>
            </a:r>
          </a:p>
        </p:txBody>
      </p:sp>
      <p:sp>
        <p:nvSpPr>
          <p:cNvPr id="4" name="תיבת טקסט 3">
            <a:extLst>
              <a:ext uri="{FF2B5EF4-FFF2-40B4-BE49-F238E27FC236}">
                <a16:creationId xmlns:a16="http://schemas.microsoft.com/office/drawing/2014/main" id="{CB4F25D8-F6B0-43E5-AC5E-957A8FCC6303}"/>
              </a:ext>
            </a:extLst>
          </p:cNvPr>
          <p:cNvSpPr txBox="1"/>
          <p:nvPr/>
        </p:nvSpPr>
        <p:spPr>
          <a:xfrm>
            <a:off x="3181350" y="4266545"/>
            <a:ext cx="7648575" cy="523220"/>
          </a:xfrm>
          <a:prstGeom prst="rect">
            <a:avLst/>
          </a:prstGeom>
          <a:noFill/>
        </p:spPr>
        <p:txBody>
          <a:bodyPr wrap="square" rtlCol="1">
            <a:spAutoFit/>
          </a:bodyPr>
          <a:lstStyle/>
          <a:p>
            <a:r>
              <a:rPr lang="en-US" sz="2800" dirty="0"/>
              <a:t>(vehicles_amount * priority ) + starvation_value</a:t>
            </a:r>
            <a:endParaRPr lang="he-IL" sz="2800" dirty="0"/>
          </a:p>
        </p:txBody>
      </p:sp>
      <p:sp>
        <p:nvSpPr>
          <p:cNvPr id="5" name="Slide Number Placeholder 4"/>
          <p:cNvSpPr>
            <a:spLocks noGrp="1"/>
          </p:cNvSpPr>
          <p:nvPr>
            <p:ph type="sldNum" sz="quarter" idx="12"/>
          </p:nvPr>
        </p:nvSpPr>
        <p:spPr/>
        <p:txBody>
          <a:bodyPr/>
          <a:lstStyle/>
          <a:p>
            <a:fld id="{E040395B-6A25-4C8A-8106-A2A1EBADB7AF}" type="slidenum">
              <a:rPr lang="he-IL" smtClean="0"/>
              <a:t>12</a:t>
            </a:fld>
            <a:endParaRPr lang="he-IL"/>
          </a:p>
        </p:txBody>
      </p:sp>
    </p:spTree>
    <p:extLst>
      <p:ext uri="{BB962C8B-B14F-4D97-AF65-F5344CB8AC3E}">
        <p14:creationId xmlns:p14="http://schemas.microsoft.com/office/powerpoint/2010/main" val="2096161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C5FC-A15B-4163-AE47-9D7C6002E9C3}"/>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כתיבת האלגוריתם לסימולציה:</a:t>
            </a:r>
          </a:p>
        </p:txBody>
      </p:sp>
      <p:sp>
        <p:nvSpPr>
          <p:cNvPr id="3" name="תיבת טקסט 2">
            <a:extLst>
              <a:ext uri="{FF2B5EF4-FFF2-40B4-BE49-F238E27FC236}">
                <a16:creationId xmlns:a16="http://schemas.microsoft.com/office/drawing/2014/main" id="{3B02F8B6-6D32-4163-A1D8-F36DA54DB867}"/>
              </a:ext>
            </a:extLst>
          </p:cNvPr>
          <p:cNvSpPr txBox="1"/>
          <p:nvPr/>
        </p:nvSpPr>
        <p:spPr>
          <a:xfrm>
            <a:off x="3190875" y="1704557"/>
            <a:ext cx="8555355" cy="3108543"/>
          </a:xfrm>
          <a:prstGeom prst="rect">
            <a:avLst/>
          </a:prstGeom>
          <a:noFill/>
        </p:spPr>
        <p:txBody>
          <a:bodyPr wrap="square" rtlCol="1">
            <a:spAutoFit/>
          </a:bodyPr>
          <a:lstStyle/>
          <a:p>
            <a:pPr algn="r"/>
            <a:r>
              <a:rPr lang="he-IL" sz="2800" dirty="0"/>
              <a:t>אופן חלוקת צדדי הקונפליקט לפי מבנה צומת סטנדרטי:</a:t>
            </a:r>
          </a:p>
          <a:p>
            <a:pPr algn="r"/>
            <a:endParaRPr lang="he-IL" sz="2800" dirty="0"/>
          </a:p>
          <a:p>
            <a:pPr algn="r"/>
            <a:r>
              <a:rPr lang="he-IL" sz="2800" dirty="0"/>
              <a:t>צד 1 מכיל את נתיבים </a:t>
            </a:r>
          </a:p>
          <a:p>
            <a:pPr algn="r"/>
            <a:r>
              <a:rPr lang="he-IL" sz="2800" dirty="0"/>
              <a:t>צד 2 מכיל את נתיבים</a:t>
            </a:r>
            <a:endParaRPr lang="en-US" sz="2800" dirty="0"/>
          </a:p>
          <a:p>
            <a:pPr algn="r"/>
            <a:endParaRPr lang="en-US" sz="2800" dirty="0"/>
          </a:p>
          <a:p>
            <a:pPr algn="r"/>
            <a:r>
              <a:rPr lang="he-IL" sz="2800" dirty="0"/>
              <a:t>בהרצת הסימולציה נקבעו הכיוונים וההעדפות הבאות, כאשר 3 היא העדפה הגבוהה ביותר ו1 </a:t>
            </a:r>
            <a:r>
              <a:rPr lang="he-IL" sz="2800" dirty="0" smtClean="0"/>
              <a:t>היא </a:t>
            </a:r>
            <a:r>
              <a:rPr lang="he-IL" sz="2800" dirty="0"/>
              <a:t>ההעדפה הנמוכה ביותר.</a:t>
            </a:r>
            <a:endParaRPr lang="en-US" sz="2800" dirty="0"/>
          </a:p>
        </p:txBody>
      </p:sp>
      <p:sp>
        <p:nvSpPr>
          <p:cNvPr id="4" name="תיבת טקסט 3">
            <a:extLst>
              <a:ext uri="{FF2B5EF4-FFF2-40B4-BE49-F238E27FC236}">
                <a16:creationId xmlns:a16="http://schemas.microsoft.com/office/drawing/2014/main" id="{2A0C101B-30DE-4324-BA29-8DA0023A345C}"/>
              </a:ext>
            </a:extLst>
          </p:cNvPr>
          <p:cNvSpPr txBox="1"/>
          <p:nvPr/>
        </p:nvSpPr>
        <p:spPr>
          <a:xfrm>
            <a:off x="6717030" y="2612498"/>
            <a:ext cx="2371725" cy="523220"/>
          </a:xfrm>
          <a:prstGeom prst="rect">
            <a:avLst/>
          </a:prstGeom>
          <a:noFill/>
        </p:spPr>
        <p:txBody>
          <a:bodyPr wrap="square" rtlCol="1">
            <a:spAutoFit/>
          </a:bodyPr>
          <a:lstStyle/>
          <a:p>
            <a:r>
              <a:rPr lang="en-US" sz="2800" dirty="0"/>
              <a:t>A1,A2,E1,E2</a:t>
            </a:r>
            <a:endParaRPr lang="he-IL" sz="2800" dirty="0"/>
          </a:p>
        </p:txBody>
      </p:sp>
      <p:sp>
        <p:nvSpPr>
          <p:cNvPr id="5" name="תיבת טקסט 4">
            <a:extLst>
              <a:ext uri="{FF2B5EF4-FFF2-40B4-BE49-F238E27FC236}">
                <a16:creationId xmlns:a16="http://schemas.microsoft.com/office/drawing/2014/main" id="{2951DA4E-90D6-4456-AC10-B170FA5D2BFE}"/>
              </a:ext>
            </a:extLst>
          </p:cNvPr>
          <p:cNvSpPr txBox="1"/>
          <p:nvPr/>
        </p:nvSpPr>
        <p:spPr>
          <a:xfrm>
            <a:off x="6717030" y="2997219"/>
            <a:ext cx="2371725" cy="523220"/>
          </a:xfrm>
          <a:prstGeom prst="rect">
            <a:avLst/>
          </a:prstGeom>
          <a:noFill/>
        </p:spPr>
        <p:txBody>
          <a:bodyPr wrap="square" rtlCol="1">
            <a:spAutoFit/>
          </a:bodyPr>
          <a:lstStyle/>
          <a:p>
            <a:r>
              <a:rPr lang="en-US" sz="2800" dirty="0"/>
              <a:t>C1,C2,G1,G2</a:t>
            </a:r>
            <a:endParaRPr lang="he-IL" sz="2800" dirty="0"/>
          </a:p>
        </p:txBody>
      </p:sp>
      <p:graphicFrame>
        <p:nvGraphicFramePr>
          <p:cNvPr id="6" name="טבלה 6">
            <a:extLst>
              <a:ext uri="{FF2B5EF4-FFF2-40B4-BE49-F238E27FC236}">
                <a16:creationId xmlns:a16="http://schemas.microsoft.com/office/drawing/2014/main" id="{F1ED9D5D-6DD9-480E-8B7F-F3AD67261A23}"/>
              </a:ext>
            </a:extLst>
          </p:cNvPr>
          <p:cNvGraphicFramePr>
            <a:graphicFrameLocks noGrp="1"/>
          </p:cNvGraphicFramePr>
          <p:nvPr>
            <p:extLst>
              <p:ext uri="{D42A27DB-BD31-4B8C-83A1-F6EECF244321}">
                <p14:modId xmlns:p14="http://schemas.microsoft.com/office/powerpoint/2010/main" val="1451262748"/>
              </p:ext>
            </p:extLst>
          </p:nvPr>
        </p:nvGraphicFramePr>
        <p:xfrm>
          <a:off x="2550477" y="4953419"/>
          <a:ext cx="8333105" cy="1371600"/>
        </p:xfrm>
        <a:graphic>
          <a:graphicData uri="http://schemas.openxmlformats.org/drawingml/2006/table">
            <a:tbl>
              <a:tblPr rtl="1" firstRow="1" bandRow="1">
                <a:tableStyleId>{3B4B98B0-60AC-42C2-AFA5-B58CD77FA1E5}</a:tableStyleId>
              </a:tblPr>
              <a:tblGrid>
                <a:gridCol w="1666621">
                  <a:extLst>
                    <a:ext uri="{9D8B030D-6E8A-4147-A177-3AD203B41FA5}">
                      <a16:colId xmlns:a16="http://schemas.microsoft.com/office/drawing/2014/main" val="2154816071"/>
                    </a:ext>
                  </a:extLst>
                </a:gridCol>
                <a:gridCol w="1666621">
                  <a:extLst>
                    <a:ext uri="{9D8B030D-6E8A-4147-A177-3AD203B41FA5}">
                      <a16:colId xmlns:a16="http://schemas.microsoft.com/office/drawing/2014/main" val="767813785"/>
                    </a:ext>
                  </a:extLst>
                </a:gridCol>
                <a:gridCol w="1666621">
                  <a:extLst>
                    <a:ext uri="{9D8B030D-6E8A-4147-A177-3AD203B41FA5}">
                      <a16:colId xmlns:a16="http://schemas.microsoft.com/office/drawing/2014/main" val="936551247"/>
                    </a:ext>
                  </a:extLst>
                </a:gridCol>
                <a:gridCol w="1666621">
                  <a:extLst>
                    <a:ext uri="{9D8B030D-6E8A-4147-A177-3AD203B41FA5}">
                      <a16:colId xmlns:a16="http://schemas.microsoft.com/office/drawing/2014/main" val="777244501"/>
                    </a:ext>
                  </a:extLst>
                </a:gridCol>
                <a:gridCol w="1666621">
                  <a:extLst>
                    <a:ext uri="{9D8B030D-6E8A-4147-A177-3AD203B41FA5}">
                      <a16:colId xmlns:a16="http://schemas.microsoft.com/office/drawing/2014/main" val="1319400280"/>
                    </a:ext>
                  </a:extLst>
                </a:gridCol>
              </a:tblGrid>
              <a:tr h="361470">
                <a:tc>
                  <a:txBody>
                    <a:bodyPr/>
                    <a:lstStyle/>
                    <a:p>
                      <a:pPr algn="ctr" rtl="1"/>
                      <a:r>
                        <a:rPr lang="he-IL" dirty="0">
                          <a:solidFill>
                            <a:schemeClr val="tx1"/>
                          </a:solidFill>
                        </a:rPr>
                        <a:t>שם</a:t>
                      </a:r>
                    </a:p>
                  </a:txBody>
                  <a:tcPr/>
                </a:tc>
                <a:tc>
                  <a:txBody>
                    <a:bodyPr/>
                    <a:lstStyle/>
                    <a:p>
                      <a:pPr algn="ctr" rtl="1"/>
                      <a:r>
                        <a:rPr lang="en-US" b="0" dirty="0">
                          <a:solidFill>
                            <a:schemeClr val="tx1"/>
                          </a:solidFill>
                        </a:rPr>
                        <a:t>A2</a:t>
                      </a:r>
                      <a:endParaRPr lang="he-IL" b="0" dirty="0">
                        <a:solidFill>
                          <a:schemeClr val="tx1"/>
                        </a:solidFill>
                      </a:endParaRPr>
                    </a:p>
                  </a:txBody>
                  <a:tcPr/>
                </a:tc>
                <a:tc>
                  <a:txBody>
                    <a:bodyPr/>
                    <a:lstStyle/>
                    <a:p>
                      <a:pPr algn="ctr" rtl="1"/>
                      <a:r>
                        <a:rPr lang="en-US" b="0" dirty="0">
                          <a:solidFill>
                            <a:schemeClr val="tx1"/>
                          </a:solidFill>
                        </a:rPr>
                        <a:t>C1</a:t>
                      </a:r>
                      <a:endParaRPr lang="he-IL" b="0" dirty="0">
                        <a:solidFill>
                          <a:schemeClr val="tx1"/>
                        </a:solidFill>
                      </a:endParaRPr>
                    </a:p>
                  </a:txBody>
                  <a:tcPr/>
                </a:tc>
                <a:tc>
                  <a:txBody>
                    <a:bodyPr/>
                    <a:lstStyle/>
                    <a:p>
                      <a:pPr algn="ctr" rtl="1"/>
                      <a:r>
                        <a:rPr lang="en-US" b="0" dirty="0">
                          <a:solidFill>
                            <a:schemeClr val="tx1"/>
                          </a:solidFill>
                        </a:rPr>
                        <a:t>E1</a:t>
                      </a:r>
                      <a:endParaRPr lang="he-IL" b="0" dirty="0">
                        <a:solidFill>
                          <a:schemeClr val="tx1"/>
                        </a:solidFill>
                      </a:endParaRPr>
                    </a:p>
                  </a:txBody>
                  <a:tcPr/>
                </a:tc>
                <a:tc>
                  <a:txBody>
                    <a:bodyPr/>
                    <a:lstStyle/>
                    <a:p>
                      <a:pPr algn="ctr" rtl="1"/>
                      <a:r>
                        <a:rPr lang="en-US" b="0" dirty="0">
                          <a:solidFill>
                            <a:schemeClr val="tx1"/>
                          </a:solidFill>
                        </a:rPr>
                        <a:t>E2</a:t>
                      </a:r>
                      <a:endParaRPr lang="he-IL" b="0" dirty="0">
                        <a:solidFill>
                          <a:schemeClr val="tx1"/>
                        </a:solidFill>
                      </a:endParaRPr>
                    </a:p>
                  </a:txBody>
                  <a:tcPr/>
                </a:tc>
                <a:extLst>
                  <a:ext uri="{0D108BD9-81ED-4DB2-BD59-A6C34878D82A}">
                    <a16:rowId xmlns:a16="http://schemas.microsoft.com/office/drawing/2014/main" val="2998291492"/>
                  </a:ext>
                </a:extLst>
              </a:tr>
              <a:tr h="623907">
                <a:tc>
                  <a:txBody>
                    <a:bodyPr/>
                    <a:lstStyle/>
                    <a:p>
                      <a:pPr algn="ctr" rtl="1"/>
                      <a:r>
                        <a:rPr lang="he-IL" b="1" dirty="0"/>
                        <a:t>כיון</a:t>
                      </a:r>
                    </a:p>
                  </a:txBody>
                  <a:tcPr/>
                </a:tc>
                <a:tc>
                  <a:txBody>
                    <a:bodyPr/>
                    <a:lstStyle/>
                    <a:p>
                      <a:pPr algn="r" rtl="1"/>
                      <a:r>
                        <a:rPr lang="he-IL" dirty="0"/>
                        <a:t>בית ספר ומקומות עבודה</a:t>
                      </a:r>
                    </a:p>
                  </a:txBody>
                  <a:tcPr/>
                </a:tc>
                <a:tc>
                  <a:txBody>
                    <a:bodyPr/>
                    <a:lstStyle/>
                    <a:p>
                      <a:pPr algn="r" rtl="1"/>
                      <a:r>
                        <a:rPr lang="he-IL" dirty="0"/>
                        <a:t>ים ומקומות בילוי</a:t>
                      </a:r>
                    </a:p>
                  </a:txBody>
                  <a:tcPr/>
                </a:tc>
                <a:tc>
                  <a:txBody>
                    <a:bodyPr/>
                    <a:lstStyle/>
                    <a:p>
                      <a:pPr algn="r" rtl="1"/>
                      <a:r>
                        <a:rPr lang="he-IL" dirty="0"/>
                        <a:t>בית חולים</a:t>
                      </a:r>
                    </a:p>
                  </a:txBody>
                  <a:tcPr/>
                </a:tc>
                <a:tc>
                  <a:txBody>
                    <a:bodyPr/>
                    <a:lstStyle/>
                    <a:p>
                      <a:pPr algn="r" rtl="1"/>
                      <a:r>
                        <a:rPr lang="he-IL" dirty="0"/>
                        <a:t>ים ומקומות בילוי</a:t>
                      </a:r>
                    </a:p>
                  </a:txBody>
                  <a:tcPr/>
                </a:tc>
                <a:extLst>
                  <a:ext uri="{0D108BD9-81ED-4DB2-BD59-A6C34878D82A}">
                    <a16:rowId xmlns:a16="http://schemas.microsoft.com/office/drawing/2014/main" val="2500064767"/>
                  </a:ext>
                </a:extLst>
              </a:tr>
              <a:tr h="361470">
                <a:tc>
                  <a:txBody>
                    <a:bodyPr/>
                    <a:lstStyle/>
                    <a:p>
                      <a:pPr algn="ctr" rtl="1"/>
                      <a:r>
                        <a:rPr lang="he-IL" b="1" dirty="0"/>
                        <a:t>עדיפות</a:t>
                      </a:r>
                    </a:p>
                  </a:txBody>
                  <a:tcPr/>
                </a:tc>
                <a:tc>
                  <a:txBody>
                    <a:bodyPr/>
                    <a:lstStyle/>
                    <a:p>
                      <a:pPr algn="ctr" rtl="1"/>
                      <a:r>
                        <a:rPr lang="he-IL" dirty="0"/>
                        <a:t>2</a:t>
                      </a:r>
                    </a:p>
                  </a:txBody>
                  <a:tcPr/>
                </a:tc>
                <a:tc>
                  <a:txBody>
                    <a:bodyPr/>
                    <a:lstStyle/>
                    <a:p>
                      <a:pPr algn="ctr" rtl="1"/>
                      <a:r>
                        <a:rPr lang="he-IL" dirty="0"/>
                        <a:t>1</a:t>
                      </a:r>
                    </a:p>
                  </a:txBody>
                  <a:tcPr/>
                </a:tc>
                <a:tc>
                  <a:txBody>
                    <a:bodyPr/>
                    <a:lstStyle/>
                    <a:p>
                      <a:pPr algn="ctr" rtl="1"/>
                      <a:r>
                        <a:rPr lang="he-IL" dirty="0"/>
                        <a:t>3</a:t>
                      </a:r>
                    </a:p>
                  </a:txBody>
                  <a:tcPr/>
                </a:tc>
                <a:tc>
                  <a:txBody>
                    <a:bodyPr/>
                    <a:lstStyle/>
                    <a:p>
                      <a:pPr algn="ctr" rtl="1"/>
                      <a:r>
                        <a:rPr lang="he-IL" dirty="0"/>
                        <a:t>1</a:t>
                      </a:r>
                    </a:p>
                  </a:txBody>
                  <a:tcPr/>
                </a:tc>
                <a:extLst>
                  <a:ext uri="{0D108BD9-81ED-4DB2-BD59-A6C34878D82A}">
                    <a16:rowId xmlns:a16="http://schemas.microsoft.com/office/drawing/2014/main" val="1069389072"/>
                  </a:ext>
                </a:extLst>
              </a:tr>
            </a:tbl>
          </a:graphicData>
        </a:graphic>
      </p:graphicFrame>
      <p:sp>
        <p:nvSpPr>
          <p:cNvPr id="7" name="Slide Number Placeholder 6"/>
          <p:cNvSpPr>
            <a:spLocks noGrp="1"/>
          </p:cNvSpPr>
          <p:nvPr>
            <p:ph type="sldNum" sz="quarter" idx="12"/>
          </p:nvPr>
        </p:nvSpPr>
        <p:spPr/>
        <p:txBody>
          <a:bodyPr/>
          <a:lstStyle/>
          <a:p>
            <a:fld id="{E040395B-6A25-4C8A-8106-A2A1EBADB7AF}" type="slidenum">
              <a:rPr lang="he-IL" smtClean="0"/>
              <a:t>13</a:t>
            </a:fld>
            <a:endParaRPr lang="he-IL"/>
          </a:p>
        </p:txBody>
      </p:sp>
    </p:spTree>
    <p:extLst>
      <p:ext uri="{BB962C8B-B14F-4D97-AF65-F5344CB8AC3E}">
        <p14:creationId xmlns:p14="http://schemas.microsoft.com/office/powerpoint/2010/main" val="3394948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C5FC-A15B-4163-AE47-9D7C6002E9C3}"/>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כתיבת האלגוריתם לסימולציה:</a:t>
            </a:r>
          </a:p>
        </p:txBody>
      </p:sp>
      <p:sp>
        <p:nvSpPr>
          <p:cNvPr id="3" name="TextBox 2"/>
          <p:cNvSpPr txBox="1"/>
          <p:nvPr/>
        </p:nvSpPr>
        <p:spPr>
          <a:xfrm>
            <a:off x="2638697" y="2029097"/>
            <a:ext cx="8995954" cy="4401205"/>
          </a:xfrm>
          <a:prstGeom prst="rect">
            <a:avLst/>
          </a:prstGeom>
          <a:noFill/>
        </p:spPr>
        <p:txBody>
          <a:bodyPr wrap="square" rtlCol="1">
            <a:spAutoFit/>
          </a:bodyPr>
          <a:lstStyle/>
          <a:p>
            <a:pPr algn="r"/>
            <a:r>
              <a:rPr lang="he-IL" sz="2800" dirty="0" smtClean="0"/>
              <a:t>לפני שנמשיך לדבר על מדידת הביצועים של האלגוריתם,</a:t>
            </a:r>
          </a:p>
          <a:p>
            <a:pPr algn="r"/>
            <a:r>
              <a:rPr lang="he-IL" sz="2800" dirty="0" smtClean="0"/>
              <a:t>נראה סרטון קצר הממחיש את אופן פעולת המערכת והפלט </a:t>
            </a:r>
            <a:r>
              <a:rPr lang="he-IL" sz="2800" dirty="0" smtClean="0"/>
              <a:t>שלה</a:t>
            </a:r>
          </a:p>
          <a:p>
            <a:pPr algn="r"/>
            <a:endParaRPr lang="he-IL" sz="2800" dirty="0"/>
          </a:p>
          <a:p>
            <a:pPr algn="r"/>
            <a:endParaRPr lang="he-IL" sz="2800" dirty="0" smtClean="0"/>
          </a:p>
          <a:p>
            <a:pPr algn="r"/>
            <a:endParaRPr lang="he-IL" sz="2800" dirty="0"/>
          </a:p>
          <a:p>
            <a:pPr algn="r"/>
            <a:r>
              <a:rPr lang="he-IL" sz="2800" dirty="0" smtClean="0"/>
              <a:t>הסרטון בנפרד</a:t>
            </a:r>
            <a:endParaRPr lang="he-IL" sz="2800" dirty="0" smtClean="0"/>
          </a:p>
          <a:p>
            <a:pPr algn="r"/>
            <a:endParaRPr lang="he-IL" sz="2800" dirty="0" smtClean="0"/>
          </a:p>
          <a:p>
            <a:pPr algn="r"/>
            <a:endParaRPr lang="he-IL" sz="2800" dirty="0"/>
          </a:p>
          <a:p>
            <a:pPr algn="r"/>
            <a:endParaRPr lang="he-IL" sz="2800" dirty="0" smtClean="0"/>
          </a:p>
          <a:p>
            <a:pPr algn="r"/>
            <a:endParaRPr lang="he-IL" sz="2800" dirty="0"/>
          </a:p>
        </p:txBody>
      </p:sp>
      <p:sp>
        <p:nvSpPr>
          <p:cNvPr id="8" name="Slide Number Placeholder 7"/>
          <p:cNvSpPr>
            <a:spLocks noGrp="1"/>
          </p:cNvSpPr>
          <p:nvPr>
            <p:ph type="sldNum" sz="quarter" idx="12"/>
          </p:nvPr>
        </p:nvSpPr>
        <p:spPr/>
        <p:txBody>
          <a:bodyPr/>
          <a:lstStyle/>
          <a:p>
            <a:fld id="{E040395B-6A25-4C8A-8106-A2A1EBADB7AF}" type="slidenum">
              <a:rPr lang="he-IL" smtClean="0"/>
              <a:t>14</a:t>
            </a:fld>
            <a:endParaRPr lang="he-IL"/>
          </a:p>
        </p:txBody>
      </p:sp>
    </p:spTree>
    <p:extLst>
      <p:ext uri="{BB962C8B-B14F-4D97-AF65-F5344CB8AC3E}">
        <p14:creationId xmlns:p14="http://schemas.microsoft.com/office/powerpoint/2010/main" val="3656316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867E-813B-4B9B-830C-6FCB972523AB}"/>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3" name="תיבת טקסט 2">
            <a:extLst>
              <a:ext uri="{FF2B5EF4-FFF2-40B4-BE49-F238E27FC236}">
                <a16:creationId xmlns:a16="http://schemas.microsoft.com/office/drawing/2014/main" id="{4640E3B6-6DB1-400E-832F-044057729351}"/>
              </a:ext>
            </a:extLst>
          </p:cNvPr>
          <p:cNvSpPr txBox="1"/>
          <p:nvPr/>
        </p:nvSpPr>
        <p:spPr>
          <a:xfrm>
            <a:off x="2468880" y="1427528"/>
            <a:ext cx="9277350" cy="3970318"/>
          </a:xfrm>
          <a:prstGeom prst="rect">
            <a:avLst/>
          </a:prstGeom>
          <a:noFill/>
        </p:spPr>
        <p:txBody>
          <a:bodyPr wrap="square" rtlCol="1">
            <a:spAutoFit/>
          </a:bodyPr>
          <a:lstStyle/>
          <a:p>
            <a:pPr algn="r"/>
            <a:r>
              <a:rPr lang="he-IL" sz="2800" dirty="0"/>
              <a:t>על מנת לקבל כלי תקין להשוואת ביצועי הסימולציה</a:t>
            </a:r>
          </a:p>
          <a:p>
            <a:pPr algn="r"/>
            <a:r>
              <a:rPr lang="he-IL" sz="2800" dirty="0"/>
              <a:t>נדרש להסתכל על מצב פינוי הצומת המתנהל ללא אלגוריתם.</a:t>
            </a:r>
          </a:p>
          <a:p>
            <a:pPr algn="r"/>
            <a:r>
              <a:rPr lang="he-IL" sz="2800" dirty="0"/>
              <a:t>לכן ביצענו ריצה של כל קבצי הנתונים על מצב </a:t>
            </a:r>
            <a:endParaRPr lang="en-US" sz="2800" dirty="0"/>
          </a:p>
          <a:p>
            <a:pPr algn="r"/>
            <a:r>
              <a:rPr lang="he-IL" sz="2800" dirty="0"/>
              <a:t>ולאחר מכן על האלגוריתם.</a:t>
            </a:r>
          </a:p>
          <a:p>
            <a:pPr algn="r"/>
            <a:endParaRPr lang="he-IL" sz="2800" dirty="0"/>
          </a:p>
          <a:p>
            <a:pPr algn="r"/>
            <a:r>
              <a:rPr lang="he-IL" sz="2800" dirty="0"/>
              <a:t>               הוא מצב בו כל צד קונפליקט מקבל אור ירוק בצורה מעגלית לפי סדר קבוע בלי התחשבות בעומס, הרעבה והעדפה חברתית.</a:t>
            </a:r>
          </a:p>
          <a:p>
            <a:pPr algn="r"/>
            <a:endParaRPr lang="he-IL" sz="2800" dirty="0"/>
          </a:p>
        </p:txBody>
      </p:sp>
      <p:sp>
        <p:nvSpPr>
          <p:cNvPr id="4" name="תיבת טקסט 3">
            <a:extLst>
              <a:ext uri="{FF2B5EF4-FFF2-40B4-BE49-F238E27FC236}">
                <a16:creationId xmlns:a16="http://schemas.microsoft.com/office/drawing/2014/main" id="{D8FBCFB8-FB20-4977-ABBB-ED0E98E2EF16}"/>
              </a:ext>
            </a:extLst>
          </p:cNvPr>
          <p:cNvSpPr txBox="1"/>
          <p:nvPr/>
        </p:nvSpPr>
        <p:spPr>
          <a:xfrm>
            <a:off x="4010025" y="2275003"/>
            <a:ext cx="2628900" cy="523220"/>
          </a:xfrm>
          <a:prstGeom prst="rect">
            <a:avLst/>
          </a:prstGeom>
          <a:noFill/>
        </p:spPr>
        <p:txBody>
          <a:bodyPr wrap="square" rtlCol="1">
            <a:spAutoFit/>
          </a:bodyPr>
          <a:lstStyle/>
          <a:p>
            <a:r>
              <a:rPr lang="en-US" sz="2800" dirty="0"/>
              <a:t>Base Line</a:t>
            </a:r>
            <a:endParaRPr lang="he-IL" sz="2800" dirty="0"/>
          </a:p>
        </p:txBody>
      </p:sp>
      <p:sp>
        <p:nvSpPr>
          <p:cNvPr id="5" name="תיבת טקסט 4">
            <a:extLst>
              <a:ext uri="{FF2B5EF4-FFF2-40B4-BE49-F238E27FC236}">
                <a16:creationId xmlns:a16="http://schemas.microsoft.com/office/drawing/2014/main" id="{420BCDD3-5885-4664-A68F-A6D46AB2557A}"/>
              </a:ext>
            </a:extLst>
          </p:cNvPr>
          <p:cNvSpPr txBox="1"/>
          <p:nvPr/>
        </p:nvSpPr>
        <p:spPr>
          <a:xfrm>
            <a:off x="10201275" y="3573808"/>
            <a:ext cx="2628900" cy="523220"/>
          </a:xfrm>
          <a:prstGeom prst="rect">
            <a:avLst/>
          </a:prstGeom>
          <a:noFill/>
        </p:spPr>
        <p:txBody>
          <a:bodyPr wrap="square" rtlCol="1">
            <a:spAutoFit/>
          </a:bodyPr>
          <a:lstStyle/>
          <a:p>
            <a:r>
              <a:rPr lang="en-US" sz="2800" dirty="0"/>
              <a:t>Base Line</a:t>
            </a:r>
            <a:endParaRPr lang="he-IL" sz="2800" dirty="0"/>
          </a:p>
        </p:txBody>
      </p:sp>
      <p:sp>
        <p:nvSpPr>
          <p:cNvPr id="6" name="Slide Number Placeholder 5"/>
          <p:cNvSpPr>
            <a:spLocks noGrp="1"/>
          </p:cNvSpPr>
          <p:nvPr>
            <p:ph type="sldNum" sz="quarter" idx="12"/>
          </p:nvPr>
        </p:nvSpPr>
        <p:spPr/>
        <p:txBody>
          <a:bodyPr/>
          <a:lstStyle/>
          <a:p>
            <a:fld id="{E040395B-6A25-4C8A-8106-A2A1EBADB7AF}" type="slidenum">
              <a:rPr lang="he-IL" smtClean="0"/>
              <a:t>15</a:t>
            </a:fld>
            <a:endParaRPr lang="he-IL"/>
          </a:p>
        </p:txBody>
      </p:sp>
    </p:spTree>
    <p:extLst>
      <p:ext uri="{BB962C8B-B14F-4D97-AF65-F5344CB8AC3E}">
        <p14:creationId xmlns:p14="http://schemas.microsoft.com/office/powerpoint/2010/main" val="3316919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108F-C155-4723-9767-CF5C256DFEE5}"/>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4" name="תיבת טקסט 3">
            <a:extLst>
              <a:ext uri="{FF2B5EF4-FFF2-40B4-BE49-F238E27FC236}">
                <a16:creationId xmlns:a16="http://schemas.microsoft.com/office/drawing/2014/main" id="{2F26F61E-016E-4605-BC91-BE568FC3F72F}"/>
              </a:ext>
            </a:extLst>
          </p:cNvPr>
          <p:cNvSpPr txBox="1"/>
          <p:nvPr/>
        </p:nvSpPr>
        <p:spPr>
          <a:xfrm>
            <a:off x="8105775" y="1497452"/>
            <a:ext cx="3755707" cy="3970318"/>
          </a:xfrm>
          <a:prstGeom prst="rect">
            <a:avLst/>
          </a:prstGeom>
          <a:noFill/>
        </p:spPr>
        <p:txBody>
          <a:bodyPr wrap="square" rtlCol="1">
            <a:spAutoFit/>
          </a:bodyPr>
          <a:lstStyle/>
          <a:p>
            <a:pPr algn="r"/>
            <a:r>
              <a:rPr lang="he-IL" sz="2800" dirty="0"/>
              <a:t>על מנת לבדוק אם אכן התקבל שיפור כתוצאה מהתחשבות בעומס והעדפה חברתית, נספרה כמות הפעמים שכל צד קונפליקט קיבל </a:t>
            </a:r>
            <a:r>
              <a:rPr lang="he-IL" sz="2800" dirty="0">
                <a:solidFill>
                  <a:schemeClr val="accent5">
                    <a:lumMod val="60000"/>
                    <a:lumOff val="40000"/>
                  </a:schemeClr>
                </a:solidFill>
              </a:rPr>
              <a:t>אור ירוק </a:t>
            </a:r>
            <a:r>
              <a:rPr lang="he-IL" sz="2800" dirty="0"/>
              <a:t>עד לסיום הסימולציה.</a:t>
            </a:r>
            <a:endParaRPr lang="en-US" sz="2800" dirty="0"/>
          </a:p>
          <a:p>
            <a:pPr algn="r"/>
            <a:r>
              <a:rPr lang="en-US" sz="2800" dirty="0"/>
              <a:t> </a:t>
            </a:r>
            <a:r>
              <a:rPr lang="he-IL" sz="2800" dirty="0"/>
              <a:t>התקבל הגרף הבא :</a:t>
            </a:r>
          </a:p>
          <a:p>
            <a:pPr algn="r"/>
            <a:r>
              <a:rPr lang="en-US" sz="2800" dirty="0"/>
              <a:t> </a:t>
            </a:r>
            <a:endParaRPr lang="he-IL" sz="2800" dirty="0"/>
          </a:p>
        </p:txBody>
      </p:sp>
      <p:graphicFrame>
        <p:nvGraphicFramePr>
          <p:cNvPr id="5" name="תרשים 4">
            <a:extLst>
              <a:ext uri="{FF2B5EF4-FFF2-40B4-BE49-F238E27FC236}">
                <a16:creationId xmlns:a16="http://schemas.microsoft.com/office/drawing/2014/main" id="{ABEE98EC-0A63-4C74-85E7-846E180A34A8}"/>
              </a:ext>
            </a:extLst>
          </p:cNvPr>
          <p:cNvGraphicFramePr/>
          <p:nvPr>
            <p:extLst>
              <p:ext uri="{D42A27DB-BD31-4B8C-83A1-F6EECF244321}">
                <p14:modId xmlns:p14="http://schemas.microsoft.com/office/powerpoint/2010/main" val="996912326"/>
              </p:ext>
            </p:extLst>
          </p:nvPr>
        </p:nvGraphicFramePr>
        <p:xfrm>
          <a:off x="330518" y="1497452"/>
          <a:ext cx="7668577" cy="434137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040395B-6A25-4C8A-8106-A2A1EBADB7AF}" type="slidenum">
              <a:rPr lang="he-IL" smtClean="0"/>
              <a:t>16</a:t>
            </a:fld>
            <a:endParaRPr lang="he-IL"/>
          </a:p>
        </p:txBody>
      </p:sp>
    </p:spTree>
    <p:extLst>
      <p:ext uri="{BB962C8B-B14F-4D97-AF65-F5344CB8AC3E}">
        <p14:creationId xmlns:p14="http://schemas.microsoft.com/office/powerpoint/2010/main" val="181099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9C9F-021E-4985-A38C-979D2D2CBBAC}"/>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graphicFrame>
        <p:nvGraphicFramePr>
          <p:cNvPr id="3" name="תרשים 2">
            <a:extLst>
              <a:ext uri="{FF2B5EF4-FFF2-40B4-BE49-F238E27FC236}">
                <a16:creationId xmlns:a16="http://schemas.microsoft.com/office/drawing/2014/main" id="{D127F61B-C92C-4DFC-A439-DA0164A4CC64}"/>
              </a:ext>
            </a:extLst>
          </p:cNvPr>
          <p:cNvGraphicFramePr/>
          <p:nvPr>
            <p:extLst>
              <p:ext uri="{D42A27DB-BD31-4B8C-83A1-F6EECF244321}">
                <p14:modId xmlns:p14="http://schemas.microsoft.com/office/powerpoint/2010/main" val="1936638868"/>
              </p:ext>
            </p:extLst>
          </p:nvPr>
        </p:nvGraphicFramePr>
        <p:xfrm>
          <a:off x="206694" y="1781175"/>
          <a:ext cx="5889306" cy="4276725"/>
        </p:xfrm>
        <a:graphic>
          <a:graphicData uri="http://schemas.openxmlformats.org/drawingml/2006/chart">
            <c:chart xmlns:c="http://schemas.openxmlformats.org/drawingml/2006/chart" xmlns:r="http://schemas.openxmlformats.org/officeDocument/2006/relationships" r:id="rId2"/>
          </a:graphicData>
        </a:graphic>
      </p:graphicFrame>
      <p:sp>
        <p:nvSpPr>
          <p:cNvPr id="4" name="תיבת טקסט 3">
            <a:extLst>
              <a:ext uri="{FF2B5EF4-FFF2-40B4-BE49-F238E27FC236}">
                <a16:creationId xmlns:a16="http://schemas.microsoft.com/office/drawing/2014/main" id="{52262910-8F7E-4C13-AB32-19807BC64BC5}"/>
              </a:ext>
            </a:extLst>
          </p:cNvPr>
          <p:cNvSpPr txBox="1"/>
          <p:nvPr/>
        </p:nvSpPr>
        <p:spPr>
          <a:xfrm>
            <a:off x="6094095" y="1781175"/>
            <a:ext cx="5889306" cy="4832092"/>
          </a:xfrm>
          <a:prstGeom prst="rect">
            <a:avLst/>
          </a:prstGeom>
          <a:noFill/>
        </p:spPr>
        <p:txBody>
          <a:bodyPr wrap="square" rtlCol="1">
            <a:spAutoFit/>
          </a:bodyPr>
          <a:lstStyle/>
          <a:p>
            <a:pPr algn="r"/>
            <a:r>
              <a:rPr lang="he-IL" sz="2800" dirty="0"/>
              <a:t>ניתן לראות שאין שום שיפור בצד קונפליקט 1.</a:t>
            </a:r>
          </a:p>
          <a:p>
            <a:pPr algn="r"/>
            <a:endParaRPr lang="he-IL" sz="2800" dirty="0"/>
          </a:p>
          <a:p>
            <a:pPr algn="r"/>
            <a:r>
              <a:rPr lang="he-IL" sz="2800" dirty="0"/>
              <a:t>הפרמטר שמשפיע על השיפור בסך הכול נובע משיפור בצד קונפליקט 2 בלבד, בעוד שהעדיפות החברתית באה לידי ביטוי יותר בחלוקה של צד קונפליקט 1.</a:t>
            </a:r>
          </a:p>
          <a:p>
            <a:pPr algn="r"/>
            <a:r>
              <a:rPr lang="he-IL" sz="2800" dirty="0"/>
              <a:t>כלומר השיפור אינו נובע מההעדפה חברתית.</a:t>
            </a:r>
          </a:p>
          <a:p>
            <a:pPr algn="r"/>
            <a:endParaRPr lang="he-IL" sz="2800" dirty="0"/>
          </a:p>
          <a:p>
            <a:pPr algn="r"/>
            <a:r>
              <a:rPr lang="he-IL" sz="2800" dirty="0"/>
              <a:t> </a:t>
            </a:r>
          </a:p>
        </p:txBody>
      </p:sp>
      <p:sp>
        <p:nvSpPr>
          <p:cNvPr id="5" name="Slide Number Placeholder 4"/>
          <p:cNvSpPr>
            <a:spLocks noGrp="1"/>
          </p:cNvSpPr>
          <p:nvPr>
            <p:ph type="sldNum" sz="quarter" idx="12"/>
          </p:nvPr>
        </p:nvSpPr>
        <p:spPr/>
        <p:txBody>
          <a:bodyPr/>
          <a:lstStyle/>
          <a:p>
            <a:fld id="{E040395B-6A25-4C8A-8106-A2A1EBADB7AF}" type="slidenum">
              <a:rPr lang="he-IL" smtClean="0"/>
              <a:t>17</a:t>
            </a:fld>
            <a:endParaRPr lang="he-IL"/>
          </a:p>
        </p:txBody>
      </p:sp>
    </p:spTree>
    <p:extLst>
      <p:ext uri="{BB962C8B-B14F-4D97-AF65-F5344CB8AC3E}">
        <p14:creationId xmlns:p14="http://schemas.microsoft.com/office/powerpoint/2010/main" val="376138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0396-60E8-4EA4-836A-C1F776B053DC}"/>
              </a:ext>
            </a:extLst>
          </p:cNvPr>
          <p:cNvSpPr txBox="1">
            <a:spLocks/>
          </p:cNvSpPr>
          <p:nvPr/>
        </p:nvSpPr>
        <p:spPr>
          <a:xfrm>
            <a:off x="1687830" y="503346"/>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4" name="תיבת טקסט 3">
            <a:extLst>
              <a:ext uri="{FF2B5EF4-FFF2-40B4-BE49-F238E27FC236}">
                <a16:creationId xmlns:a16="http://schemas.microsoft.com/office/drawing/2014/main" id="{4D83C49B-0189-40AC-9A20-945EA9D9824D}"/>
              </a:ext>
            </a:extLst>
          </p:cNvPr>
          <p:cNvSpPr txBox="1"/>
          <p:nvPr/>
        </p:nvSpPr>
        <p:spPr>
          <a:xfrm>
            <a:off x="2381249" y="1638301"/>
            <a:ext cx="9172575" cy="2733674"/>
          </a:xfrm>
          <a:prstGeom prst="rect">
            <a:avLst/>
          </a:prstGeom>
          <a:noFill/>
        </p:spPr>
        <p:txBody>
          <a:bodyPr wrap="square" rtlCol="1">
            <a:spAutoFit/>
          </a:bodyPr>
          <a:lstStyle/>
          <a:p>
            <a:pPr algn="r"/>
            <a:r>
              <a:rPr lang="he-IL" sz="2800" dirty="0"/>
              <a:t>נסביר מדוע זה קורה- </a:t>
            </a:r>
          </a:p>
          <a:p>
            <a:pPr algn="r"/>
            <a:r>
              <a:rPr lang="he-IL" sz="2800" dirty="0"/>
              <a:t>בכל איטרציה בה נבחר צד קונפליקט שמקבל אור ירוק ,כמות הרכבים בו קטנה במספר קבוע תמיד ולכן לא משנה לפי איזה אלגוריתם נריץ נקבל שכמות הפעמים שנקבל אור ירוק עד לריקון צד הקונפליקט היא שווה תמיד.</a:t>
            </a:r>
            <a:r>
              <a:rPr lang="en-US" sz="2800" dirty="0"/>
              <a:t> </a:t>
            </a:r>
          </a:p>
          <a:p>
            <a:pPr algn="r"/>
            <a:endParaRPr lang="he-IL" sz="2800" dirty="0"/>
          </a:p>
        </p:txBody>
      </p:sp>
      <p:sp>
        <p:nvSpPr>
          <p:cNvPr id="3" name="Slide Number Placeholder 2"/>
          <p:cNvSpPr>
            <a:spLocks noGrp="1"/>
          </p:cNvSpPr>
          <p:nvPr>
            <p:ph type="sldNum" sz="quarter" idx="12"/>
          </p:nvPr>
        </p:nvSpPr>
        <p:spPr/>
        <p:txBody>
          <a:bodyPr/>
          <a:lstStyle/>
          <a:p>
            <a:fld id="{E040395B-6A25-4C8A-8106-A2A1EBADB7AF}" type="slidenum">
              <a:rPr lang="he-IL" smtClean="0"/>
              <a:t>18</a:t>
            </a:fld>
            <a:endParaRPr lang="he-IL"/>
          </a:p>
        </p:txBody>
      </p:sp>
    </p:spTree>
    <p:extLst>
      <p:ext uri="{BB962C8B-B14F-4D97-AF65-F5344CB8AC3E}">
        <p14:creationId xmlns:p14="http://schemas.microsoft.com/office/powerpoint/2010/main" val="2800487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ACC6-0F37-4558-B02B-3124C198D2F6}"/>
              </a:ext>
            </a:extLst>
          </p:cNvPr>
          <p:cNvSpPr txBox="1">
            <a:spLocks/>
          </p:cNvSpPr>
          <p:nvPr/>
        </p:nvSpPr>
        <p:spPr>
          <a:xfrm>
            <a:off x="1687830" y="503346"/>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4" name="תיבת טקסט 3">
            <a:extLst>
              <a:ext uri="{FF2B5EF4-FFF2-40B4-BE49-F238E27FC236}">
                <a16:creationId xmlns:a16="http://schemas.microsoft.com/office/drawing/2014/main" id="{FEC19974-B216-4F1A-AE4C-4037AD3EC4B6}"/>
              </a:ext>
            </a:extLst>
          </p:cNvPr>
          <p:cNvSpPr txBox="1"/>
          <p:nvPr/>
        </p:nvSpPr>
        <p:spPr>
          <a:xfrm>
            <a:off x="3953691" y="1543314"/>
            <a:ext cx="7626804" cy="4401205"/>
          </a:xfrm>
          <a:prstGeom prst="rect">
            <a:avLst/>
          </a:prstGeom>
          <a:noFill/>
        </p:spPr>
        <p:txBody>
          <a:bodyPr wrap="square">
            <a:spAutoFit/>
          </a:bodyPr>
          <a:lstStyle/>
          <a:p>
            <a:pPr algn="r"/>
            <a:r>
              <a:rPr lang="he-IL" sz="2800" dirty="0"/>
              <a:t>נשאל אם כן ממה השיפור בצד קונפליקט 2 נובע?</a:t>
            </a:r>
            <a:endParaRPr lang="en-US" sz="2800" dirty="0"/>
          </a:p>
          <a:p>
            <a:pPr algn="r"/>
            <a:endParaRPr lang="he-IL" sz="2800" dirty="0"/>
          </a:p>
          <a:p>
            <a:pPr algn="r"/>
            <a:r>
              <a:rPr lang="he-IL" sz="2800" dirty="0"/>
              <a:t>כיוון שצד קונפליקט 1 מכיל יותר רכבים מאשר צד 2, ומצב </a:t>
            </a:r>
            <a:r>
              <a:rPr lang="he-IL" sz="2800" dirty="0" smtClean="0"/>
              <a:t>ה                אינו </a:t>
            </a:r>
            <a:r>
              <a:rPr lang="he-IL" sz="2800" dirty="0"/>
              <a:t>מתחשב בעומס כפי שהוזכר לעיל, ולכן גם כאשר צד אחד ריק מכלי רכב הוא ממשיך לקבל אור ירוק ולכאורה נראה </a:t>
            </a:r>
            <a:r>
              <a:rPr lang="he-IL" sz="2800" dirty="0" smtClean="0"/>
              <a:t>שיפור.</a:t>
            </a:r>
            <a:endParaRPr lang="he-IL" sz="2800" dirty="0"/>
          </a:p>
          <a:p>
            <a:pPr algn="r"/>
            <a:endParaRPr lang="he-IL" sz="2800" dirty="0"/>
          </a:p>
          <a:p>
            <a:pPr algn="r"/>
            <a:r>
              <a:rPr lang="he-IL" sz="2800" dirty="0">
                <a:solidFill>
                  <a:srgbClr val="FF0000"/>
                </a:solidFill>
              </a:rPr>
              <a:t>מסקנה : ספירת אור ירוק עבור כל צד קונפליקט היא </a:t>
            </a:r>
            <a:r>
              <a:rPr lang="he-IL" sz="2800" u="sng" dirty="0">
                <a:solidFill>
                  <a:srgbClr val="FF0000"/>
                </a:solidFill>
              </a:rPr>
              <a:t>אינה</a:t>
            </a:r>
            <a:r>
              <a:rPr lang="he-IL" sz="2800" dirty="0">
                <a:solidFill>
                  <a:srgbClr val="FF0000"/>
                </a:solidFill>
              </a:rPr>
              <a:t> כלי למדידת ביצועים.</a:t>
            </a:r>
            <a:endParaRPr lang="en-US" sz="2800" dirty="0">
              <a:solidFill>
                <a:srgbClr val="FF0000"/>
              </a:solidFill>
            </a:endParaRPr>
          </a:p>
          <a:p>
            <a:pPr algn="r"/>
            <a:endParaRPr lang="en-US" sz="2800" dirty="0"/>
          </a:p>
        </p:txBody>
      </p:sp>
      <p:sp>
        <p:nvSpPr>
          <p:cNvPr id="5" name="תיבת טקסט 4">
            <a:extLst>
              <a:ext uri="{FF2B5EF4-FFF2-40B4-BE49-F238E27FC236}">
                <a16:creationId xmlns:a16="http://schemas.microsoft.com/office/drawing/2014/main" id="{BC7BDEE3-D8C7-4712-B238-A46496D7ACE4}"/>
              </a:ext>
            </a:extLst>
          </p:cNvPr>
          <p:cNvSpPr txBox="1"/>
          <p:nvPr/>
        </p:nvSpPr>
        <p:spPr>
          <a:xfrm>
            <a:off x="8951595" y="2837206"/>
            <a:ext cx="2628900" cy="523220"/>
          </a:xfrm>
          <a:prstGeom prst="rect">
            <a:avLst/>
          </a:prstGeom>
          <a:noFill/>
        </p:spPr>
        <p:txBody>
          <a:bodyPr wrap="square" rtlCol="1">
            <a:spAutoFit/>
          </a:bodyPr>
          <a:lstStyle/>
          <a:p>
            <a:r>
              <a:rPr lang="en-US" sz="2800" dirty="0"/>
              <a:t>Base Line</a:t>
            </a:r>
            <a:endParaRPr lang="he-IL" sz="2800" dirty="0"/>
          </a:p>
        </p:txBody>
      </p:sp>
      <p:sp>
        <p:nvSpPr>
          <p:cNvPr id="3" name="Slide Number Placeholder 2"/>
          <p:cNvSpPr>
            <a:spLocks noGrp="1"/>
          </p:cNvSpPr>
          <p:nvPr>
            <p:ph type="sldNum" sz="quarter" idx="12"/>
          </p:nvPr>
        </p:nvSpPr>
        <p:spPr/>
        <p:txBody>
          <a:bodyPr/>
          <a:lstStyle/>
          <a:p>
            <a:fld id="{E040395B-6A25-4C8A-8106-A2A1EBADB7AF}" type="slidenum">
              <a:rPr lang="he-IL" smtClean="0"/>
              <a:t>19</a:t>
            </a:fld>
            <a:endParaRPr lang="he-IL"/>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79" y="1998351"/>
            <a:ext cx="3476216" cy="2724150"/>
          </a:xfrm>
          <a:prstGeom prst="rect">
            <a:avLst/>
          </a:prstGeom>
        </p:spPr>
      </p:pic>
    </p:spTree>
    <p:extLst>
      <p:ext uri="{BB962C8B-B14F-4D97-AF65-F5344CB8AC3E}">
        <p14:creationId xmlns:p14="http://schemas.microsoft.com/office/powerpoint/2010/main" val="74962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F0851F1F-5D44-4F86-A544-9B593F08788E}"/>
              </a:ext>
            </a:extLst>
          </p:cNvPr>
          <p:cNvSpPr txBox="1"/>
          <p:nvPr/>
        </p:nvSpPr>
        <p:spPr>
          <a:xfrm>
            <a:off x="1038225" y="2167236"/>
            <a:ext cx="10258425" cy="1384995"/>
          </a:xfrm>
          <a:prstGeom prst="rect">
            <a:avLst/>
          </a:prstGeom>
          <a:noFill/>
        </p:spPr>
        <p:txBody>
          <a:bodyPr wrap="square">
            <a:spAutoFit/>
          </a:bodyPr>
          <a:lstStyle/>
          <a:p>
            <a:pPr algn="r"/>
            <a:r>
              <a:rPr lang="he-IL" sz="2800" dirty="0">
                <a:solidFill>
                  <a:schemeClr val="tx1"/>
                </a:solidFill>
              </a:rPr>
              <a:t>סימולציית צומת חכם בהתבסס על ניתוח נתוני </a:t>
            </a:r>
          </a:p>
          <a:p>
            <a:pPr algn="r"/>
            <a:r>
              <a:rPr lang="he-IL" sz="2800" dirty="0">
                <a:solidFill>
                  <a:schemeClr val="tx1"/>
                </a:solidFill>
              </a:rPr>
              <a:t>של צומת בעיר חיפה עם מאפיינים חברתיים, </a:t>
            </a:r>
          </a:p>
          <a:p>
            <a:pPr algn="r"/>
            <a:r>
              <a:rPr lang="he-IL" sz="2800" dirty="0">
                <a:solidFill>
                  <a:schemeClr val="tx1"/>
                </a:solidFill>
              </a:rPr>
              <a:t>לפי כיוון/ יעד הנתיב.</a:t>
            </a:r>
          </a:p>
        </p:txBody>
      </p:sp>
      <p:sp>
        <p:nvSpPr>
          <p:cNvPr id="6" name="תיבת טקסט 5">
            <a:extLst>
              <a:ext uri="{FF2B5EF4-FFF2-40B4-BE49-F238E27FC236}">
                <a16:creationId xmlns:a16="http://schemas.microsoft.com/office/drawing/2014/main" id="{8BBA6880-9DA4-44DF-9502-D29D96CA0070}"/>
              </a:ext>
            </a:extLst>
          </p:cNvPr>
          <p:cNvSpPr txBox="1"/>
          <p:nvPr/>
        </p:nvSpPr>
        <p:spPr>
          <a:xfrm>
            <a:off x="3124200" y="2172297"/>
            <a:ext cx="2867025" cy="523220"/>
          </a:xfrm>
          <a:prstGeom prst="rect">
            <a:avLst/>
          </a:prstGeom>
          <a:noFill/>
        </p:spPr>
        <p:txBody>
          <a:bodyPr wrap="square" rtlCol="1">
            <a:spAutoFit/>
          </a:bodyPr>
          <a:lstStyle/>
          <a:p>
            <a:r>
              <a:rPr lang="en-US" sz="2800" dirty="0"/>
              <a:t>SQL</a:t>
            </a:r>
            <a:r>
              <a:rPr lang="he-IL" sz="2800" dirty="0"/>
              <a:t> </a:t>
            </a:r>
            <a:r>
              <a:rPr lang="en-US" sz="2800" dirty="0"/>
              <a:t>Server</a:t>
            </a:r>
            <a:endParaRPr lang="he-IL" sz="2800" dirty="0"/>
          </a:p>
        </p:txBody>
      </p:sp>
      <p:sp>
        <p:nvSpPr>
          <p:cNvPr id="8" name="תיבת טקסט 7">
            <a:extLst>
              <a:ext uri="{FF2B5EF4-FFF2-40B4-BE49-F238E27FC236}">
                <a16:creationId xmlns:a16="http://schemas.microsoft.com/office/drawing/2014/main" id="{C9ABAD78-6E81-4D76-BA7A-0A4D5FFB2ACE}"/>
              </a:ext>
            </a:extLst>
          </p:cNvPr>
          <p:cNvSpPr txBox="1"/>
          <p:nvPr/>
        </p:nvSpPr>
        <p:spPr>
          <a:xfrm>
            <a:off x="5200650" y="925801"/>
            <a:ext cx="6096000" cy="769441"/>
          </a:xfrm>
          <a:prstGeom prst="rect">
            <a:avLst/>
          </a:prstGeom>
          <a:noFill/>
        </p:spPr>
        <p:txBody>
          <a:bodyPr wrap="square">
            <a:spAutoFit/>
          </a:bodyPr>
          <a:lstStyle/>
          <a:p>
            <a:pPr algn="r"/>
            <a:r>
              <a:rPr lang="he-IL" sz="4400" dirty="0">
                <a:cs typeface="+mj-cs"/>
              </a:rPr>
              <a:t>נושא</a:t>
            </a:r>
            <a:r>
              <a:rPr lang="he-IL" sz="4400" dirty="0"/>
              <a:t> </a:t>
            </a:r>
            <a:r>
              <a:rPr lang="he-IL" sz="4400" dirty="0">
                <a:cs typeface="+mj-cs"/>
              </a:rPr>
              <a:t>הפרויקט</a:t>
            </a:r>
            <a:r>
              <a:rPr lang="he-IL" sz="4400" dirty="0"/>
              <a:t>:</a:t>
            </a:r>
          </a:p>
        </p:txBody>
      </p:sp>
      <p:sp>
        <p:nvSpPr>
          <p:cNvPr id="2" name="Slide Number Placeholder 1"/>
          <p:cNvSpPr>
            <a:spLocks noGrp="1"/>
          </p:cNvSpPr>
          <p:nvPr>
            <p:ph type="sldNum" sz="quarter" idx="12"/>
          </p:nvPr>
        </p:nvSpPr>
        <p:spPr/>
        <p:txBody>
          <a:bodyPr/>
          <a:lstStyle/>
          <a:p>
            <a:fld id="{E040395B-6A25-4C8A-8106-A2A1EBADB7AF}" type="slidenum">
              <a:rPr lang="he-IL" smtClean="0"/>
              <a:t>2</a:t>
            </a:fld>
            <a:endParaRPr lang="he-IL"/>
          </a:p>
        </p:txBody>
      </p:sp>
    </p:spTree>
    <p:extLst>
      <p:ext uri="{BB962C8B-B14F-4D97-AF65-F5344CB8AC3E}">
        <p14:creationId xmlns:p14="http://schemas.microsoft.com/office/powerpoint/2010/main" val="1355354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8B77-4701-42C1-9868-29DF1B5F8846}"/>
              </a:ext>
            </a:extLst>
          </p:cNvPr>
          <p:cNvSpPr txBox="1">
            <a:spLocks/>
          </p:cNvSpPr>
          <p:nvPr/>
        </p:nvSpPr>
        <p:spPr>
          <a:xfrm>
            <a:off x="1687830" y="503346"/>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3" name="תיבת טקסט 2">
            <a:extLst>
              <a:ext uri="{FF2B5EF4-FFF2-40B4-BE49-F238E27FC236}">
                <a16:creationId xmlns:a16="http://schemas.microsoft.com/office/drawing/2014/main" id="{FB418381-BED2-461C-92BD-75167A21070A}"/>
              </a:ext>
            </a:extLst>
          </p:cNvPr>
          <p:cNvSpPr txBox="1"/>
          <p:nvPr/>
        </p:nvSpPr>
        <p:spPr>
          <a:xfrm>
            <a:off x="2752725" y="1442267"/>
            <a:ext cx="8993505" cy="3529783"/>
          </a:xfrm>
          <a:prstGeom prst="rect">
            <a:avLst/>
          </a:prstGeom>
          <a:noFill/>
        </p:spPr>
        <p:txBody>
          <a:bodyPr wrap="square" rtlCol="1">
            <a:spAutoFit/>
          </a:bodyPr>
          <a:lstStyle/>
          <a:p>
            <a:pPr algn="r"/>
            <a:r>
              <a:rPr lang="he-IL" sz="2800" dirty="0"/>
              <a:t>הפרמטרים שישפיעו על פינוי הצומת ויהווהו כלים מדויקים למדידת ביצועים הם :</a:t>
            </a:r>
            <a:endParaRPr lang="en-US" sz="2800" dirty="0"/>
          </a:p>
          <a:p>
            <a:pPr algn="r"/>
            <a:endParaRPr lang="he-IL" sz="2800" dirty="0"/>
          </a:p>
          <a:p>
            <a:pPr algn="r"/>
            <a:r>
              <a:rPr lang="he-IL" sz="2800" dirty="0"/>
              <a:t>1. תזמון פתיחת הרמזור לכל צד.</a:t>
            </a:r>
          </a:p>
          <a:p>
            <a:pPr algn="r"/>
            <a:r>
              <a:rPr lang="he-IL" sz="2800" dirty="0"/>
              <a:t>כלומר מהו הזמן הכולל עד שהצד קונפליקט התרוקן מרכבים.</a:t>
            </a:r>
          </a:p>
          <a:p>
            <a:pPr algn="r"/>
            <a:endParaRPr lang="he-IL" sz="2800" dirty="0"/>
          </a:p>
          <a:p>
            <a:pPr algn="r"/>
            <a:r>
              <a:rPr lang="he-IL" sz="2800" dirty="0"/>
              <a:t>2. מדידת זמן פיר רכב , כאשר אלו בעדיפות הגבוהה ביותר       יראו את הזמן הקצר ביותר.</a:t>
            </a:r>
          </a:p>
        </p:txBody>
      </p:sp>
      <p:sp>
        <p:nvSpPr>
          <p:cNvPr id="4" name="Slide Number Placeholder 3"/>
          <p:cNvSpPr>
            <a:spLocks noGrp="1"/>
          </p:cNvSpPr>
          <p:nvPr>
            <p:ph type="sldNum" sz="quarter" idx="12"/>
          </p:nvPr>
        </p:nvSpPr>
        <p:spPr/>
        <p:txBody>
          <a:bodyPr/>
          <a:lstStyle/>
          <a:p>
            <a:fld id="{E040395B-6A25-4C8A-8106-A2A1EBADB7AF}" type="slidenum">
              <a:rPr lang="he-IL" smtClean="0"/>
              <a:t>20</a:t>
            </a:fld>
            <a:endParaRPr lang="he-IL"/>
          </a:p>
        </p:txBody>
      </p:sp>
    </p:spTree>
    <p:extLst>
      <p:ext uri="{BB962C8B-B14F-4D97-AF65-F5344CB8AC3E}">
        <p14:creationId xmlns:p14="http://schemas.microsoft.com/office/powerpoint/2010/main" val="1160951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F2EB-75F3-422A-94F2-892D66A32573}"/>
              </a:ext>
            </a:extLst>
          </p:cNvPr>
          <p:cNvSpPr txBox="1">
            <a:spLocks/>
          </p:cNvSpPr>
          <p:nvPr/>
        </p:nvSpPr>
        <p:spPr>
          <a:xfrm>
            <a:off x="1687830" y="503346"/>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3" name="תיבת טקסט 2">
            <a:extLst>
              <a:ext uri="{FF2B5EF4-FFF2-40B4-BE49-F238E27FC236}">
                <a16:creationId xmlns:a16="http://schemas.microsoft.com/office/drawing/2014/main" id="{4C1C1EE7-A4CA-4EA5-BDA0-CA1665E88A42}"/>
              </a:ext>
            </a:extLst>
          </p:cNvPr>
          <p:cNvSpPr txBox="1"/>
          <p:nvPr/>
        </p:nvSpPr>
        <p:spPr>
          <a:xfrm>
            <a:off x="973455" y="1430883"/>
            <a:ext cx="10772775" cy="523220"/>
          </a:xfrm>
          <a:prstGeom prst="rect">
            <a:avLst/>
          </a:prstGeom>
          <a:noFill/>
        </p:spPr>
        <p:txBody>
          <a:bodyPr wrap="square" rtlCol="1">
            <a:spAutoFit/>
          </a:bodyPr>
          <a:lstStyle/>
          <a:p>
            <a:pPr algn="r"/>
            <a:r>
              <a:rPr lang="he-IL" sz="2800" dirty="0"/>
              <a:t>כאשר הסימולציה נבדקה לפי הפרמטרים שהוזכרו לעיל התקבל הגרף הבא:</a:t>
            </a:r>
          </a:p>
        </p:txBody>
      </p:sp>
      <p:graphicFrame>
        <p:nvGraphicFramePr>
          <p:cNvPr id="4" name="תרשים 3">
            <a:extLst>
              <a:ext uri="{FF2B5EF4-FFF2-40B4-BE49-F238E27FC236}">
                <a16:creationId xmlns:a16="http://schemas.microsoft.com/office/drawing/2014/main" id="{392B959B-C8C1-414E-A432-10A5C2218ECB}"/>
              </a:ext>
            </a:extLst>
          </p:cNvPr>
          <p:cNvGraphicFramePr/>
          <p:nvPr>
            <p:extLst>
              <p:ext uri="{D42A27DB-BD31-4B8C-83A1-F6EECF244321}">
                <p14:modId xmlns:p14="http://schemas.microsoft.com/office/powerpoint/2010/main" val="2104423137"/>
              </p:ext>
            </p:extLst>
          </p:nvPr>
        </p:nvGraphicFramePr>
        <p:xfrm>
          <a:off x="220980" y="1954103"/>
          <a:ext cx="8408670" cy="42371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תרשים 6">
            <a:extLst>
              <a:ext uri="{FF2B5EF4-FFF2-40B4-BE49-F238E27FC236}">
                <a16:creationId xmlns:a16="http://schemas.microsoft.com/office/drawing/2014/main" id="{59E0AB2B-B492-4BC2-B6C9-C817FF03BD6E}"/>
              </a:ext>
            </a:extLst>
          </p:cNvPr>
          <p:cNvGraphicFramePr/>
          <p:nvPr>
            <p:extLst>
              <p:ext uri="{D42A27DB-BD31-4B8C-83A1-F6EECF244321}">
                <p14:modId xmlns:p14="http://schemas.microsoft.com/office/powerpoint/2010/main" val="2761983057"/>
              </p:ext>
            </p:extLst>
          </p:nvPr>
        </p:nvGraphicFramePr>
        <p:xfrm>
          <a:off x="8629650" y="2251694"/>
          <a:ext cx="3341370" cy="2091706"/>
        </p:xfrm>
        <a:graphic>
          <a:graphicData uri="http://schemas.openxmlformats.org/drawingml/2006/chart">
            <c:chart xmlns:c="http://schemas.openxmlformats.org/drawingml/2006/chart" xmlns:r="http://schemas.openxmlformats.org/officeDocument/2006/relationships" r:id="rId3"/>
          </a:graphicData>
        </a:graphic>
      </p:graphicFrame>
      <p:sp>
        <p:nvSpPr>
          <p:cNvPr id="8" name="תיבת טקסט 7">
            <a:extLst>
              <a:ext uri="{FF2B5EF4-FFF2-40B4-BE49-F238E27FC236}">
                <a16:creationId xmlns:a16="http://schemas.microsoft.com/office/drawing/2014/main" id="{2ECE860F-35D6-4085-A1C0-BCED0D7EF51E}"/>
              </a:ext>
            </a:extLst>
          </p:cNvPr>
          <p:cNvSpPr txBox="1"/>
          <p:nvPr/>
        </p:nvSpPr>
        <p:spPr>
          <a:xfrm>
            <a:off x="6848475" y="4485871"/>
            <a:ext cx="1781175" cy="369332"/>
          </a:xfrm>
          <a:prstGeom prst="rect">
            <a:avLst/>
          </a:prstGeom>
          <a:noFill/>
        </p:spPr>
        <p:txBody>
          <a:bodyPr wrap="square" rtlCol="1">
            <a:spAutoFit/>
          </a:bodyPr>
          <a:lstStyle/>
          <a:p>
            <a:r>
              <a:rPr lang="en-US" dirty="0"/>
              <a:t>Overall</a:t>
            </a:r>
            <a:endParaRPr lang="he-IL" dirty="0"/>
          </a:p>
        </p:txBody>
      </p:sp>
      <p:graphicFrame>
        <p:nvGraphicFramePr>
          <p:cNvPr id="11" name="תרשים 10">
            <a:extLst>
              <a:ext uri="{FF2B5EF4-FFF2-40B4-BE49-F238E27FC236}">
                <a16:creationId xmlns:a16="http://schemas.microsoft.com/office/drawing/2014/main" id="{B427ABED-6F76-4207-A085-757FDC240E21}"/>
              </a:ext>
            </a:extLst>
          </p:cNvPr>
          <p:cNvGraphicFramePr/>
          <p:nvPr>
            <p:extLst>
              <p:ext uri="{D42A27DB-BD31-4B8C-83A1-F6EECF244321}">
                <p14:modId xmlns:p14="http://schemas.microsoft.com/office/powerpoint/2010/main" val="1523820402"/>
              </p:ext>
            </p:extLst>
          </p:nvPr>
        </p:nvGraphicFramePr>
        <p:xfrm>
          <a:off x="8912542" y="4485871"/>
          <a:ext cx="2833688" cy="1765412"/>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מחבר ישר 13">
            <a:extLst>
              <a:ext uri="{FF2B5EF4-FFF2-40B4-BE49-F238E27FC236}">
                <a16:creationId xmlns:a16="http://schemas.microsoft.com/office/drawing/2014/main" id="{EB2994B4-1257-40CF-99E0-98D5953E08AA}"/>
              </a:ext>
            </a:extLst>
          </p:cNvPr>
          <p:cNvCxnSpPr>
            <a:cxnSpLocks/>
          </p:cNvCxnSpPr>
          <p:nvPr/>
        </p:nvCxnSpPr>
        <p:spPr>
          <a:xfrm flipH="1">
            <a:off x="8629650" y="4485871"/>
            <a:ext cx="342328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מחבר ישר 16">
            <a:extLst>
              <a:ext uri="{FF2B5EF4-FFF2-40B4-BE49-F238E27FC236}">
                <a16:creationId xmlns:a16="http://schemas.microsoft.com/office/drawing/2014/main" id="{18C13312-980F-449F-97F5-00A2D01A83F4}"/>
              </a:ext>
            </a:extLst>
          </p:cNvPr>
          <p:cNvCxnSpPr>
            <a:cxnSpLocks/>
          </p:cNvCxnSpPr>
          <p:nvPr/>
        </p:nvCxnSpPr>
        <p:spPr>
          <a:xfrm flipV="1">
            <a:off x="8629650" y="2371725"/>
            <a:ext cx="0" cy="3390901"/>
          </a:xfrm>
          <a:prstGeom prst="line">
            <a:avLst/>
          </a:prstGeom>
        </p:spPr>
        <p:style>
          <a:lnRef idx="3">
            <a:schemeClr val="accent1"/>
          </a:lnRef>
          <a:fillRef idx="0">
            <a:schemeClr val="accent1"/>
          </a:fillRef>
          <a:effectRef idx="2">
            <a:schemeClr val="accent1"/>
          </a:effectRef>
          <a:fontRef idx="minor">
            <a:schemeClr val="tx1"/>
          </a:fontRef>
        </p:style>
      </p:cxnSp>
      <p:sp>
        <p:nvSpPr>
          <p:cNvPr id="5" name="Slide Number Placeholder 4"/>
          <p:cNvSpPr>
            <a:spLocks noGrp="1"/>
          </p:cNvSpPr>
          <p:nvPr>
            <p:ph type="sldNum" sz="quarter" idx="12"/>
          </p:nvPr>
        </p:nvSpPr>
        <p:spPr/>
        <p:txBody>
          <a:bodyPr/>
          <a:lstStyle/>
          <a:p>
            <a:fld id="{E040395B-6A25-4C8A-8106-A2A1EBADB7AF}" type="slidenum">
              <a:rPr lang="he-IL" smtClean="0"/>
              <a:t>21</a:t>
            </a:fld>
            <a:endParaRPr lang="he-IL"/>
          </a:p>
        </p:txBody>
      </p:sp>
    </p:spTree>
    <p:extLst>
      <p:ext uri="{BB962C8B-B14F-4D97-AF65-F5344CB8AC3E}">
        <p14:creationId xmlns:p14="http://schemas.microsoft.com/office/powerpoint/2010/main" val="4129632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39E2-E8C9-4AF9-840D-3C12DD3A1600}"/>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7" name="תיבת טקסט 6">
            <a:extLst>
              <a:ext uri="{FF2B5EF4-FFF2-40B4-BE49-F238E27FC236}">
                <a16:creationId xmlns:a16="http://schemas.microsoft.com/office/drawing/2014/main" id="{5CC7B220-F4D7-49BA-9467-3F8A6613795E}"/>
              </a:ext>
            </a:extLst>
          </p:cNvPr>
          <p:cNvSpPr txBox="1"/>
          <p:nvPr/>
        </p:nvSpPr>
        <p:spPr>
          <a:xfrm>
            <a:off x="5419725" y="1266696"/>
            <a:ext cx="6393181" cy="4401205"/>
          </a:xfrm>
          <a:prstGeom prst="rect">
            <a:avLst/>
          </a:prstGeom>
          <a:noFill/>
        </p:spPr>
        <p:txBody>
          <a:bodyPr wrap="square" rtlCol="1">
            <a:spAutoFit/>
          </a:bodyPr>
          <a:lstStyle/>
          <a:p>
            <a:pPr algn="r"/>
            <a:r>
              <a:rPr lang="he-IL" sz="2800" dirty="0"/>
              <a:t>ניתן להבחין מהגרף בכמה נקודות:</a:t>
            </a:r>
            <a:endParaRPr lang="en-US" sz="2800" dirty="0"/>
          </a:p>
          <a:p>
            <a:pPr algn="r"/>
            <a:endParaRPr lang="he-IL" sz="2800" dirty="0"/>
          </a:p>
          <a:p>
            <a:pPr algn="r"/>
            <a:r>
              <a:rPr lang="he-IL" sz="2800" dirty="0"/>
              <a:t>*נקודה ראשונה ועיקרית-</a:t>
            </a:r>
          </a:p>
          <a:p>
            <a:pPr algn="r"/>
            <a:r>
              <a:rPr lang="he-IL" sz="2800" dirty="0"/>
              <a:t>ניתן לראות שההעדפה החברתית באה לידי ביטוי בהשוואה לצדדי הקונפליקט-</a:t>
            </a:r>
          </a:p>
          <a:p>
            <a:pPr algn="r"/>
            <a:r>
              <a:rPr lang="he-IL" sz="2800" dirty="0"/>
              <a:t>צד 1 בעל עדיפות חברתית גבוהה יותר סיים בהרצת </a:t>
            </a:r>
            <a:r>
              <a:rPr lang="he-IL" sz="2800" dirty="0" err="1"/>
              <a:t>האלגו</a:t>
            </a:r>
            <a:r>
              <a:rPr lang="he-IL" sz="2800" dirty="0"/>
              <a:t>' בזמן 326 לעומת צד 2 עם עדיפות נמוכה יותר שסיים אחריו בזמן 327.</a:t>
            </a:r>
          </a:p>
          <a:p>
            <a:pPr algn="r"/>
            <a:endParaRPr lang="he-IL" sz="2800" dirty="0"/>
          </a:p>
          <a:p>
            <a:pPr algn="r"/>
            <a:r>
              <a:rPr lang="he-IL" sz="2800" dirty="0"/>
              <a:t>וכן גם בסך הכללי             יש שיפור.</a:t>
            </a:r>
          </a:p>
        </p:txBody>
      </p:sp>
      <p:graphicFrame>
        <p:nvGraphicFramePr>
          <p:cNvPr id="8" name="תרשים 7">
            <a:extLst>
              <a:ext uri="{FF2B5EF4-FFF2-40B4-BE49-F238E27FC236}">
                <a16:creationId xmlns:a16="http://schemas.microsoft.com/office/drawing/2014/main" id="{68FA36B0-5840-465C-948C-809D579CC22B}"/>
              </a:ext>
            </a:extLst>
          </p:cNvPr>
          <p:cNvGraphicFramePr/>
          <p:nvPr>
            <p:extLst>
              <p:ext uri="{D42A27DB-BD31-4B8C-83A1-F6EECF244321}">
                <p14:modId xmlns:p14="http://schemas.microsoft.com/office/powerpoint/2010/main" val="348369099"/>
              </p:ext>
            </p:extLst>
          </p:nvPr>
        </p:nvGraphicFramePr>
        <p:xfrm>
          <a:off x="220980" y="2038350"/>
          <a:ext cx="5198745" cy="3632379"/>
        </p:xfrm>
        <a:graphic>
          <a:graphicData uri="http://schemas.openxmlformats.org/drawingml/2006/chart">
            <c:chart xmlns:c="http://schemas.openxmlformats.org/drawingml/2006/chart" xmlns:r="http://schemas.openxmlformats.org/officeDocument/2006/relationships" r:id="rId2"/>
          </a:graphicData>
        </a:graphic>
      </p:graphicFrame>
      <p:sp>
        <p:nvSpPr>
          <p:cNvPr id="9" name="תיבת טקסט 8">
            <a:extLst>
              <a:ext uri="{FF2B5EF4-FFF2-40B4-BE49-F238E27FC236}">
                <a16:creationId xmlns:a16="http://schemas.microsoft.com/office/drawing/2014/main" id="{85B22BBF-3F23-42E1-A8D5-E0B5228AE169}"/>
              </a:ext>
            </a:extLst>
          </p:cNvPr>
          <p:cNvSpPr txBox="1"/>
          <p:nvPr/>
        </p:nvSpPr>
        <p:spPr>
          <a:xfrm>
            <a:off x="8162925" y="5106581"/>
            <a:ext cx="1152525" cy="523220"/>
          </a:xfrm>
          <a:prstGeom prst="rect">
            <a:avLst/>
          </a:prstGeom>
          <a:noFill/>
        </p:spPr>
        <p:txBody>
          <a:bodyPr wrap="square" rtlCol="1">
            <a:spAutoFit/>
          </a:bodyPr>
          <a:lstStyle/>
          <a:p>
            <a:r>
              <a:rPr lang="en-US" sz="2800" dirty="0"/>
              <a:t>overall</a:t>
            </a:r>
            <a:endParaRPr lang="he-IL" sz="2800" dirty="0"/>
          </a:p>
        </p:txBody>
      </p:sp>
      <p:sp>
        <p:nvSpPr>
          <p:cNvPr id="3" name="Slide Number Placeholder 2"/>
          <p:cNvSpPr>
            <a:spLocks noGrp="1"/>
          </p:cNvSpPr>
          <p:nvPr>
            <p:ph type="sldNum" sz="quarter" idx="12"/>
          </p:nvPr>
        </p:nvSpPr>
        <p:spPr/>
        <p:txBody>
          <a:bodyPr/>
          <a:lstStyle/>
          <a:p>
            <a:fld id="{E040395B-6A25-4C8A-8106-A2A1EBADB7AF}" type="slidenum">
              <a:rPr lang="he-IL" smtClean="0"/>
              <a:t>22</a:t>
            </a:fld>
            <a:endParaRPr lang="he-IL"/>
          </a:p>
        </p:txBody>
      </p:sp>
    </p:spTree>
    <p:extLst>
      <p:ext uri="{BB962C8B-B14F-4D97-AF65-F5344CB8AC3E}">
        <p14:creationId xmlns:p14="http://schemas.microsoft.com/office/powerpoint/2010/main" val="1824456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D6C2-17AC-43C5-BA19-DD11C949FD25}"/>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5" name="תיבת טקסט 4">
            <a:extLst>
              <a:ext uri="{FF2B5EF4-FFF2-40B4-BE49-F238E27FC236}">
                <a16:creationId xmlns:a16="http://schemas.microsoft.com/office/drawing/2014/main" id="{8F980589-1DFB-4C42-B94B-024DDAF68747}"/>
              </a:ext>
            </a:extLst>
          </p:cNvPr>
          <p:cNvSpPr txBox="1"/>
          <p:nvPr/>
        </p:nvSpPr>
        <p:spPr>
          <a:xfrm>
            <a:off x="6457949" y="1935479"/>
            <a:ext cx="5354956" cy="2246769"/>
          </a:xfrm>
          <a:prstGeom prst="rect">
            <a:avLst/>
          </a:prstGeom>
          <a:noFill/>
        </p:spPr>
        <p:txBody>
          <a:bodyPr wrap="square">
            <a:spAutoFit/>
          </a:bodyPr>
          <a:lstStyle/>
          <a:p>
            <a:pPr algn="r"/>
            <a:r>
              <a:rPr lang="he-IL" sz="2800" dirty="0"/>
              <a:t>*נקודה שנייה-</a:t>
            </a:r>
          </a:p>
          <a:p>
            <a:pPr algn="r"/>
            <a:r>
              <a:rPr lang="he-IL" sz="2800" dirty="0"/>
              <a:t> כאשר משתמשים בכלי ההשוואה, ניתן לראות שבצד קונפליקט 1 יש שיפור כאשר הקובץ רץ באלגוריתם לעומת ה</a:t>
            </a:r>
          </a:p>
        </p:txBody>
      </p:sp>
      <p:sp>
        <p:nvSpPr>
          <p:cNvPr id="6" name="תיבת טקסט 5">
            <a:extLst>
              <a:ext uri="{FF2B5EF4-FFF2-40B4-BE49-F238E27FC236}">
                <a16:creationId xmlns:a16="http://schemas.microsoft.com/office/drawing/2014/main" id="{C30B00A5-112A-4261-B17E-6514806C2943}"/>
              </a:ext>
            </a:extLst>
          </p:cNvPr>
          <p:cNvSpPr txBox="1"/>
          <p:nvPr/>
        </p:nvSpPr>
        <p:spPr>
          <a:xfrm>
            <a:off x="8877300" y="3659028"/>
            <a:ext cx="2628900" cy="523220"/>
          </a:xfrm>
          <a:prstGeom prst="rect">
            <a:avLst/>
          </a:prstGeom>
          <a:noFill/>
        </p:spPr>
        <p:txBody>
          <a:bodyPr wrap="square" rtlCol="1">
            <a:spAutoFit/>
          </a:bodyPr>
          <a:lstStyle/>
          <a:p>
            <a:r>
              <a:rPr lang="en-US" sz="2800" dirty="0"/>
              <a:t>Base Line</a:t>
            </a:r>
            <a:endParaRPr lang="he-IL" sz="2800" dirty="0"/>
          </a:p>
        </p:txBody>
      </p:sp>
      <p:graphicFrame>
        <p:nvGraphicFramePr>
          <p:cNvPr id="7" name="תרשים 6">
            <a:extLst>
              <a:ext uri="{FF2B5EF4-FFF2-40B4-BE49-F238E27FC236}">
                <a16:creationId xmlns:a16="http://schemas.microsoft.com/office/drawing/2014/main" id="{E6FF6647-A164-4765-91B4-8608A09255C5}"/>
              </a:ext>
            </a:extLst>
          </p:cNvPr>
          <p:cNvGraphicFramePr/>
          <p:nvPr>
            <p:extLst>
              <p:ext uri="{D42A27DB-BD31-4B8C-83A1-F6EECF244321}">
                <p14:modId xmlns:p14="http://schemas.microsoft.com/office/powerpoint/2010/main" val="2129048439"/>
              </p:ext>
            </p:extLst>
          </p:nvPr>
        </p:nvGraphicFramePr>
        <p:xfrm>
          <a:off x="175260" y="1915477"/>
          <a:ext cx="6608445" cy="386715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040395B-6A25-4C8A-8106-A2A1EBADB7AF}" type="slidenum">
              <a:rPr lang="he-IL" smtClean="0"/>
              <a:t>23</a:t>
            </a:fld>
            <a:endParaRPr lang="he-IL"/>
          </a:p>
        </p:txBody>
      </p:sp>
    </p:spTree>
    <p:extLst>
      <p:ext uri="{BB962C8B-B14F-4D97-AF65-F5344CB8AC3E}">
        <p14:creationId xmlns:p14="http://schemas.microsoft.com/office/powerpoint/2010/main" val="904267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9EE5-4423-45EF-B755-349144DA875C}"/>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4" name="תיבת טקסט 3">
            <a:extLst>
              <a:ext uri="{FF2B5EF4-FFF2-40B4-BE49-F238E27FC236}">
                <a16:creationId xmlns:a16="http://schemas.microsoft.com/office/drawing/2014/main" id="{9DD55620-027B-422E-9C1C-7A7B9A0FF1E5}"/>
              </a:ext>
            </a:extLst>
          </p:cNvPr>
          <p:cNvSpPr txBox="1"/>
          <p:nvPr/>
        </p:nvSpPr>
        <p:spPr>
          <a:xfrm>
            <a:off x="6229352" y="2229415"/>
            <a:ext cx="5697856" cy="2246769"/>
          </a:xfrm>
          <a:prstGeom prst="rect">
            <a:avLst/>
          </a:prstGeom>
          <a:noFill/>
        </p:spPr>
        <p:txBody>
          <a:bodyPr wrap="square">
            <a:spAutoFit/>
          </a:bodyPr>
          <a:lstStyle/>
          <a:p>
            <a:pPr algn="r"/>
            <a:r>
              <a:rPr lang="he-IL" sz="2800" dirty="0"/>
              <a:t>לעומת זאת בצד קונפליקט 2 ניתן לראות שבהרצת הקובץ במצב -</a:t>
            </a:r>
          </a:p>
          <a:p>
            <a:pPr algn="r"/>
            <a:r>
              <a:rPr lang="he-IL" sz="2800" dirty="0"/>
              <a:t>הוא סיים בזמן מוקדם יותר לעומת הרצת הקובץ באלגוריתם.</a:t>
            </a:r>
          </a:p>
          <a:p>
            <a:pPr algn="r"/>
            <a:r>
              <a:rPr lang="he-IL" sz="2800" dirty="0"/>
              <a:t>נסביר למה מצב זה אינו נקרא "הרעה". </a:t>
            </a:r>
          </a:p>
        </p:txBody>
      </p:sp>
      <p:sp>
        <p:nvSpPr>
          <p:cNvPr id="5" name="תיבת טקסט 4">
            <a:extLst>
              <a:ext uri="{FF2B5EF4-FFF2-40B4-BE49-F238E27FC236}">
                <a16:creationId xmlns:a16="http://schemas.microsoft.com/office/drawing/2014/main" id="{3B818760-A6B4-43FC-8398-06F006B0C79D}"/>
              </a:ext>
            </a:extLst>
          </p:cNvPr>
          <p:cNvSpPr txBox="1"/>
          <p:nvPr/>
        </p:nvSpPr>
        <p:spPr>
          <a:xfrm>
            <a:off x="7000875" y="2646478"/>
            <a:ext cx="2628900" cy="523220"/>
          </a:xfrm>
          <a:prstGeom prst="rect">
            <a:avLst/>
          </a:prstGeom>
          <a:noFill/>
        </p:spPr>
        <p:txBody>
          <a:bodyPr wrap="square" rtlCol="1">
            <a:spAutoFit/>
          </a:bodyPr>
          <a:lstStyle/>
          <a:p>
            <a:r>
              <a:rPr lang="en-US" sz="2800" dirty="0"/>
              <a:t>Base Line</a:t>
            </a:r>
            <a:endParaRPr lang="he-IL" sz="2800" dirty="0"/>
          </a:p>
        </p:txBody>
      </p:sp>
      <p:graphicFrame>
        <p:nvGraphicFramePr>
          <p:cNvPr id="6" name="תרשים 5">
            <a:extLst>
              <a:ext uri="{FF2B5EF4-FFF2-40B4-BE49-F238E27FC236}">
                <a16:creationId xmlns:a16="http://schemas.microsoft.com/office/drawing/2014/main" id="{5E1674CC-5E3C-4E3E-9AA5-C8B4945DA8E8}"/>
              </a:ext>
            </a:extLst>
          </p:cNvPr>
          <p:cNvGraphicFramePr/>
          <p:nvPr>
            <p:extLst>
              <p:ext uri="{D42A27DB-BD31-4B8C-83A1-F6EECF244321}">
                <p14:modId xmlns:p14="http://schemas.microsoft.com/office/powerpoint/2010/main" val="2047948779"/>
              </p:ext>
            </p:extLst>
          </p:nvPr>
        </p:nvGraphicFramePr>
        <p:xfrm>
          <a:off x="97157" y="1915477"/>
          <a:ext cx="6132195" cy="378142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040395B-6A25-4C8A-8106-A2A1EBADB7AF}" type="slidenum">
              <a:rPr lang="he-IL" smtClean="0"/>
              <a:t>24</a:t>
            </a:fld>
            <a:endParaRPr lang="he-IL"/>
          </a:p>
        </p:txBody>
      </p:sp>
    </p:spTree>
    <p:extLst>
      <p:ext uri="{BB962C8B-B14F-4D97-AF65-F5344CB8AC3E}">
        <p14:creationId xmlns:p14="http://schemas.microsoft.com/office/powerpoint/2010/main" val="3867764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2973-8098-4C67-94C7-68FAA1A6880B}"/>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6" name="תיבת טקסט 5">
            <a:extLst>
              <a:ext uri="{FF2B5EF4-FFF2-40B4-BE49-F238E27FC236}">
                <a16:creationId xmlns:a16="http://schemas.microsoft.com/office/drawing/2014/main" id="{2608D730-B08A-48E0-93E2-2584E2C8CA74}"/>
              </a:ext>
            </a:extLst>
          </p:cNvPr>
          <p:cNvSpPr txBox="1"/>
          <p:nvPr/>
        </p:nvSpPr>
        <p:spPr>
          <a:xfrm>
            <a:off x="1104900" y="1152526"/>
            <a:ext cx="10775631" cy="6124754"/>
          </a:xfrm>
          <a:prstGeom prst="rect">
            <a:avLst/>
          </a:prstGeom>
          <a:noFill/>
        </p:spPr>
        <p:txBody>
          <a:bodyPr wrap="square">
            <a:spAutoFit/>
          </a:bodyPr>
          <a:lstStyle/>
          <a:p>
            <a:pPr algn="r"/>
            <a:r>
              <a:rPr lang="he-IL" sz="2800" dirty="0"/>
              <a:t>נסביר את המקרה:</a:t>
            </a:r>
          </a:p>
          <a:p>
            <a:pPr algn="r"/>
            <a:r>
              <a:rPr lang="he-IL" sz="2800" dirty="0"/>
              <a:t>נסתכל בגרף המתאר את החישוב של כמות הרכבים עם ההעדפה החברתית בכל צד קונפליקט :</a:t>
            </a:r>
          </a:p>
          <a:p>
            <a:pPr algn="r"/>
            <a:endParaRPr lang="he-IL" sz="2800" dirty="0"/>
          </a:p>
          <a:p>
            <a:pPr algn="r"/>
            <a:endParaRPr lang="he-IL" sz="2800" dirty="0"/>
          </a:p>
          <a:p>
            <a:pPr algn="r"/>
            <a:endParaRPr lang="he-IL" sz="2800" dirty="0"/>
          </a:p>
          <a:p>
            <a:pPr algn="r"/>
            <a:endParaRPr lang="he-IL" sz="2800" dirty="0"/>
          </a:p>
          <a:p>
            <a:pPr algn="r"/>
            <a:endParaRPr lang="he-IL" sz="2800" dirty="0"/>
          </a:p>
          <a:p>
            <a:pPr algn="r"/>
            <a:endParaRPr lang="he-IL" sz="2800" dirty="0"/>
          </a:p>
          <a:p>
            <a:pPr algn="r"/>
            <a:endParaRPr lang="he-IL" sz="2800" dirty="0"/>
          </a:p>
          <a:p>
            <a:pPr algn="r"/>
            <a:r>
              <a:rPr lang="he-IL" sz="2800" dirty="0"/>
              <a:t>החישוב בצד קונפליקט 1 גדולה פי 5 מכמות הרכבים בצד קונפליקט 2.</a:t>
            </a:r>
            <a:endParaRPr lang="en-US" sz="2800" dirty="0"/>
          </a:p>
          <a:p>
            <a:pPr algn="r"/>
            <a:endParaRPr lang="he-IL" sz="2800" dirty="0"/>
          </a:p>
          <a:p>
            <a:pPr algn="r"/>
            <a:endParaRPr lang="he-IL" sz="2800" dirty="0"/>
          </a:p>
          <a:p>
            <a:pPr algn="r"/>
            <a:r>
              <a:rPr lang="he-IL" sz="2800" dirty="0"/>
              <a:t> </a:t>
            </a:r>
          </a:p>
        </p:txBody>
      </p:sp>
      <p:graphicFrame>
        <p:nvGraphicFramePr>
          <p:cNvPr id="9" name="תרשים 8">
            <a:extLst>
              <a:ext uri="{FF2B5EF4-FFF2-40B4-BE49-F238E27FC236}">
                <a16:creationId xmlns:a16="http://schemas.microsoft.com/office/drawing/2014/main" id="{3E8B13AA-F3B2-4CDE-9A2C-EAC1468809BD}"/>
              </a:ext>
            </a:extLst>
          </p:cNvPr>
          <p:cNvGraphicFramePr/>
          <p:nvPr>
            <p:extLst>
              <p:ext uri="{D42A27DB-BD31-4B8C-83A1-F6EECF244321}">
                <p14:modId xmlns:p14="http://schemas.microsoft.com/office/powerpoint/2010/main" val="3805728234"/>
              </p:ext>
            </p:extLst>
          </p:nvPr>
        </p:nvGraphicFramePr>
        <p:xfrm>
          <a:off x="4108451" y="2466975"/>
          <a:ext cx="5111750" cy="264795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040395B-6A25-4C8A-8106-A2A1EBADB7AF}" type="slidenum">
              <a:rPr lang="he-IL" smtClean="0"/>
              <a:t>25</a:t>
            </a:fld>
            <a:endParaRPr lang="he-IL"/>
          </a:p>
        </p:txBody>
      </p:sp>
    </p:spTree>
    <p:extLst>
      <p:ext uri="{BB962C8B-B14F-4D97-AF65-F5344CB8AC3E}">
        <p14:creationId xmlns:p14="http://schemas.microsoft.com/office/powerpoint/2010/main" val="64835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FBA0910-0984-4DED-A4B9-22C1E4BAF623}"/>
              </a:ext>
            </a:extLst>
          </p:cNvPr>
          <p:cNvSpPr txBox="1"/>
          <p:nvPr/>
        </p:nvSpPr>
        <p:spPr>
          <a:xfrm>
            <a:off x="1466850" y="1552576"/>
            <a:ext cx="10058400" cy="4476749"/>
          </a:xfrm>
          <a:prstGeom prst="rect">
            <a:avLst/>
          </a:prstGeom>
          <a:noFill/>
        </p:spPr>
        <p:txBody>
          <a:bodyPr wrap="square">
            <a:spAutoFit/>
          </a:bodyPr>
          <a:lstStyle/>
          <a:p>
            <a:pPr algn="r"/>
            <a:r>
              <a:rPr lang="he-IL" sz="2800" dirty="0"/>
              <a:t>האלגוריתם מתחשב בעומס בנתיב לכן נוצר מצב שצד קונפליקט 2 נפתח רק בתנאי הרעבה עד שלב מסוים, כאשר מוגדר שצד קונפליקט הוא מורעב אם לא נבחר     פעמים.</a:t>
            </a:r>
            <a:endParaRPr lang="en-US" sz="2800" dirty="0"/>
          </a:p>
          <a:p>
            <a:pPr algn="r"/>
            <a:endParaRPr lang="he-IL" sz="2800" dirty="0"/>
          </a:p>
          <a:p>
            <a:pPr algn="r"/>
            <a:r>
              <a:rPr lang="he-IL" sz="2800" dirty="0"/>
              <a:t>לעומת זאת במצב הבסיסי הוא נפתח כל שתי איטרציות וכמובן שבמצב זה אין התייחסות למספר הרכבים בנתיב ולהעדפה החברתית.</a:t>
            </a:r>
            <a:endParaRPr lang="en-US" sz="2800" dirty="0"/>
          </a:p>
          <a:p>
            <a:pPr algn="r"/>
            <a:endParaRPr lang="en-US" sz="2800" dirty="0"/>
          </a:p>
          <a:p>
            <a:pPr algn="r"/>
            <a:r>
              <a:rPr lang="he-IL" sz="2800" dirty="0"/>
              <a:t>נוצר מצב שצד קונפליקט 2 מטופל קודם בתנאי הרעבה ולכן לא מראה שיפור כביכול ביחס למה שקיים היום, אך עדיין שומר על תנאי העדיפות החברתית. </a:t>
            </a:r>
          </a:p>
        </p:txBody>
      </p:sp>
      <p:sp>
        <p:nvSpPr>
          <p:cNvPr id="4" name="Title 1">
            <a:extLst>
              <a:ext uri="{FF2B5EF4-FFF2-40B4-BE49-F238E27FC236}">
                <a16:creationId xmlns:a16="http://schemas.microsoft.com/office/drawing/2014/main" id="{5F8EB17A-D7DD-4414-A095-57BC74F88F78}"/>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5" name="תיבת טקסט 4">
            <a:extLst>
              <a:ext uri="{FF2B5EF4-FFF2-40B4-BE49-F238E27FC236}">
                <a16:creationId xmlns:a16="http://schemas.microsoft.com/office/drawing/2014/main" id="{22FF29B9-9600-484B-B3C5-8AFAA0CF5D2F}"/>
              </a:ext>
            </a:extLst>
          </p:cNvPr>
          <p:cNvSpPr txBox="1"/>
          <p:nvPr/>
        </p:nvSpPr>
        <p:spPr>
          <a:xfrm>
            <a:off x="8372475" y="2419350"/>
            <a:ext cx="762000" cy="523220"/>
          </a:xfrm>
          <a:prstGeom prst="rect">
            <a:avLst/>
          </a:prstGeom>
          <a:noFill/>
        </p:spPr>
        <p:txBody>
          <a:bodyPr wrap="square" rtlCol="1">
            <a:spAutoFit/>
          </a:bodyPr>
          <a:lstStyle/>
          <a:p>
            <a:r>
              <a:rPr lang="en-US" sz="2800" dirty="0"/>
              <a:t>X</a:t>
            </a:r>
            <a:endParaRPr lang="he-IL" sz="2800" dirty="0"/>
          </a:p>
        </p:txBody>
      </p:sp>
      <p:sp>
        <p:nvSpPr>
          <p:cNvPr id="2" name="Slide Number Placeholder 1"/>
          <p:cNvSpPr>
            <a:spLocks noGrp="1"/>
          </p:cNvSpPr>
          <p:nvPr>
            <p:ph type="sldNum" sz="quarter" idx="12"/>
          </p:nvPr>
        </p:nvSpPr>
        <p:spPr/>
        <p:txBody>
          <a:bodyPr/>
          <a:lstStyle/>
          <a:p>
            <a:fld id="{E040395B-6A25-4C8A-8106-A2A1EBADB7AF}" type="slidenum">
              <a:rPr lang="he-IL" smtClean="0"/>
              <a:t>26</a:t>
            </a:fld>
            <a:endParaRPr lang="he-IL"/>
          </a:p>
        </p:txBody>
      </p:sp>
    </p:spTree>
    <p:extLst>
      <p:ext uri="{BB962C8B-B14F-4D97-AF65-F5344CB8AC3E}">
        <p14:creationId xmlns:p14="http://schemas.microsoft.com/office/powerpoint/2010/main" val="3318007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8EA8-2818-4F58-8943-9B413EF1AE54}"/>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3" name="תיבת טקסט 2">
            <a:extLst>
              <a:ext uri="{FF2B5EF4-FFF2-40B4-BE49-F238E27FC236}">
                <a16:creationId xmlns:a16="http://schemas.microsoft.com/office/drawing/2014/main" id="{E58AB415-A30B-482D-9C38-5BA197FA86C0}"/>
              </a:ext>
            </a:extLst>
          </p:cNvPr>
          <p:cNvSpPr txBox="1"/>
          <p:nvPr/>
        </p:nvSpPr>
        <p:spPr>
          <a:xfrm>
            <a:off x="1945005" y="1591479"/>
            <a:ext cx="9677400" cy="3108543"/>
          </a:xfrm>
          <a:prstGeom prst="rect">
            <a:avLst/>
          </a:prstGeom>
          <a:noFill/>
        </p:spPr>
        <p:txBody>
          <a:bodyPr wrap="square" rtlCol="1">
            <a:spAutoFit/>
          </a:bodyPr>
          <a:lstStyle/>
          <a:p>
            <a:pPr algn="r"/>
            <a:r>
              <a:rPr lang="he-IL" sz="2800" dirty="0"/>
              <a:t>במקרים בהם צד קונפליקט מטופל בתנאי הרעבה, ככול שערך ההרעבה יהיה קטן יותר אז ההשוואה בין מצב הבסיס לאלגוריתם תהיה קטנה יותר. </a:t>
            </a:r>
          </a:p>
          <a:p>
            <a:pPr algn="r"/>
            <a:endParaRPr lang="he-IL" sz="2800" dirty="0"/>
          </a:p>
          <a:p>
            <a:pPr algn="r"/>
            <a:r>
              <a:rPr lang="he-IL" sz="2800" dirty="0"/>
              <a:t>עם זאת חשוב לשים לב לקבוע חסם על זמן ההרעבה שלא יהיה קטן מידי, על מנת לתת מקום לעדיפות החברתית וכדי שלא נתקרב ממש למצב הבסיסי.</a:t>
            </a:r>
          </a:p>
        </p:txBody>
      </p:sp>
      <p:sp>
        <p:nvSpPr>
          <p:cNvPr id="4" name="Slide Number Placeholder 3"/>
          <p:cNvSpPr>
            <a:spLocks noGrp="1"/>
          </p:cNvSpPr>
          <p:nvPr>
            <p:ph type="sldNum" sz="quarter" idx="12"/>
          </p:nvPr>
        </p:nvSpPr>
        <p:spPr/>
        <p:txBody>
          <a:bodyPr/>
          <a:lstStyle/>
          <a:p>
            <a:fld id="{E040395B-6A25-4C8A-8106-A2A1EBADB7AF}" type="slidenum">
              <a:rPr lang="he-IL" smtClean="0"/>
              <a:t>27</a:t>
            </a:fld>
            <a:endParaRPr lang="he-IL"/>
          </a:p>
        </p:txBody>
      </p:sp>
    </p:spTree>
    <p:extLst>
      <p:ext uri="{BB962C8B-B14F-4D97-AF65-F5344CB8AC3E}">
        <p14:creationId xmlns:p14="http://schemas.microsoft.com/office/powerpoint/2010/main" val="1019865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E172-8C6F-4C7F-B09C-EFA783D580B4}"/>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mc:AlternateContent xmlns:mc="http://schemas.openxmlformats.org/markup-compatibility/2006" xmlns:a14="http://schemas.microsoft.com/office/drawing/2010/main">
        <mc:Choice Requires="a14">
          <p:sp>
            <p:nvSpPr>
              <p:cNvPr id="3" name="תיבת טקסט 2">
                <a:extLst>
                  <a:ext uri="{FF2B5EF4-FFF2-40B4-BE49-F238E27FC236}">
                    <a16:creationId xmlns:a16="http://schemas.microsoft.com/office/drawing/2014/main" id="{AF328DFC-7AB6-40AB-836D-778931C06AE9}"/>
                  </a:ext>
                </a:extLst>
              </p:cNvPr>
              <p:cNvSpPr txBox="1"/>
              <p:nvPr/>
            </p:nvSpPr>
            <p:spPr>
              <a:xfrm>
                <a:off x="1914525" y="1295400"/>
                <a:ext cx="9744076" cy="4453783"/>
              </a:xfrm>
              <a:prstGeom prst="rect">
                <a:avLst/>
              </a:prstGeom>
              <a:noFill/>
            </p:spPr>
            <p:txBody>
              <a:bodyPr wrap="square" rtlCol="1">
                <a:spAutoFit/>
              </a:bodyPr>
              <a:lstStyle/>
              <a:p>
                <a:pPr algn="r"/>
                <a:r>
                  <a:rPr lang="he-IL" sz="2800" dirty="0"/>
                  <a:t>לחישוב של זמן הסיום פיר רכב מחשבים :</a:t>
                </a:r>
              </a:p>
              <a:p>
                <a:pPr algn="r"/>
                <a14:m>
                  <m:oMathPara xmlns:m="http://schemas.openxmlformats.org/officeDocument/2006/math">
                    <m:oMathParaPr>
                      <m:jc m:val="centerGroup"/>
                    </m:oMathParaPr>
                    <m:oMath xmlns:m="http://schemas.openxmlformats.org/officeDocument/2006/math">
                      <m:r>
                        <a:rPr lang="he-IL" sz="2800" b="0" i="1" smtClean="0">
                          <a:latin typeface="Cambria Math" panose="02040503050406030204" pitchFamily="18" charset="0"/>
                        </a:rPr>
                        <m:t>סיום</m:t>
                      </m:r>
                      <m:r>
                        <a:rPr lang="he-IL" sz="2800" b="0" i="1" smtClean="0">
                          <a:latin typeface="Cambria Math" panose="02040503050406030204" pitchFamily="18" charset="0"/>
                        </a:rPr>
                        <m:t> </m:t>
                      </m:r>
                      <m:r>
                        <a:rPr lang="he-IL" sz="2800" b="0" i="1" smtClean="0">
                          <a:latin typeface="Cambria Math" panose="02040503050406030204" pitchFamily="18" charset="0"/>
                        </a:rPr>
                        <m:t>זמן</m:t>
                      </m:r>
                      <m:r>
                        <a:rPr lang="he-IL" sz="2800" b="0" i="1" smtClean="0">
                          <a:latin typeface="Cambria Math" panose="02040503050406030204" pitchFamily="18" charset="0"/>
                          <a:ea typeface="Cambria Math" panose="02040503050406030204" pitchFamily="18" charset="0"/>
                        </a:rPr>
                        <m:t>÷</m:t>
                      </m:r>
                      <m:r>
                        <a:rPr lang="he-IL" sz="2800" b="0" i="1" smtClean="0">
                          <a:latin typeface="Cambria Math" panose="02040503050406030204" pitchFamily="18" charset="0"/>
                          <a:ea typeface="Cambria Math" panose="02040503050406030204" pitchFamily="18" charset="0"/>
                        </a:rPr>
                        <m:t>רכבים</m:t>
                      </m:r>
                      <m:r>
                        <a:rPr lang="he-IL" sz="2800" b="0" i="1" smtClean="0">
                          <a:latin typeface="Cambria Math" panose="02040503050406030204" pitchFamily="18" charset="0"/>
                          <a:ea typeface="Cambria Math" panose="02040503050406030204" pitchFamily="18" charset="0"/>
                        </a:rPr>
                        <m:t> </m:t>
                      </m:r>
                      <m:r>
                        <a:rPr lang="he-IL" sz="2800" b="0" i="1" smtClean="0">
                          <a:latin typeface="Cambria Math" panose="02040503050406030204" pitchFamily="18" charset="0"/>
                          <a:ea typeface="Cambria Math" panose="02040503050406030204" pitchFamily="18" charset="0"/>
                        </a:rPr>
                        <m:t>כמות</m:t>
                      </m:r>
                    </m:oMath>
                  </m:oMathPara>
                </a14:m>
                <a:endParaRPr lang="he-IL" sz="2800" dirty="0"/>
              </a:p>
              <a:p>
                <a:pPr algn="r"/>
                <a:endParaRPr lang="he-IL" sz="2800" dirty="0"/>
              </a:p>
              <a:p>
                <a:pPr algn="r"/>
                <a:r>
                  <a:rPr lang="he-IL" sz="2800" dirty="0"/>
                  <a:t>עבור צד קונפליקט 1 התקבלה התוצאה 0.05</a:t>
                </a:r>
              </a:p>
              <a:p>
                <a:pPr algn="r"/>
                <a:endParaRPr lang="he-IL" sz="2800" dirty="0"/>
              </a:p>
              <a:p>
                <a:pPr algn="r"/>
                <a:r>
                  <a:rPr lang="he-IL" sz="2800" dirty="0"/>
                  <a:t>עבור צד קונפליקט 2 התקבלה התוצאה 0.19</a:t>
                </a:r>
                <a:endParaRPr lang="en-US" sz="2800" dirty="0"/>
              </a:p>
              <a:p>
                <a:pPr algn="r"/>
                <a:endParaRPr lang="he-IL" sz="2800" b="0" dirty="0"/>
              </a:p>
              <a:p>
                <a:pPr algn="ctr"/>
                <a14:m>
                  <m:oMathPara xmlns:m="http://schemas.openxmlformats.org/officeDocument/2006/math">
                    <m:oMathParaPr>
                      <m:jc m:val="center"/>
                    </m:oMathParaPr>
                    <m:oMath xmlns:m="http://schemas.openxmlformats.org/officeDocument/2006/math">
                      <m:r>
                        <a:rPr lang="he-IL" sz="2800" b="0" i="1" smtClean="0">
                          <a:latin typeface="Cambria Math" panose="02040503050406030204" pitchFamily="18" charset="0"/>
                        </a:rPr>
                        <m:t>0</m:t>
                      </m:r>
                      <m:r>
                        <a:rPr lang="he-IL" sz="2800" b="0" i="1" smtClean="0">
                          <a:latin typeface="Cambria Math" panose="02040503050406030204" pitchFamily="18" charset="0"/>
                        </a:rPr>
                        <m:t>.</m:t>
                      </m:r>
                      <m:r>
                        <a:rPr lang="he-IL" sz="2800" b="0" i="1" smtClean="0">
                          <a:latin typeface="Cambria Math" panose="02040503050406030204" pitchFamily="18" charset="0"/>
                        </a:rPr>
                        <m:t>05</m:t>
                      </m:r>
                      <m:r>
                        <a:rPr lang="he-IL" sz="2800" b="0" i="1" smtClean="0">
                          <a:latin typeface="Cambria Math" panose="02040503050406030204" pitchFamily="18" charset="0"/>
                          <a:ea typeface="Cambria Math" panose="02040503050406030204" pitchFamily="18" charset="0"/>
                        </a:rPr>
                        <m:t>&lt;</m:t>
                      </m:r>
                      <m:r>
                        <a:rPr lang="he-IL" sz="2800" b="0" i="1" smtClean="0">
                          <a:latin typeface="Cambria Math" panose="02040503050406030204" pitchFamily="18" charset="0"/>
                          <a:ea typeface="Cambria Math" panose="02040503050406030204" pitchFamily="18" charset="0"/>
                        </a:rPr>
                        <m:t>0</m:t>
                      </m:r>
                      <m:r>
                        <a:rPr lang="he-IL" sz="2800" b="0" i="1" smtClean="0">
                          <a:latin typeface="Cambria Math" panose="02040503050406030204" pitchFamily="18" charset="0"/>
                          <a:ea typeface="Cambria Math" panose="02040503050406030204" pitchFamily="18" charset="0"/>
                        </a:rPr>
                        <m:t>.</m:t>
                      </m:r>
                      <m:r>
                        <a:rPr lang="he-IL" sz="2800" b="0" i="1" smtClean="0">
                          <a:latin typeface="Cambria Math" panose="02040503050406030204" pitchFamily="18" charset="0"/>
                          <a:ea typeface="Cambria Math" panose="02040503050406030204" pitchFamily="18" charset="0"/>
                        </a:rPr>
                        <m:t>19</m:t>
                      </m:r>
                    </m:oMath>
                  </m:oMathPara>
                </a14:m>
                <a:endParaRPr lang="en-US" sz="2800" b="0" dirty="0">
                  <a:ea typeface="Cambria Math" panose="02040503050406030204" pitchFamily="18" charset="0"/>
                </a:endParaRPr>
              </a:p>
              <a:p>
                <a:pPr algn="r"/>
                <a:endParaRPr lang="en-US" sz="2800" dirty="0"/>
              </a:p>
              <a:p>
                <a:pPr algn="r"/>
                <a:r>
                  <a:rPr lang="he-IL" sz="2800" dirty="0"/>
                  <a:t>ואכן צד קונפליקט 1 הוא בעל העדיפות החברתית הגבוהה.</a:t>
                </a:r>
                <a:endParaRPr lang="en-US" sz="2800" dirty="0"/>
              </a:p>
            </p:txBody>
          </p:sp>
        </mc:Choice>
        <mc:Fallback xmlns="">
          <p:sp>
            <p:nvSpPr>
              <p:cNvPr id="3" name="תיבת טקסט 2">
                <a:extLst>
                  <a:ext uri="{FF2B5EF4-FFF2-40B4-BE49-F238E27FC236}">
                    <a16:creationId xmlns:a16="http://schemas.microsoft.com/office/drawing/2014/main" id="{AF328DFC-7AB6-40AB-836D-778931C06AE9}"/>
                  </a:ext>
                </a:extLst>
              </p:cNvPr>
              <p:cNvSpPr txBox="1">
                <a:spLocks noRot="1" noChangeAspect="1" noMove="1" noResize="1" noEditPoints="1" noAdjustHandles="1" noChangeArrowheads="1" noChangeShapeType="1" noTextEdit="1"/>
              </p:cNvSpPr>
              <p:nvPr/>
            </p:nvSpPr>
            <p:spPr>
              <a:xfrm>
                <a:off x="1914525" y="1295400"/>
                <a:ext cx="9744076" cy="4453783"/>
              </a:xfrm>
              <a:prstGeom prst="rect">
                <a:avLst/>
              </a:prstGeom>
              <a:blipFill>
                <a:blip r:embed="rId2"/>
                <a:stretch>
                  <a:fillRect t="-1507" r="-1188" b="-2603"/>
                </a:stretch>
              </a:blipFill>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E040395B-6A25-4C8A-8106-A2A1EBADB7AF}" type="slidenum">
              <a:rPr lang="he-IL" smtClean="0"/>
              <a:t>28</a:t>
            </a:fld>
            <a:endParaRPr lang="he-IL"/>
          </a:p>
        </p:txBody>
      </p:sp>
    </p:spTree>
    <p:extLst>
      <p:ext uri="{BB962C8B-B14F-4D97-AF65-F5344CB8AC3E}">
        <p14:creationId xmlns:p14="http://schemas.microsoft.com/office/powerpoint/2010/main" val="3818589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A307-151B-4619-8269-54FD7ED31BA0}"/>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endParaRPr lang="he-IL" sz="3200" dirty="0"/>
          </a:p>
        </p:txBody>
      </p:sp>
      <p:sp>
        <p:nvSpPr>
          <p:cNvPr id="3" name="Title 1">
            <a:extLst>
              <a:ext uri="{FF2B5EF4-FFF2-40B4-BE49-F238E27FC236}">
                <a16:creationId xmlns:a16="http://schemas.microsoft.com/office/drawing/2014/main" id="{A509016C-C5E1-4321-8E13-C8CCB9B517B2}"/>
              </a:ext>
            </a:extLst>
          </p:cNvPr>
          <p:cNvSpPr txBox="1">
            <a:spLocks/>
          </p:cNvSpPr>
          <p:nvPr/>
        </p:nvSpPr>
        <p:spPr>
          <a:xfrm>
            <a:off x="1840230" y="6062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a:p>
            <a:endParaRPr lang="he-IL" dirty="0"/>
          </a:p>
          <a:p>
            <a:endParaRPr lang="he-IL" dirty="0"/>
          </a:p>
        </p:txBody>
      </p:sp>
      <p:sp>
        <p:nvSpPr>
          <p:cNvPr id="4" name="תיבת טקסט 3">
            <a:extLst>
              <a:ext uri="{FF2B5EF4-FFF2-40B4-BE49-F238E27FC236}">
                <a16:creationId xmlns:a16="http://schemas.microsoft.com/office/drawing/2014/main" id="{494331B8-2E40-49EB-8607-2D15CBCEC11D}"/>
              </a:ext>
            </a:extLst>
          </p:cNvPr>
          <p:cNvSpPr txBox="1"/>
          <p:nvPr/>
        </p:nvSpPr>
        <p:spPr>
          <a:xfrm>
            <a:off x="1962151" y="1554071"/>
            <a:ext cx="9784079" cy="1815882"/>
          </a:xfrm>
          <a:prstGeom prst="rect">
            <a:avLst/>
          </a:prstGeom>
          <a:noFill/>
        </p:spPr>
        <p:txBody>
          <a:bodyPr wrap="square" rtlCol="1">
            <a:spAutoFit/>
          </a:bodyPr>
          <a:lstStyle/>
          <a:p>
            <a:pPr algn="r"/>
            <a:r>
              <a:rPr lang="he-IL" sz="2800" dirty="0"/>
              <a:t>לקלט הסימולציה קיבלנו 12 קבצים עבור בוקר / צהרים / ערב לתחילת שבוע וסוף שבוע</a:t>
            </a:r>
          </a:p>
          <a:p>
            <a:pPr algn="r"/>
            <a:r>
              <a:rPr lang="he-IL" sz="2800" dirty="0"/>
              <a:t>אך מבחינת העומס לא ניכר שום שינוי בחלוקת הזמן הזו כפי שניתן לראות בגרף </a:t>
            </a:r>
          </a:p>
        </p:txBody>
      </p:sp>
      <p:graphicFrame>
        <p:nvGraphicFramePr>
          <p:cNvPr id="5" name="תרשים 4">
            <a:extLst>
              <a:ext uri="{FF2B5EF4-FFF2-40B4-BE49-F238E27FC236}">
                <a16:creationId xmlns:a16="http://schemas.microsoft.com/office/drawing/2014/main" id="{B4D05D20-63CE-4A8D-95DA-14F36D265F49}"/>
              </a:ext>
            </a:extLst>
          </p:cNvPr>
          <p:cNvGraphicFramePr/>
          <p:nvPr>
            <p:extLst>
              <p:ext uri="{D42A27DB-BD31-4B8C-83A1-F6EECF244321}">
                <p14:modId xmlns:p14="http://schemas.microsoft.com/office/powerpoint/2010/main" val="545168546"/>
              </p:ext>
            </p:extLst>
          </p:nvPr>
        </p:nvGraphicFramePr>
        <p:xfrm>
          <a:off x="264794" y="3114676"/>
          <a:ext cx="6288405" cy="31580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תרשים 7">
            <a:extLst>
              <a:ext uri="{FF2B5EF4-FFF2-40B4-BE49-F238E27FC236}">
                <a16:creationId xmlns:a16="http://schemas.microsoft.com/office/drawing/2014/main" id="{21F7B755-D3D5-4ACA-AFE5-29E8357662F9}"/>
              </a:ext>
            </a:extLst>
          </p:cNvPr>
          <p:cNvGraphicFramePr/>
          <p:nvPr>
            <p:extLst>
              <p:ext uri="{D42A27DB-BD31-4B8C-83A1-F6EECF244321}">
                <p14:modId xmlns:p14="http://schemas.microsoft.com/office/powerpoint/2010/main" val="4063673415"/>
              </p:ext>
            </p:extLst>
          </p:nvPr>
        </p:nvGraphicFramePr>
        <p:xfrm>
          <a:off x="6675120" y="3114675"/>
          <a:ext cx="5193031" cy="31371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E040395B-6A25-4C8A-8106-A2A1EBADB7AF}" type="slidenum">
              <a:rPr lang="he-IL" smtClean="0"/>
              <a:t>29</a:t>
            </a:fld>
            <a:endParaRPr lang="he-IL"/>
          </a:p>
        </p:txBody>
      </p:sp>
    </p:spTree>
    <p:extLst>
      <p:ext uri="{BB962C8B-B14F-4D97-AF65-F5344CB8AC3E}">
        <p14:creationId xmlns:p14="http://schemas.microsoft.com/office/powerpoint/2010/main" val="22461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1F04-5C37-40F3-B5FD-15FB559007A4}"/>
              </a:ext>
            </a:extLst>
          </p:cNvPr>
          <p:cNvSpPr txBox="1">
            <a:spLocks/>
          </p:cNvSpPr>
          <p:nvPr/>
        </p:nvSpPr>
        <p:spPr>
          <a:xfrm>
            <a:off x="1497330" y="516691"/>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הצגת הבעיה:</a:t>
            </a:r>
          </a:p>
          <a:p>
            <a:endParaRPr lang="he-IL" dirty="0"/>
          </a:p>
          <a:p>
            <a:endParaRPr lang="he-IL" dirty="0"/>
          </a:p>
          <a:p>
            <a:endParaRPr lang="he-IL" dirty="0"/>
          </a:p>
        </p:txBody>
      </p:sp>
      <p:sp>
        <p:nvSpPr>
          <p:cNvPr id="4" name="תיבת טקסט 3">
            <a:extLst>
              <a:ext uri="{FF2B5EF4-FFF2-40B4-BE49-F238E27FC236}">
                <a16:creationId xmlns:a16="http://schemas.microsoft.com/office/drawing/2014/main" id="{53A60007-5BEB-492B-92C6-E2851ECC7BFF}"/>
              </a:ext>
            </a:extLst>
          </p:cNvPr>
          <p:cNvSpPr txBox="1"/>
          <p:nvPr/>
        </p:nvSpPr>
        <p:spPr>
          <a:xfrm>
            <a:off x="1497330" y="1495425"/>
            <a:ext cx="10058400" cy="4401205"/>
          </a:xfrm>
          <a:prstGeom prst="rect">
            <a:avLst/>
          </a:prstGeom>
          <a:noFill/>
        </p:spPr>
        <p:txBody>
          <a:bodyPr wrap="square" rtlCol="1">
            <a:spAutoFit/>
          </a:bodyPr>
          <a:lstStyle/>
          <a:p>
            <a:pPr algn="r"/>
            <a:r>
              <a:rPr lang="he-IL" sz="2800" dirty="0"/>
              <a:t>כיום בכבישים הצמתים מנוהלים בצורה פשוטה/מעגלית ולא על ידי אלגוריתם כלשהו.</a:t>
            </a:r>
          </a:p>
          <a:p>
            <a:pPr algn="r"/>
            <a:r>
              <a:rPr lang="he-IL" sz="2800" dirty="0"/>
              <a:t>בשנים האחרונות חוקרים אפשרויות שונות לשיפור ניהול צומת בצורה יעילה יותר.</a:t>
            </a:r>
          </a:p>
          <a:p>
            <a:pPr algn="r"/>
            <a:endParaRPr lang="he-IL" sz="2800" dirty="0"/>
          </a:p>
          <a:p>
            <a:pPr algn="r"/>
            <a:r>
              <a:rPr lang="he-IL" sz="2800" dirty="0"/>
              <a:t>מטרת המחקר שלנו היא חקירת פינוי צומת ספציפית בהתחשב בהעדפה חברתית, כאשר כל נתיב בצומת מוביל לכיוון בעל העדפה חברתית שונה.</a:t>
            </a:r>
          </a:p>
          <a:p>
            <a:pPr algn="r"/>
            <a:endParaRPr lang="he-IL" sz="2800" dirty="0"/>
          </a:p>
          <a:p>
            <a:pPr algn="r"/>
            <a:endParaRPr lang="he-IL" sz="2800" dirty="0"/>
          </a:p>
          <a:p>
            <a:pPr algn="r"/>
            <a:endParaRPr lang="he-IL" sz="2800" dirty="0"/>
          </a:p>
        </p:txBody>
      </p:sp>
      <p:sp>
        <p:nvSpPr>
          <p:cNvPr id="3" name="Slide Number Placeholder 2"/>
          <p:cNvSpPr>
            <a:spLocks noGrp="1"/>
          </p:cNvSpPr>
          <p:nvPr>
            <p:ph type="sldNum" sz="quarter" idx="12"/>
          </p:nvPr>
        </p:nvSpPr>
        <p:spPr/>
        <p:txBody>
          <a:bodyPr/>
          <a:lstStyle/>
          <a:p>
            <a:fld id="{E040395B-6A25-4C8A-8106-A2A1EBADB7AF}" type="slidenum">
              <a:rPr lang="he-IL" smtClean="0"/>
              <a:t>3</a:t>
            </a:fld>
            <a:endParaRPr lang="he-IL"/>
          </a:p>
        </p:txBody>
      </p:sp>
    </p:spTree>
    <p:extLst>
      <p:ext uri="{BB962C8B-B14F-4D97-AF65-F5344CB8AC3E}">
        <p14:creationId xmlns:p14="http://schemas.microsoft.com/office/powerpoint/2010/main" val="3340437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A93-742F-4412-9B4F-28C3ECD2AAE7}"/>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3" name="תיבת טקסט 2">
            <a:extLst>
              <a:ext uri="{FF2B5EF4-FFF2-40B4-BE49-F238E27FC236}">
                <a16:creationId xmlns:a16="http://schemas.microsoft.com/office/drawing/2014/main" id="{C83C9743-D09A-4649-82D9-ED5A7018E1A2}"/>
              </a:ext>
            </a:extLst>
          </p:cNvPr>
          <p:cNvSpPr txBox="1"/>
          <p:nvPr/>
        </p:nvSpPr>
        <p:spPr>
          <a:xfrm>
            <a:off x="1924050" y="1476375"/>
            <a:ext cx="9888855" cy="3108543"/>
          </a:xfrm>
          <a:prstGeom prst="rect">
            <a:avLst/>
          </a:prstGeom>
          <a:noFill/>
        </p:spPr>
        <p:txBody>
          <a:bodyPr wrap="square" rtlCol="1">
            <a:spAutoFit/>
          </a:bodyPr>
          <a:lstStyle/>
          <a:p>
            <a:pPr algn="r"/>
            <a:r>
              <a:rPr lang="he-IL" sz="2800" dirty="0"/>
              <a:t>על מנת לראות תוצאות ברורות בניסוי של ניהול צומת עם העדפה חברתית נבצע חלוקה לשלושה צדדי קונפליקט, כאשר כל צד מהווה עדיפות חברתית </a:t>
            </a:r>
            <a:r>
              <a:rPr lang="he-IL" sz="2800" dirty="0">
                <a:solidFill>
                  <a:srgbClr val="FF0000"/>
                </a:solidFill>
              </a:rPr>
              <a:t>שונה.</a:t>
            </a:r>
            <a:endParaRPr lang="en-US" sz="2800" dirty="0">
              <a:solidFill>
                <a:srgbClr val="FF0000"/>
              </a:solidFill>
            </a:endParaRPr>
          </a:p>
          <a:p>
            <a:pPr algn="r"/>
            <a:endParaRPr lang="he-IL" sz="2800" dirty="0">
              <a:solidFill>
                <a:srgbClr val="FF0000"/>
              </a:solidFill>
            </a:endParaRPr>
          </a:p>
          <a:p>
            <a:pPr algn="r"/>
            <a:r>
              <a:rPr lang="he-IL" sz="2800" b="0" i="0" dirty="0">
                <a:solidFill>
                  <a:srgbClr val="222222"/>
                </a:solidFill>
                <a:effectLst/>
                <a:latin typeface="Arial" panose="020B0604020202020204" pitchFamily="34" charset="0"/>
              </a:rPr>
              <a:t>צד 1 לכיוון ביה"ח- עדיפות גבוהה מספר 3</a:t>
            </a:r>
            <a:r>
              <a:rPr lang="he-IL" sz="2800" dirty="0"/>
              <a:t/>
            </a:r>
            <a:br>
              <a:rPr lang="he-IL" sz="2800" dirty="0"/>
            </a:br>
            <a:r>
              <a:rPr lang="he-IL" sz="2800" b="0" i="0" dirty="0">
                <a:solidFill>
                  <a:srgbClr val="222222"/>
                </a:solidFill>
                <a:effectLst/>
                <a:latin typeface="Arial" panose="020B0604020202020204" pitchFamily="34" charset="0"/>
              </a:rPr>
              <a:t>צד 2 לכיוון ביה"ס ומקומות עבודה - עדיפות מספר 2</a:t>
            </a:r>
            <a:r>
              <a:rPr lang="he-IL" sz="2800" dirty="0"/>
              <a:t/>
            </a:r>
            <a:br>
              <a:rPr lang="he-IL" sz="2800" dirty="0"/>
            </a:br>
            <a:r>
              <a:rPr lang="he-IL" sz="2800" b="0" i="0" dirty="0">
                <a:solidFill>
                  <a:srgbClr val="222222"/>
                </a:solidFill>
                <a:effectLst/>
                <a:latin typeface="Arial" panose="020B0604020202020204" pitchFamily="34" charset="0"/>
              </a:rPr>
              <a:t>צד 3 לכיוון ים ומקומות בילוי- עדיפות נמוכה ביותר מספר 1</a:t>
            </a:r>
            <a:r>
              <a:rPr lang="he-IL" sz="2800" dirty="0"/>
              <a:t> </a:t>
            </a:r>
          </a:p>
        </p:txBody>
      </p:sp>
      <p:sp>
        <p:nvSpPr>
          <p:cNvPr id="4" name="Slide Number Placeholder 3"/>
          <p:cNvSpPr>
            <a:spLocks noGrp="1"/>
          </p:cNvSpPr>
          <p:nvPr>
            <p:ph type="sldNum" sz="quarter" idx="12"/>
          </p:nvPr>
        </p:nvSpPr>
        <p:spPr/>
        <p:txBody>
          <a:bodyPr/>
          <a:lstStyle/>
          <a:p>
            <a:fld id="{E040395B-6A25-4C8A-8106-A2A1EBADB7AF}" type="slidenum">
              <a:rPr lang="he-IL" smtClean="0"/>
              <a:t>30</a:t>
            </a:fld>
            <a:endParaRPr lang="he-IL"/>
          </a:p>
        </p:txBody>
      </p:sp>
    </p:spTree>
    <p:extLst>
      <p:ext uri="{BB962C8B-B14F-4D97-AF65-F5344CB8AC3E}">
        <p14:creationId xmlns:p14="http://schemas.microsoft.com/office/powerpoint/2010/main" val="2686643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DDD4-BE58-4613-9015-60484194422E}"/>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graphicFrame>
        <p:nvGraphicFramePr>
          <p:cNvPr id="3" name="תרשים 2">
            <a:extLst>
              <a:ext uri="{FF2B5EF4-FFF2-40B4-BE49-F238E27FC236}">
                <a16:creationId xmlns:a16="http://schemas.microsoft.com/office/drawing/2014/main" id="{DDF4DFAC-FB59-4AFB-9C68-02CD8D1E6A6C}"/>
              </a:ext>
            </a:extLst>
          </p:cNvPr>
          <p:cNvGraphicFramePr/>
          <p:nvPr>
            <p:extLst>
              <p:ext uri="{D42A27DB-BD31-4B8C-83A1-F6EECF244321}">
                <p14:modId xmlns:p14="http://schemas.microsoft.com/office/powerpoint/2010/main" val="2831416391"/>
              </p:ext>
            </p:extLst>
          </p:nvPr>
        </p:nvGraphicFramePr>
        <p:xfrm>
          <a:off x="218122" y="2266950"/>
          <a:ext cx="7164706"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תרשים 7">
            <a:extLst>
              <a:ext uri="{FF2B5EF4-FFF2-40B4-BE49-F238E27FC236}">
                <a16:creationId xmlns:a16="http://schemas.microsoft.com/office/drawing/2014/main" id="{0B6652CD-5596-4412-B915-F7BB20109B29}"/>
              </a:ext>
            </a:extLst>
          </p:cNvPr>
          <p:cNvGraphicFramePr/>
          <p:nvPr>
            <p:extLst>
              <p:ext uri="{D42A27DB-BD31-4B8C-83A1-F6EECF244321}">
                <p14:modId xmlns:p14="http://schemas.microsoft.com/office/powerpoint/2010/main" val="3927005758"/>
              </p:ext>
            </p:extLst>
          </p:nvPr>
        </p:nvGraphicFramePr>
        <p:xfrm>
          <a:off x="8058150" y="2293719"/>
          <a:ext cx="4000500" cy="3859431"/>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E040395B-6A25-4C8A-8106-A2A1EBADB7AF}" type="slidenum">
              <a:rPr lang="he-IL" smtClean="0"/>
              <a:t>31</a:t>
            </a:fld>
            <a:endParaRPr lang="he-IL"/>
          </a:p>
        </p:txBody>
      </p:sp>
    </p:spTree>
    <p:extLst>
      <p:ext uri="{BB962C8B-B14F-4D97-AF65-F5344CB8AC3E}">
        <p14:creationId xmlns:p14="http://schemas.microsoft.com/office/powerpoint/2010/main" val="1077853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8E6B-1487-44A5-8F7F-793EBDA19AEC}"/>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4" name="תיבת טקסט 3">
            <a:extLst>
              <a:ext uri="{FF2B5EF4-FFF2-40B4-BE49-F238E27FC236}">
                <a16:creationId xmlns:a16="http://schemas.microsoft.com/office/drawing/2014/main" id="{6044E83C-9745-4B3B-A7D7-BD17517F741C}"/>
              </a:ext>
            </a:extLst>
          </p:cNvPr>
          <p:cNvSpPr txBox="1"/>
          <p:nvPr/>
        </p:nvSpPr>
        <p:spPr>
          <a:xfrm>
            <a:off x="1499245" y="1209540"/>
            <a:ext cx="10407005" cy="4401205"/>
          </a:xfrm>
          <a:prstGeom prst="rect">
            <a:avLst/>
          </a:prstGeom>
          <a:noFill/>
        </p:spPr>
        <p:txBody>
          <a:bodyPr wrap="square" rtlCol="1">
            <a:spAutoFit/>
          </a:bodyPr>
          <a:lstStyle/>
          <a:p>
            <a:pPr algn="r"/>
            <a:r>
              <a:rPr lang="he-IL" sz="2800" dirty="0"/>
              <a:t>ניתן לראות כי כמות הרכבים הגבוהה היא לכיוון הים ומקומות הבילוי,</a:t>
            </a:r>
          </a:p>
          <a:p>
            <a:pPr algn="r"/>
            <a:r>
              <a:rPr lang="he-IL" sz="2800" dirty="0"/>
              <a:t>בעוד שזמן הסיום במצב הבסיסי לכיוון ביה"ס גדול מזמן הסיום לכיוון הים    </a:t>
            </a:r>
            <a:r>
              <a:rPr lang="en-US" sz="2800" dirty="0"/>
              <a:t> </a:t>
            </a:r>
          </a:p>
          <a:p>
            <a:pPr algn="r"/>
            <a:r>
              <a:rPr lang="he-IL" sz="2800" dirty="0"/>
              <a:t>נסביר מדוע הצד בעל כמות הרכבים הגדולה יותר סיים בזמן מוקדם יותר.</a:t>
            </a:r>
          </a:p>
          <a:p>
            <a:pPr algn="r"/>
            <a:endParaRPr lang="he-IL" sz="2800" dirty="0"/>
          </a:p>
          <a:p>
            <a:pPr algn="r"/>
            <a:r>
              <a:rPr lang="he-IL" sz="2800" dirty="0"/>
              <a:t>כפי שרואים באיור ניתן להגיע לכיוון הים </a:t>
            </a:r>
            <a:r>
              <a:rPr lang="he-IL" sz="2800" dirty="0">
                <a:solidFill>
                  <a:srgbClr val="FF0000"/>
                </a:solidFill>
              </a:rPr>
              <a:t>משני</a:t>
            </a:r>
            <a:r>
              <a:rPr lang="he-IL" sz="2800" dirty="0"/>
              <a:t> נתיבים</a:t>
            </a:r>
          </a:p>
          <a:p>
            <a:pPr algn="r"/>
            <a:r>
              <a:rPr lang="he-IL" sz="2800" dirty="0"/>
              <a:t>ואילו לשאר הכיוונים ניתן להגיע מנתיב </a:t>
            </a:r>
            <a:r>
              <a:rPr lang="he-IL" sz="2800" dirty="0">
                <a:solidFill>
                  <a:srgbClr val="FF0000"/>
                </a:solidFill>
              </a:rPr>
              <a:t>אחד.</a:t>
            </a:r>
            <a:r>
              <a:rPr lang="he-IL" sz="2800" dirty="0"/>
              <a:t>                                                       בכל פתיחת אור ירוק עבור כל צד קטנה כמות הרכבים                                                               במספר קבוע כפול מספר הנתיבים בצד.</a:t>
            </a:r>
          </a:p>
          <a:p>
            <a:pPr algn="r"/>
            <a:r>
              <a:rPr lang="he-IL" sz="2800" dirty="0"/>
              <a:t>לכן ככל שיש יותר נתיבים לכיוון ספציפי זמן פינוי הצד</a:t>
            </a:r>
          </a:p>
          <a:p>
            <a:pPr algn="r"/>
            <a:r>
              <a:rPr lang="he-IL" sz="2800" dirty="0"/>
              <a:t>מסתיים יותר מהר.</a:t>
            </a:r>
          </a:p>
        </p:txBody>
      </p:sp>
      <p:grpSp>
        <p:nvGrpSpPr>
          <p:cNvPr id="5" name="קבוצה 4">
            <a:extLst>
              <a:ext uri="{FF2B5EF4-FFF2-40B4-BE49-F238E27FC236}">
                <a16:creationId xmlns:a16="http://schemas.microsoft.com/office/drawing/2014/main" id="{46A058FF-16CA-4CAD-8CF3-1B7D56778565}"/>
              </a:ext>
            </a:extLst>
          </p:cNvPr>
          <p:cNvGrpSpPr/>
          <p:nvPr/>
        </p:nvGrpSpPr>
        <p:grpSpPr>
          <a:xfrm>
            <a:off x="696022" y="3371850"/>
            <a:ext cx="3228278" cy="2447861"/>
            <a:chOff x="634978" y="3068657"/>
            <a:chExt cx="3342050" cy="2912025"/>
          </a:xfrm>
        </p:grpSpPr>
        <p:grpSp>
          <p:nvGrpSpPr>
            <p:cNvPr id="6" name="קבוצה 5">
              <a:extLst>
                <a:ext uri="{FF2B5EF4-FFF2-40B4-BE49-F238E27FC236}">
                  <a16:creationId xmlns:a16="http://schemas.microsoft.com/office/drawing/2014/main" id="{66D07B22-BD2D-4D12-B259-8259A7A786C9}"/>
                </a:ext>
              </a:extLst>
            </p:cNvPr>
            <p:cNvGrpSpPr/>
            <p:nvPr/>
          </p:nvGrpSpPr>
          <p:grpSpPr>
            <a:xfrm>
              <a:off x="634978" y="3068657"/>
              <a:ext cx="3342050" cy="2912025"/>
              <a:chOff x="4649426" y="2917534"/>
              <a:chExt cx="3342050" cy="2912025"/>
            </a:xfrm>
          </p:grpSpPr>
          <p:pic>
            <p:nvPicPr>
              <p:cNvPr id="10" name="תמונה 12">
                <a:extLst>
                  <a:ext uri="{FF2B5EF4-FFF2-40B4-BE49-F238E27FC236}">
                    <a16:creationId xmlns:a16="http://schemas.microsoft.com/office/drawing/2014/main" id="{3BCC9CB6-54F3-4742-958C-BFEB581D7746}"/>
                  </a:ext>
                </a:extLst>
              </p:cNvPr>
              <p:cNvPicPr>
                <a:picLocks noChangeAspect="1"/>
              </p:cNvPicPr>
              <p:nvPr/>
            </p:nvPicPr>
            <p:blipFill>
              <a:blip r:embed="rId2"/>
              <a:stretch>
                <a:fillRect/>
              </a:stretch>
            </p:blipFill>
            <p:spPr>
              <a:xfrm>
                <a:off x="4649426" y="2917534"/>
                <a:ext cx="3342050" cy="2912025"/>
              </a:xfrm>
              <a:prstGeom prst="rect">
                <a:avLst/>
              </a:prstGeom>
            </p:spPr>
          </p:pic>
          <p:sp>
            <p:nvSpPr>
              <p:cNvPr id="11" name="מלבן 10">
                <a:extLst>
                  <a:ext uri="{FF2B5EF4-FFF2-40B4-BE49-F238E27FC236}">
                    <a16:creationId xmlns:a16="http://schemas.microsoft.com/office/drawing/2014/main" id="{C7387424-1871-478D-88B2-D2F233F7E7BB}"/>
                  </a:ext>
                </a:extLst>
              </p:cNvPr>
              <p:cNvSpPr/>
              <p:nvPr/>
            </p:nvSpPr>
            <p:spPr>
              <a:xfrm>
                <a:off x="6324600" y="3228976"/>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a:extLst>
                  <a:ext uri="{FF2B5EF4-FFF2-40B4-BE49-F238E27FC236}">
                    <a16:creationId xmlns:a16="http://schemas.microsoft.com/office/drawing/2014/main" id="{64B68D2B-2837-4B15-9FA3-D0D61E73DA71}"/>
                  </a:ext>
                </a:extLst>
              </p:cNvPr>
              <p:cNvSpPr/>
              <p:nvPr/>
            </p:nvSpPr>
            <p:spPr>
              <a:xfrm rot="5400000">
                <a:off x="7035809" y="420219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ADD53044-2A7E-4C4C-8F48-984EE7874074}"/>
                  </a:ext>
                </a:extLst>
              </p:cNvPr>
              <p:cNvSpPr/>
              <p:nvPr/>
            </p:nvSpPr>
            <p:spPr>
              <a:xfrm rot="5400000">
                <a:off x="5425286" y="3805339"/>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a:extLst>
                  <a:ext uri="{FF2B5EF4-FFF2-40B4-BE49-F238E27FC236}">
                    <a16:creationId xmlns:a16="http://schemas.microsoft.com/office/drawing/2014/main" id="{B1F73584-F594-4465-9CAB-74E0B4EB430E}"/>
                  </a:ext>
                </a:extLst>
              </p:cNvPr>
              <p:cNvSpPr/>
              <p:nvPr/>
            </p:nvSpPr>
            <p:spPr>
              <a:xfrm>
                <a:off x="5939852" y="479690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cxnSp>
          <p:nvCxnSpPr>
            <p:cNvPr id="7" name="מחבר ישר 6">
              <a:extLst>
                <a:ext uri="{FF2B5EF4-FFF2-40B4-BE49-F238E27FC236}">
                  <a16:creationId xmlns:a16="http://schemas.microsoft.com/office/drawing/2014/main" id="{B1403CCF-5B8D-4B88-AE35-E34700698FF6}"/>
                </a:ext>
              </a:extLst>
            </p:cNvPr>
            <p:cNvCxnSpPr/>
            <p:nvPr/>
          </p:nvCxnSpPr>
          <p:spPr>
            <a:xfrm flipH="1">
              <a:off x="1466508" y="4479492"/>
              <a:ext cx="409575" cy="488667"/>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8" name="מחבר ישר 7">
              <a:extLst>
                <a:ext uri="{FF2B5EF4-FFF2-40B4-BE49-F238E27FC236}">
                  <a16:creationId xmlns:a16="http://schemas.microsoft.com/office/drawing/2014/main" id="{FCD42394-2B27-4E90-B409-3373583D4BA2}"/>
                </a:ext>
              </a:extLst>
            </p:cNvPr>
            <p:cNvCxnSpPr>
              <a:cxnSpLocks/>
            </p:cNvCxnSpPr>
            <p:nvPr/>
          </p:nvCxnSpPr>
          <p:spPr>
            <a:xfrm flipH="1" flipV="1">
              <a:off x="1904651" y="3661047"/>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9" name="מחבר ישר 8">
              <a:extLst>
                <a:ext uri="{FF2B5EF4-FFF2-40B4-BE49-F238E27FC236}">
                  <a16:creationId xmlns:a16="http://schemas.microsoft.com/office/drawing/2014/main" id="{523423B3-D542-4B5B-8990-07065F720AE3}"/>
                </a:ext>
              </a:extLst>
            </p:cNvPr>
            <p:cNvCxnSpPr>
              <a:cxnSpLocks/>
            </p:cNvCxnSpPr>
            <p:nvPr/>
          </p:nvCxnSpPr>
          <p:spPr>
            <a:xfrm flipH="1" flipV="1">
              <a:off x="2826543" y="4266134"/>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sp>
        <p:nvSpPr>
          <p:cNvPr id="16" name="מעגל: חלול 15">
            <a:extLst>
              <a:ext uri="{FF2B5EF4-FFF2-40B4-BE49-F238E27FC236}">
                <a16:creationId xmlns:a16="http://schemas.microsoft.com/office/drawing/2014/main" id="{7F44F890-FD69-4125-A490-BCA252403DC7}"/>
              </a:ext>
            </a:extLst>
          </p:cNvPr>
          <p:cNvSpPr/>
          <p:nvPr/>
        </p:nvSpPr>
        <p:spPr>
          <a:xfrm>
            <a:off x="2240277" y="4846820"/>
            <a:ext cx="395632" cy="344292"/>
          </a:xfrm>
          <a:prstGeom prst="donut">
            <a:avLst>
              <a:gd name="adj" fmla="val 544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מעגל: חלול 16">
            <a:extLst>
              <a:ext uri="{FF2B5EF4-FFF2-40B4-BE49-F238E27FC236}">
                <a16:creationId xmlns:a16="http://schemas.microsoft.com/office/drawing/2014/main" id="{8CD965E0-7888-458B-B479-A72869153481}"/>
              </a:ext>
            </a:extLst>
          </p:cNvPr>
          <p:cNvSpPr/>
          <p:nvPr/>
        </p:nvSpPr>
        <p:spPr>
          <a:xfrm>
            <a:off x="2888672" y="4144868"/>
            <a:ext cx="395632" cy="344292"/>
          </a:xfrm>
          <a:prstGeom prst="donut">
            <a:avLst>
              <a:gd name="adj" fmla="val 544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9" name="תיבת טקסט 18">
            <a:extLst>
              <a:ext uri="{FF2B5EF4-FFF2-40B4-BE49-F238E27FC236}">
                <a16:creationId xmlns:a16="http://schemas.microsoft.com/office/drawing/2014/main" id="{9F51C05F-D527-4B2D-B352-19EF5ABC7A68}"/>
              </a:ext>
            </a:extLst>
          </p:cNvPr>
          <p:cNvSpPr txBox="1"/>
          <p:nvPr/>
        </p:nvSpPr>
        <p:spPr>
          <a:xfrm>
            <a:off x="766663" y="3368510"/>
            <a:ext cx="2800350" cy="369332"/>
          </a:xfrm>
          <a:prstGeom prst="rect">
            <a:avLst/>
          </a:prstGeom>
          <a:noFill/>
        </p:spPr>
        <p:txBody>
          <a:bodyPr wrap="square" rtlCol="1">
            <a:spAutoFit/>
          </a:bodyPr>
          <a:lstStyle/>
          <a:p>
            <a:pPr algn="r"/>
            <a:r>
              <a:rPr lang="he-IL" dirty="0">
                <a:solidFill>
                  <a:schemeClr val="accent2"/>
                </a:solidFill>
              </a:rPr>
              <a:t>כיוון הים ומקומות הבילוי</a:t>
            </a:r>
          </a:p>
        </p:txBody>
      </p:sp>
      <p:sp>
        <p:nvSpPr>
          <p:cNvPr id="3" name="Slide Number Placeholder 2"/>
          <p:cNvSpPr>
            <a:spLocks noGrp="1"/>
          </p:cNvSpPr>
          <p:nvPr>
            <p:ph type="sldNum" sz="quarter" idx="12"/>
          </p:nvPr>
        </p:nvSpPr>
        <p:spPr/>
        <p:txBody>
          <a:bodyPr/>
          <a:lstStyle/>
          <a:p>
            <a:fld id="{E040395B-6A25-4C8A-8106-A2A1EBADB7AF}" type="slidenum">
              <a:rPr lang="he-IL" smtClean="0"/>
              <a:t>32</a:t>
            </a:fld>
            <a:endParaRPr lang="he-IL"/>
          </a:p>
        </p:txBody>
      </p:sp>
    </p:spTree>
    <p:extLst>
      <p:ext uri="{BB962C8B-B14F-4D97-AF65-F5344CB8AC3E}">
        <p14:creationId xmlns:p14="http://schemas.microsoft.com/office/powerpoint/2010/main" val="2025039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E50A-04FD-4459-A237-338B4A345E6C}"/>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4" name="תיבת טקסט 3">
            <a:extLst>
              <a:ext uri="{FF2B5EF4-FFF2-40B4-BE49-F238E27FC236}">
                <a16:creationId xmlns:a16="http://schemas.microsoft.com/office/drawing/2014/main" id="{7789FC3F-1ECB-4635-8AC8-C0D0B52007AA}"/>
              </a:ext>
            </a:extLst>
          </p:cNvPr>
          <p:cNvSpPr txBox="1"/>
          <p:nvPr/>
        </p:nvSpPr>
        <p:spPr>
          <a:xfrm>
            <a:off x="6096000" y="1653866"/>
            <a:ext cx="5400675" cy="4401205"/>
          </a:xfrm>
          <a:prstGeom prst="rect">
            <a:avLst/>
          </a:prstGeom>
          <a:noFill/>
        </p:spPr>
        <p:txBody>
          <a:bodyPr wrap="square">
            <a:spAutoFit/>
          </a:bodyPr>
          <a:lstStyle/>
          <a:p>
            <a:pPr algn="r"/>
            <a:r>
              <a:rPr lang="he-IL" sz="2800" b="0" i="0" dirty="0">
                <a:solidFill>
                  <a:srgbClr val="222222"/>
                </a:solidFill>
                <a:effectLst/>
                <a:latin typeface="Arial" panose="020B0604020202020204" pitchFamily="34" charset="0"/>
              </a:rPr>
              <a:t>לגבי צד קונפליקט 1 ניתן לראות בגרף שה                סיים לפני האלגוריתם כלומר אין שיפור</a:t>
            </a:r>
            <a:r>
              <a:rPr lang="he-IL" sz="2800" dirty="0">
                <a:solidFill>
                  <a:srgbClr val="222222"/>
                </a:solidFill>
                <a:latin typeface="Arial" panose="020B0604020202020204" pitchFamily="34" charset="0"/>
              </a:rPr>
              <a:t>.</a:t>
            </a:r>
            <a:endParaRPr lang="en-US" sz="2800" dirty="0">
              <a:solidFill>
                <a:srgbClr val="222222"/>
              </a:solidFill>
              <a:latin typeface="Arial" panose="020B0604020202020204" pitchFamily="34" charset="0"/>
            </a:endParaRPr>
          </a:p>
          <a:p>
            <a:pPr algn="r"/>
            <a:endParaRPr lang="he-IL" sz="2800" dirty="0">
              <a:solidFill>
                <a:srgbClr val="222222"/>
              </a:solidFill>
              <a:latin typeface="Arial" panose="020B0604020202020204" pitchFamily="34" charset="0"/>
            </a:endParaRPr>
          </a:p>
          <a:p>
            <a:pPr algn="r"/>
            <a:r>
              <a:rPr lang="he-IL" sz="2800" b="0" i="0" dirty="0">
                <a:solidFill>
                  <a:srgbClr val="222222"/>
                </a:solidFill>
                <a:effectLst/>
                <a:latin typeface="Arial" panose="020B0604020202020204" pitchFamily="34" charset="0"/>
              </a:rPr>
              <a:t>כיוון שכמות הרכבים בשני צדדי הקונפליקט האחרים גדולה</a:t>
            </a:r>
          </a:p>
          <a:p>
            <a:pPr algn="r"/>
            <a:r>
              <a:rPr lang="he-IL" sz="2800" b="0" i="0" dirty="0">
                <a:solidFill>
                  <a:srgbClr val="222222"/>
                </a:solidFill>
                <a:effectLst/>
                <a:latin typeface="Arial" panose="020B0604020202020204" pitchFamily="34" charset="0"/>
              </a:rPr>
              <a:t>פי 18-23 מכמות הרכבים בצד קונפליקט 1, צד זה נפתח בתנאי הרעבה.</a:t>
            </a:r>
          </a:p>
          <a:p>
            <a:pPr algn="r"/>
            <a:endParaRPr lang="he-IL" sz="2800" dirty="0"/>
          </a:p>
        </p:txBody>
      </p:sp>
      <p:sp>
        <p:nvSpPr>
          <p:cNvPr id="5" name="תיבת טקסט 4">
            <a:extLst>
              <a:ext uri="{FF2B5EF4-FFF2-40B4-BE49-F238E27FC236}">
                <a16:creationId xmlns:a16="http://schemas.microsoft.com/office/drawing/2014/main" id="{EE2A8083-79B9-4EE8-B7FE-B6D8AB451BF6}"/>
              </a:ext>
            </a:extLst>
          </p:cNvPr>
          <p:cNvSpPr txBox="1"/>
          <p:nvPr/>
        </p:nvSpPr>
        <p:spPr>
          <a:xfrm>
            <a:off x="9420225" y="2053916"/>
            <a:ext cx="2705100" cy="523220"/>
          </a:xfrm>
          <a:prstGeom prst="rect">
            <a:avLst/>
          </a:prstGeom>
          <a:noFill/>
        </p:spPr>
        <p:txBody>
          <a:bodyPr wrap="square" rtlCol="1">
            <a:spAutoFit/>
          </a:bodyPr>
          <a:lstStyle/>
          <a:p>
            <a:r>
              <a:rPr lang="en-US" sz="2800" dirty="0"/>
              <a:t>Base Line</a:t>
            </a:r>
            <a:endParaRPr lang="he-IL" sz="2800" dirty="0"/>
          </a:p>
        </p:txBody>
      </p:sp>
      <p:graphicFrame>
        <p:nvGraphicFramePr>
          <p:cNvPr id="6" name="תרשים 5">
            <a:extLst>
              <a:ext uri="{FF2B5EF4-FFF2-40B4-BE49-F238E27FC236}">
                <a16:creationId xmlns:a16="http://schemas.microsoft.com/office/drawing/2014/main" id="{2CA98F83-4F87-458F-B5B4-DE99734DD733}"/>
              </a:ext>
            </a:extLst>
          </p:cNvPr>
          <p:cNvGraphicFramePr/>
          <p:nvPr>
            <p:extLst>
              <p:ext uri="{D42A27DB-BD31-4B8C-83A1-F6EECF244321}">
                <p14:modId xmlns:p14="http://schemas.microsoft.com/office/powerpoint/2010/main" val="1500587810"/>
              </p:ext>
            </p:extLst>
          </p:nvPr>
        </p:nvGraphicFramePr>
        <p:xfrm>
          <a:off x="819150" y="1772601"/>
          <a:ext cx="4770120" cy="4210187"/>
        </p:xfrm>
        <a:graphic>
          <a:graphicData uri="http://schemas.openxmlformats.org/drawingml/2006/chart">
            <c:chart xmlns:c="http://schemas.openxmlformats.org/drawingml/2006/chart" xmlns:r="http://schemas.openxmlformats.org/officeDocument/2006/relationships" r:id="rId2"/>
          </a:graphicData>
        </a:graphic>
      </p:graphicFrame>
      <p:sp>
        <p:nvSpPr>
          <p:cNvPr id="7" name="תיבת טקסט 6">
            <a:extLst>
              <a:ext uri="{FF2B5EF4-FFF2-40B4-BE49-F238E27FC236}">
                <a16:creationId xmlns:a16="http://schemas.microsoft.com/office/drawing/2014/main" id="{240E1360-2BAE-4BAA-9FCE-67F9012CD650}"/>
              </a:ext>
            </a:extLst>
          </p:cNvPr>
          <p:cNvSpPr txBox="1"/>
          <p:nvPr/>
        </p:nvSpPr>
        <p:spPr>
          <a:xfrm>
            <a:off x="3482340" y="3024974"/>
            <a:ext cx="781050" cy="1200329"/>
          </a:xfrm>
          <a:prstGeom prst="rect">
            <a:avLst/>
          </a:prstGeom>
          <a:noFill/>
        </p:spPr>
        <p:txBody>
          <a:bodyPr wrap="square" rtlCol="1">
            <a:spAutoFit/>
          </a:bodyPr>
          <a:lstStyle/>
          <a:p>
            <a:pPr algn="ctr"/>
            <a:r>
              <a:rPr lang="he-IL" dirty="0"/>
              <a:t>גדול פי </a:t>
            </a:r>
          </a:p>
          <a:p>
            <a:pPr algn="ctr"/>
            <a:r>
              <a:rPr lang="he-IL" dirty="0"/>
              <a:t>18</a:t>
            </a:r>
          </a:p>
          <a:p>
            <a:pPr algn="ctr"/>
            <a:endParaRPr lang="he-IL" dirty="0"/>
          </a:p>
        </p:txBody>
      </p:sp>
      <p:sp>
        <p:nvSpPr>
          <p:cNvPr id="8" name="תיבת טקסט 7">
            <a:extLst>
              <a:ext uri="{FF2B5EF4-FFF2-40B4-BE49-F238E27FC236}">
                <a16:creationId xmlns:a16="http://schemas.microsoft.com/office/drawing/2014/main" id="{F27618C5-FF19-4346-8782-9EA39EB4B874}"/>
              </a:ext>
            </a:extLst>
          </p:cNvPr>
          <p:cNvSpPr txBox="1"/>
          <p:nvPr/>
        </p:nvSpPr>
        <p:spPr>
          <a:xfrm>
            <a:off x="4478655" y="3024973"/>
            <a:ext cx="762000" cy="1200329"/>
          </a:xfrm>
          <a:prstGeom prst="rect">
            <a:avLst/>
          </a:prstGeom>
          <a:noFill/>
        </p:spPr>
        <p:txBody>
          <a:bodyPr wrap="square" rtlCol="1">
            <a:spAutoFit/>
          </a:bodyPr>
          <a:lstStyle/>
          <a:p>
            <a:pPr algn="ctr"/>
            <a:r>
              <a:rPr lang="he-IL" dirty="0"/>
              <a:t>גדול פי </a:t>
            </a:r>
          </a:p>
          <a:p>
            <a:pPr algn="ctr"/>
            <a:r>
              <a:rPr lang="he-IL" dirty="0"/>
              <a:t>23</a:t>
            </a:r>
          </a:p>
          <a:p>
            <a:pPr algn="ctr"/>
            <a:endParaRPr lang="he-IL" dirty="0"/>
          </a:p>
        </p:txBody>
      </p:sp>
      <p:sp>
        <p:nvSpPr>
          <p:cNvPr id="3" name="Slide Number Placeholder 2"/>
          <p:cNvSpPr>
            <a:spLocks noGrp="1"/>
          </p:cNvSpPr>
          <p:nvPr>
            <p:ph type="sldNum" sz="quarter" idx="12"/>
          </p:nvPr>
        </p:nvSpPr>
        <p:spPr/>
        <p:txBody>
          <a:bodyPr/>
          <a:lstStyle/>
          <a:p>
            <a:fld id="{E040395B-6A25-4C8A-8106-A2A1EBADB7AF}" type="slidenum">
              <a:rPr lang="he-IL" smtClean="0"/>
              <a:t>33</a:t>
            </a:fld>
            <a:endParaRPr lang="he-IL"/>
          </a:p>
        </p:txBody>
      </p:sp>
    </p:spTree>
    <p:extLst>
      <p:ext uri="{BB962C8B-B14F-4D97-AF65-F5344CB8AC3E}">
        <p14:creationId xmlns:p14="http://schemas.microsoft.com/office/powerpoint/2010/main" val="3601721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CDAA-3F63-4D58-9132-CDA23B6EC8BF}"/>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מדידת ביצועים/ שלמות הפתרון:</a:t>
            </a:r>
          </a:p>
        </p:txBody>
      </p:sp>
      <p:sp>
        <p:nvSpPr>
          <p:cNvPr id="3" name="תיבת טקסט 2">
            <a:extLst>
              <a:ext uri="{FF2B5EF4-FFF2-40B4-BE49-F238E27FC236}">
                <a16:creationId xmlns:a16="http://schemas.microsoft.com/office/drawing/2014/main" id="{DDA870AE-39F8-4D0D-815A-0A4613585626}"/>
              </a:ext>
            </a:extLst>
          </p:cNvPr>
          <p:cNvSpPr txBox="1"/>
          <p:nvPr/>
        </p:nvSpPr>
        <p:spPr>
          <a:xfrm>
            <a:off x="1457325" y="1504951"/>
            <a:ext cx="10355580" cy="3970318"/>
          </a:xfrm>
          <a:prstGeom prst="rect">
            <a:avLst/>
          </a:prstGeom>
          <a:noFill/>
        </p:spPr>
        <p:txBody>
          <a:bodyPr wrap="square" rtlCol="1">
            <a:spAutoFit/>
          </a:bodyPr>
          <a:lstStyle/>
          <a:p>
            <a:pPr algn="r"/>
            <a:r>
              <a:rPr lang="he-IL" sz="2800" b="0" i="0" dirty="0">
                <a:solidFill>
                  <a:srgbClr val="222222"/>
                </a:solidFill>
                <a:effectLst/>
                <a:latin typeface="Arial" panose="020B0604020202020204" pitchFamily="34" charset="0"/>
              </a:rPr>
              <a:t>לגבי צדדי קונפליקט 2 ו3 ההפרש של כמות הרכבים בניהם נמוכה ולכן ניתן לראות בתוצאות הריצה של האלגוריתם שהם מסתיימים בזמן עוקב, אך </a:t>
            </a:r>
          </a:p>
          <a:p>
            <a:pPr algn="r"/>
            <a:r>
              <a:rPr lang="he-IL" sz="2800" b="0" i="0" dirty="0">
                <a:solidFill>
                  <a:srgbClr val="222222"/>
                </a:solidFill>
                <a:effectLst/>
                <a:latin typeface="Arial" panose="020B0604020202020204" pitchFamily="34" charset="0"/>
              </a:rPr>
              <a:t>עדיין יש שיפור משמעותי</a:t>
            </a:r>
            <a:r>
              <a:rPr lang="he-IL" sz="2800" dirty="0">
                <a:solidFill>
                  <a:srgbClr val="222222"/>
                </a:solidFill>
                <a:latin typeface="Arial" panose="020B0604020202020204" pitchFamily="34" charset="0"/>
              </a:rPr>
              <a:t> ממצב הבסיס.</a:t>
            </a:r>
          </a:p>
          <a:p>
            <a:pPr algn="r"/>
            <a:r>
              <a:rPr lang="he-IL" sz="2800" b="0" i="0" dirty="0">
                <a:solidFill>
                  <a:srgbClr val="222222"/>
                </a:solidFill>
                <a:effectLst/>
                <a:latin typeface="Arial" panose="020B0604020202020204" pitchFamily="34" charset="0"/>
              </a:rPr>
              <a:t>ההעדפה החברתית באה לידי ביטוי:</a:t>
            </a:r>
          </a:p>
          <a:p>
            <a:pPr algn="r"/>
            <a:r>
              <a:rPr lang="he-IL" sz="2800" dirty="0">
                <a:solidFill>
                  <a:srgbClr val="222222"/>
                </a:solidFill>
                <a:latin typeface="Arial" panose="020B0604020202020204" pitchFamily="34" charset="0"/>
              </a:rPr>
              <a:t>צד 1 מסתיים </a:t>
            </a:r>
            <a:r>
              <a:rPr lang="he-IL" sz="2800" dirty="0" smtClean="0">
                <a:solidFill>
                  <a:srgbClr val="222222"/>
                </a:solidFill>
                <a:latin typeface="Arial" panose="020B0604020202020204" pitchFamily="34" charset="0"/>
              </a:rPr>
              <a:t>ראשון שהוא בעל </a:t>
            </a:r>
          </a:p>
          <a:p>
            <a:pPr algn="r"/>
            <a:r>
              <a:rPr lang="he-IL" sz="2800" dirty="0">
                <a:solidFill>
                  <a:srgbClr val="222222"/>
                </a:solidFill>
                <a:latin typeface="Arial" panose="020B0604020202020204" pitchFamily="34" charset="0"/>
              </a:rPr>
              <a:t> </a:t>
            </a:r>
            <a:r>
              <a:rPr lang="he-IL" sz="2800" dirty="0" smtClean="0">
                <a:solidFill>
                  <a:srgbClr val="222222"/>
                </a:solidFill>
                <a:latin typeface="Arial" panose="020B0604020202020204" pitchFamily="34" charset="0"/>
              </a:rPr>
              <a:t>      ההעדפה הגבוהה </a:t>
            </a:r>
            <a:endParaRPr lang="he-IL" sz="2800" dirty="0">
              <a:solidFill>
                <a:srgbClr val="222222"/>
              </a:solidFill>
              <a:latin typeface="Arial" panose="020B0604020202020204" pitchFamily="34" charset="0"/>
            </a:endParaRPr>
          </a:p>
          <a:p>
            <a:pPr algn="r"/>
            <a:r>
              <a:rPr lang="he-IL" sz="2800" dirty="0">
                <a:solidFill>
                  <a:srgbClr val="222222"/>
                </a:solidFill>
                <a:latin typeface="Arial" panose="020B0604020202020204" pitchFamily="34" charset="0"/>
              </a:rPr>
              <a:t>צד 2 מסתיים שני </a:t>
            </a:r>
            <a:endParaRPr lang="he-IL" sz="2800" dirty="0" smtClean="0">
              <a:solidFill>
                <a:srgbClr val="222222"/>
              </a:solidFill>
              <a:latin typeface="Arial" panose="020B0604020202020204" pitchFamily="34" charset="0"/>
            </a:endParaRPr>
          </a:p>
          <a:p>
            <a:pPr algn="r"/>
            <a:r>
              <a:rPr lang="he-IL" sz="2800" dirty="0" smtClean="0">
                <a:solidFill>
                  <a:srgbClr val="222222"/>
                </a:solidFill>
                <a:latin typeface="Arial" panose="020B0604020202020204" pitchFamily="34" charset="0"/>
              </a:rPr>
              <a:t>וצד </a:t>
            </a:r>
            <a:r>
              <a:rPr lang="he-IL" sz="2800" dirty="0">
                <a:solidFill>
                  <a:srgbClr val="222222"/>
                </a:solidFill>
                <a:latin typeface="Arial" panose="020B0604020202020204" pitchFamily="34" charset="0"/>
              </a:rPr>
              <a:t>3 מסתיים </a:t>
            </a:r>
            <a:r>
              <a:rPr lang="he-IL" sz="2800" dirty="0" smtClean="0">
                <a:solidFill>
                  <a:srgbClr val="222222"/>
                </a:solidFill>
                <a:latin typeface="Arial" panose="020B0604020202020204" pitchFamily="34" charset="0"/>
              </a:rPr>
              <a:t>אחרון שהוא בעל</a:t>
            </a:r>
          </a:p>
          <a:p>
            <a:pPr algn="r"/>
            <a:r>
              <a:rPr lang="he-IL" sz="2800" dirty="0">
                <a:solidFill>
                  <a:srgbClr val="222222"/>
                </a:solidFill>
                <a:latin typeface="Arial" panose="020B0604020202020204" pitchFamily="34" charset="0"/>
              </a:rPr>
              <a:t> </a:t>
            </a:r>
            <a:r>
              <a:rPr lang="he-IL" sz="2800" dirty="0" smtClean="0">
                <a:solidFill>
                  <a:srgbClr val="222222"/>
                </a:solidFill>
                <a:latin typeface="Arial" panose="020B0604020202020204" pitchFamily="34" charset="0"/>
              </a:rPr>
              <a:t>       ההעדפה הנמוכה.</a:t>
            </a:r>
            <a:endParaRPr lang="he-IL" sz="2800" dirty="0"/>
          </a:p>
        </p:txBody>
      </p:sp>
      <p:graphicFrame>
        <p:nvGraphicFramePr>
          <p:cNvPr id="6" name="תרשים 5">
            <a:extLst>
              <a:ext uri="{FF2B5EF4-FFF2-40B4-BE49-F238E27FC236}">
                <a16:creationId xmlns:a16="http://schemas.microsoft.com/office/drawing/2014/main" id="{C10E7F6E-D632-4140-8369-FE3BCD709CCC}"/>
              </a:ext>
            </a:extLst>
          </p:cNvPr>
          <p:cNvGraphicFramePr/>
          <p:nvPr>
            <p:extLst>
              <p:ext uri="{D42A27DB-BD31-4B8C-83A1-F6EECF244321}">
                <p14:modId xmlns:p14="http://schemas.microsoft.com/office/powerpoint/2010/main" val="1120616184"/>
              </p:ext>
            </p:extLst>
          </p:nvPr>
        </p:nvGraphicFramePr>
        <p:xfrm>
          <a:off x="712470" y="3324225"/>
          <a:ext cx="6069330" cy="2854544"/>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E040395B-6A25-4C8A-8106-A2A1EBADB7AF}" type="slidenum">
              <a:rPr lang="he-IL" smtClean="0"/>
              <a:t>34</a:t>
            </a:fld>
            <a:endParaRPr lang="he-IL"/>
          </a:p>
        </p:txBody>
      </p:sp>
    </p:spTree>
    <p:extLst>
      <p:ext uri="{BB962C8B-B14F-4D97-AF65-F5344CB8AC3E}">
        <p14:creationId xmlns:p14="http://schemas.microsoft.com/office/powerpoint/2010/main" val="1425157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1F8A-8697-448A-884E-457E1D2857D8}"/>
              </a:ext>
            </a:extLst>
          </p:cNvPr>
          <p:cNvSpPr txBox="1">
            <a:spLocks/>
          </p:cNvSpPr>
          <p:nvPr/>
        </p:nvSpPr>
        <p:spPr>
          <a:xfrm>
            <a:off x="1754505" y="46472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סיכום:</a:t>
            </a:r>
          </a:p>
        </p:txBody>
      </p:sp>
      <p:sp>
        <p:nvSpPr>
          <p:cNvPr id="3" name="תיבת טקסט 2">
            <a:extLst>
              <a:ext uri="{FF2B5EF4-FFF2-40B4-BE49-F238E27FC236}">
                <a16:creationId xmlns:a16="http://schemas.microsoft.com/office/drawing/2014/main" id="{19FA025B-A8D2-4761-AF0E-F2BFAE2DDCB0}"/>
              </a:ext>
            </a:extLst>
          </p:cNvPr>
          <p:cNvSpPr txBox="1"/>
          <p:nvPr/>
        </p:nvSpPr>
        <p:spPr>
          <a:xfrm>
            <a:off x="1402081" y="1304926"/>
            <a:ext cx="10332720" cy="3539430"/>
          </a:xfrm>
          <a:prstGeom prst="rect">
            <a:avLst/>
          </a:prstGeom>
          <a:noFill/>
        </p:spPr>
        <p:txBody>
          <a:bodyPr wrap="square" rtlCol="1">
            <a:spAutoFit/>
          </a:bodyPr>
          <a:lstStyle/>
          <a:p>
            <a:pPr algn="r"/>
            <a:r>
              <a:rPr lang="he-IL" sz="2800" dirty="0"/>
              <a:t>במחקר ניתן לראות כי ניווט הצומת נוהל בצורה מהירה יותר בהשוואה לניווט צומת הקיים היום.</a:t>
            </a:r>
          </a:p>
          <a:p>
            <a:pPr algn="r"/>
            <a:r>
              <a:rPr lang="he-IL" sz="2800" dirty="0"/>
              <a:t>תוך התחשבות במאפיינים חברתיים וניהול עומסי תנועה בצורה הוגנת.</a:t>
            </a:r>
          </a:p>
          <a:p>
            <a:pPr algn="r"/>
            <a:endParaRPr lang="he-IL" sz="2800" dirty="0"/>
          </a:p>
          <a:p>
            <a:pPr algn="r"/>
            <a:r>
              <a:rPr lang="he-IL" sz="2800" dirty="0"/>
              <a:t>סימולציות המחקר הורצו עם נתונים אמיתיים מהשטח, וכחלק מהקשיים והמגבלות שיש במחקר אמיתי, היו חסרים נתונים כפי שציינו בתחילה</a:t>
            </a:r>
          </a:p>
          <a:p>
            <a:pPr algn="r"/>
            <a:r>
              <a:rPr lang="he-IL" sz="2800" dirty="0"/>
              <a:t>מה שהפך את הצומת שנבחרה לפחות מורכבת.</a:t>
            </a:r>
          </a:p>
          <a:p>
            <a:pPr algn="r"/>
            <a:r>
              <a:rPr lang="he-IL" sz="2800" dirty="0"/>
              <a:t> </a:t>
            </a:r>
          </a:p>
        </p:txBody>
      </p:sp>
      <p:sp>
        <p:nvSpPr>
          <p:cNvPr id="4" name="Slide Number Placeholder 3"/>
          <p:cNvSpPr>
            <a:spLocks noGrp="1"/>
          </p:cNvSpPr>
          <p:nvPr>
            <p:ph type="sldNum" sz="quarter" idx="12"/>
          </p:nvPr>
        </p:nvSpPr>
        <p:spPr/>
        <p:txBody>
          <a:bodyPr/>
          <a:lstStyle/>
          <a:p>
            <a:fld id="{E040395B-6A25-4C8A-8106-A2A1EBADB7AF}" type="slidenum">
              <a:rPr lang="he-IL" smtClean="0"/>
              <a:t>35</a:t>
            </a:fld>
            <a:endParaRPr lang="he-IL"/>
          </a:p>
        </p:txBody>
      </p:sp>
    </p:spTree>
    <p:extLst>
      <p:ext uri="{BB962C8B-B14F-4D97-AF65-F5344CB8AC3E}">
        <p14:creationId xmlns:p14="http://schemas.microsoft.com/office/powerpoint/2010/main" val="133924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C4658D-7B24-4EF8-A8FF-164D33D4138D}"/>
              </a:ext>
            </a:extLst>
          </p:cNvPr>
          <p:cNvSpPr txBox="1">
            <a:spLocks/>
          </p:cNvSpPr>
          <p:nvPr/>
        </p:nvSpPr>
        <p:spPr>
          <a:xfrm>
            <a:off x="1497330" y="516691"/>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הצגת הבעיה:</a:t>
            </a:r>
          </a:p>
          <a:p>
            <a:endParaRPr lang="he-IL" dirty="0"/>
          </a:p>
          <a:p>
            <a:endParaRPr lang="he-IL" dirty="0"/>
          </a:p>
          <a:p>
            <a:endParaRPr lang="he-IL" dirty="0"/>
          </a:p>
        </p:txBody>
      </p:sp>
      <p:sp>
        <p:nvSpPr>
          <p:cNvPr id="6" name="תיבת טקסט 5">
            <a:extLst>
              <a:ext uri="{FF2B5EF4-FFF2-40B4-BE49-F238E27FC236}">
                <a16:creationId xmlns:a16="http://schemas.microsoft.com/office/drawing/2014/main" id="{C02A508A-07B1-400C-81ED-8F67E4C6CC1B}"/>
              </a:ext>
            </a:extLst>
          </p:cNvPr>
          <p:cNvSpPr txBox="1"/>
          <p:nvPr/>
        </p:nvSpPr>
        <p:spPr>
          <a:xfrm>
            <a:off x="1272540" y="1476375"/>
            <a:ext cx="10058400" cy="2677656"/>
          </a:xfrm>
          <a:prstGeom prst="rect">
            <a:avLst/>
          </a:prstGeom>
          <a:noFill/>
        </p:spPr>
        <p:txBody>
          <a:bodyPr wrap="square" rtlCol="1">
            <a:spAutoFit/>
          </a:bodyPr>
          <a:lstStyle/>
          <a:p>
            <a:pPr algn="r"/>
            <a:r>
              <a:rPr lang="he-IL" sz="2800" dirty="0"/>
              <a:t>המחקר עשה שימוש בנתוני בלוטוס שהתקבלו מעיריית חיפה.</a:t>
            </a:r>
          </a:p>
          <a:p>
            <a:pPr algn="r"/>
            <a:r>
              <a:rPr lang="he-IL" sz="2800" dirty="0"/>
              <a:t>הנתונים הכילו מידע על כלי רכב שעברו בנקודות זיהוי הפרוסות בעיר,</a:t>
            </a:r>
          </a:p>
          <a:p>
            <a:pPr algn="r"/>
            <a:r>
              <a:rPr lang="he-IL" sz="2800" dirty="0"/>
              <a:t>עבור חודשים מאי ויוני בשנת 2018.</a:t>
            </a:r>
          </a:p>
          <a:p>
            <a:pPr algn="r"/>
            <a:r>
              <a:rPr lang="he-IL" sz="2800" dirty="0"/>
              <a:t>כך שיכולנו לבצע מעקב עבור מסלולי הרכבים ושעתם.</a:t>
            </a:r>
          </a:p>
          <a:p>
            <a:pPr algn="r"/>
            <a:endParaRPr lang="he-IL" sz="2800" dirty="0"/>
          </a:p>
          <a:p>
            <a:pPr algn="r"/>
            <a:endParaRPr lang="he-IL" sz="2800" dirty="0"/>
          </a:p>
        </p:txBody>
      </p:sp>
      <p:sp>
        <p:nvSpPr>
          <p:cNvPr id="2" name="Slide Number Placeholder 1"/>
          <p:cNvSpPr>
            <a:spLocks noGrp="1"/>
          </p:cNvSpPr>
          <p:nvPr>
            <p:ph type="sldNum" sz="quarter" idx="12"/>
          </p:nvPr>
        </p:nvSpPr>
        <p:spPr/>
        <p:txBody>
          <a:bodyPr/>
          <a:lstStyle/>
          <a:p>
            <a:fld id="{E040395B-6A25-4C8A-8106-A2A1EBADB7AF}" type="slidenum">
              <a:rPr lang="he-IL" smtClean="0"/>
              <a:t>4</a:t>
            </a:fld>
            <a:endParaRPr lang="he-IL"/>
          </a:p>
        </p:txBody>
      </p:sp>
    </p:spTree>
    <p:extLst>
      <p:ext uri="{BB962C8B-B14F-4D97-AF65-F5344CB8AC3E}">
        <p14:creationId xmlns:p14="http://schemas.microsoft.com/office/powerpoint/2010/main" val="34136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3E2A-EEAA-42F2-9375-F203B89B483D}"/>
              </a:ext>
            </a:extLst>
          </p:cNvPr>
          <p:cNvSpPr txBox="1">
            <a:spLocks/>
          </p:cNvSpPr>
          <p:nvPr/>
        </p:nvSpPr>
        <p:spPr>
          <a:xfrm>
            <a:off x="1497330" y="516691"/>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endParaRPr lang="he-IL" dirty="0"/>
          </a:p>
          <a:p>
            <a:endParaRPr lang="he-IL" dirty="0"/>
          </a:p>
          <a:p>
            <a:endParaRPr lang="he-IL" dirty="0"/>
          </a:p>
          <a:p>
            <a:endParaRPr lang="he-IL" dirty="0"/>
          </a:p>
        </p:txBody>
      </p:sp>
      <p:sp>
        <p:nvSpPr>
          <p:cNvPr id="3" name="Title 1">
            <a:extLst>
              <a:ext uri="{FF2B5EF4-FFF2-40B4-BE49-F238E27FC236}">
                <a16:creationId xmlns:a16="http://schemas.microsoft.com/office/drawing/2014/main" id="{DC829D0C-A48C-4D31-9973-6754F134787D}"/>
              </a:ext>
            </a:extLst>
          </p:cNvPr>
          <p:cNvSpPr txBox="1">
            <a:spLocks/>
          </p:cNvSpPr>
          <p:nvPr/>
        </p:nvSpPr>
        <p:spPr>
          <a:xfrm>
            <a:off x="1573530" y="427900"/>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endParaRPr lang="he-IL" dirty="0"/>
          </a:p>
          <a:p>
            <a:endParaRPr lang="he-IL" dirty="0"/>
          </a:p>
          <a:p>
            <a:endParaRPr lang="he-IL" dirty="0"/>
          </a:p>
        </p:txBody>
      </p:sp>
      <p:sp>
        <p:nvSpPr>
          <p:cNvPr id="4" name="תיבת טקסט 3">
            <a:extLst>
              <a:ext uri="{FF2B5EF4-FFF2-40B4-BE49-F238E27FC236}">
                <a16:creationId xmlns:a16="http://schemas.microsoft.com/office/drawing/2014/main" id="{43B7CBEA-96AA-4FCF-ABFB-626F7A308CBD}"/>
              </a:ext>
            </a:extLst>
          </p:cNvPr>
          <p:cNvSpPr txBox="1"/>
          <p:nvPr/>
        </p:nvSpPr>
        <p:spPr>
          <a:xfrm>
            <a:off x="2971801" y="1517074"/>
            <a:ext cx="8660130" cy="4401205"/>
          </a:xfrm>
          <a:prstGeom prst="rect">
            <a:avLst/>
          </a:prstGeom>
          <a:noFill/>
        </p:spPr>
        <p:txBody>
          <a:bodyPr wrap="square" rtlCol="1">
            <a:spAutoFit/>
          </a:bodyPr>
          <a:lstStyle/>
          <a:p>
            <a:pPr algn="r"/>
            <a:r>
              <a:rPr lang="he-IL" sz="2800" dirty="0"/>
              <a:t>העבודה התחלקה לשלושה חלקים :</a:t>
            </a:r>
          </a:p>
          <a:p>
            <a:pPr algn="r"/>
            <a:endParaRPr lang="he-IL" sz="2800" dirty="0"/>
          </a:p>
          <a:p>
            <a:pPr algn="r"/>
            <a:r>
              <a:rPr lang="he-IL" sz="2800" dirty="0"/>
              <a:t>1. שליפה ועיבוד הנתונים באמצעות שאילתות בשפת </a:t>
            </a:r>
          </a:p>
          <a:p>
            <a:pPr algn="r"/>
            <a:r>
              <a:rPr lang="he-IL" sz="2800" dirty="0"/>
              <a:t>נתונים אלו היוו קלט לסימולציה.</a:t>
            </a:r>
          </a:p>
          <a:p>
            <a:pPr algn="r"/>
            <a:endParaRPr lang="he-IL" sz="2800" dirty="0"/>
          </a:p>
          <a:p>
            <a:pPr algn="r"/>
            <a:r>
              <a:rPr lang="he-IL" sz="2800" dirty="0"/>
              <a:t>2. כתיבת האלגוריתם בשפת</a:t>
            </a:r>
            <a:endParaRPr lang="en-US" sz="2800" dirty="0"/>
          </a:p>
          <a:p>
            <a:pPr algn="r"/>
            <a:endParaRPr lang="he-IL" sz="2800" dirty="0"/>
          </a:p>
          <a:p>
            <a:pPr algn="r"/>
            <a:r>
              <a:rPr lang="he-IL" sz="2800" dirty="0"/>
              <a:t>3. הרצת קבצי הקלט , בדיקות ביצועים והשוואת שיפורים.</a:t>
            </a:r>
            <a:r>
              <a:rPr lang="en-US" sz="2800" dirty="0"/>
              <a:t>  </a:t>
            </a:r>
            <a:endParaRPr lang="he-IL" sz="2800" dirty="0"/>
          </a:p>
          <a:p>
            <a:pPr algn="r"/>
            <a:endParaRPr lang="he-IL" sz="2800" dirty="0"/>
          </a:p>
          <a:p>
            <a:pPr algn="r"/>
            <a:endParaRPr lang="he-IL" sz="2800" dirty="0"/>
          </a:p>
        </p:txBody>
      </p:sp>
      <p:sp>
        <p:nvSpPr>
          <p:cNvPr id="5" name="תיבת טקסט 4">
            <a:extLst>
              <a:ext uri="{FF2B5EF4-FFF2-40B4-BE49-F238E27FC236}">
                <a16:creationId xmlns:a16="http://schemas.microsoft.com/office/drawing/2014/main" id="{8B5EAE2A-0EA7-4B3A-A430-C3BF34789054}"/>
              </a:ext>
            </a:extLst>
          </p:cNvPr>
          <p:cNvSpPr txBox="1"/>
          <p:nvPr/>
        </p:nvSpPr>
        <p:spPr>
          <a:xfrm>
            <a:off x="1952625" y="2378849"/>
            <a:ext cx="2409825" cy="523220"/>
          </a:xfrm>
          <a:prstGeom prst="rect">
            <a:avLst/>
          </a:prstGeom>
          <a:noFill/>
        </p:spPr>
        <p:txBody>
          <a:bodyPr wrap="square" rtlCol="1">
            <a:spAutoFit/>
          </a:bodyPr>
          <a:lstStyle/>
          <a:p>
            <a:pPr algn="r"/>
            <a:r>
              <a:rPr lang="en-US" sz="2800" dirty="0"/>
              <a:t>SQL Server</a:t>
            </a:r>
            <a:endParaRPr lang="he-IL" sz="2800" dirty="0"/>
          </a:p>
        </p:txBody>
      </p:sp>
      <p:sp>
        <p:nvSpPr>
          <p:cNvPr id="6" name="תיבת טקסט 5">
            <a:extLst>
              <a:ext uri="{FF2B5EF4-FFF2-40B4-BE49-F238E27FC236}">
                <a16:creationId xmlns:a16="http://schemas.microsoft.com/office/drawing/2014/main" id="{CC65B185-B797-40E1-842D-944C54B61B03}"/>
              </a:ext>
            </a:extLst>
          </p:cNvPr>
          <p:cNvSpPr txBox="1"/>
          <p:nvPr/>
        </p:nvSpPr>
        <p:spPr>
          <a:xfrm>
            <a:off x="6602730" y="3686685"/>
            <a:ext cx="1447800" cy="461665"/>
          </a:xfrm>
          <a:prstGeom prst="rect">
            <a:avLst/>
          </a:prstGeom>
          <a:noFill/>
        </p:spPr>
        <p:txBody>
          <a:bodyPr wrap="square" rtlCol="1">
            <a:spAutoFit/>
          </a:bodyPr>
          <a:lstStyle/>
          <a:p>
            <a:r>
              <a:rPr lang="en-US" sz="2400" dirty="0"/>
              <a:t>Python</a:t>
            </a:r>
            <a:endParaRPr lang="he-IL" sz="2400" dirty="0"/>
          </a:p>
        </p:txBody>
      </p:sp>
      <p:sp>
        <p:nvSpPr>
          <p:cNvPr id="7" name="Slide Number Placeholder 6"/>
          <p:cNvSpPr>
            <a:spLocks noGrp="1"/>
          </p:cNvSpPr>
          <p:nvPr>
            <p:ph type="sldNum" sz="quarter" idx="12"/>
          </p:nvPr>
        </p:nvSpPr>
        <p:spPr/>
        <p:txBody>
          <a:bodyPr/>
          <a:lstStyle/>
          <a:p>
            <a:fld id="{E040395B-6A25-4C8A-8106-A2A1EBADB7AF}" type="slidenum">
              <a:rPr lang="he-IL" smtClean="0"/>
              <a:t>5</a:t>
            </a:fld>
            <a:endParaRPr lang="he-IL"/>
          </a:p>
        </p:txBody>
      </p:sp>
    </p:spTree>
    <p:extLst>
      <p:ext uri="{BB962C8B-B14F-4D97-AF65-F5344CB8AC3E}">
        <p14:creationId xmlns:p14="http://schemas.microsoft.com/office/powerpoint/2010/main" val="7576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1F9A-AEC5-4918-9939-69D2066DDB5C}"/>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endParaRPr lang="he-IL" dirty="0"/>
          </a:p>
          <a:p>
            <a:endParaRPr lang="he-IL" dirty="0"/>
          </a:p>
          <a:p>
            <a:endParaRPr lang="he-IL" dirty="0"/>
          </a:p>
        </p:txBody>
      </p:sp>
      <p:sp>
        <p:nvSpPr>
          <p:cNvPr id="5" name="תיבת טקסט 4">
            <a:extLst>
              <a:ext uri="{FF2B5EF4-FFF2-40B4-BE49-F238E27FC236}">
                <a16:creationId xmlns:a16="http://schemas.microsoft.com/office/drawing/2014/main" id="{83618BF2-A85A-4DD9-82C0-0E85EDDD2DAB}"/>
              </a:ext>
            </a:extLst>
          </p:cNvPr>
          <p:cNvSpPr txBox="1"/>
          <p:nvPr/>
        </p:nvSpPr>
        <p:spPr>
          <a:xfrm>
            <a:off x="3181350" y="1595021"/>
            <a:ext cx="8877300" cy="5693866"/>
          </a:xfrm>
          <a:prstGeom prst="rect">
            <a:avLst/>
          </a:prstGeom>
          <a:noFill/>
        </p:spPr>
        <p:txBody>
          <a:bodyPr wrap="square" rtlCol="1">
            <a:spAutoFit/>
          </a:bodyPr>
          <a:lstStyle/>
          <a:p>
            <a:pPr algn="r"/>
            <a:r>
              <a:rPr lang="he-IL" sz="2800" dirty="0"/>
              <a:t>כהכנה לשליפת הנתונים נבחרה צומת בעיר חיפה, כאשר כל כיוון בה מוביל לאזור בעל עדיפות חברתית שונה.</a:t>
            </a:r>
            <a:endParaRPr lang="en-US" sz="2800" dirty="0"/>
          </a:p>
          <a:p>
            <a:pPr algn="r"/>
            <a:endParaRPr lang="he-IL" sz="2800" dirty="0"/>
          </a:p>
          <a:p>
            <a:pPr algn="r"/>
            <a:r>
              <a:rPr lang="he-IL" sz="2800" dirty="0"/>
              <a:t>הצומת שנבחרה מייצגת את נקודת בלוטוס מספר 113 .</a:t>
            </a:r>
            <a:endParaRPr lang="en-US" sz="2800" dirty="0"/>
          </a:p>
          <a:p>
            <a:pPr algn="r"/>
            <a:r>
              <a:rPr lang="he-IL" sz="2800" dirty="0"/>
              <a:t>ומסביבה: נק' 138 המייצגת את אזור בית הספר.</a:t>
            </a:r>
            <a:endParaRPr lang="en-US" sz="2800" dirty="0"/>
          </a:p>
          <a:p>
            <a:pPr algn="r"/>
            <a:r>
              <a:rPr lang="en-US" sz="2800" dirty="0"/>
              <a:t>     </a:t>
            </a:r>
            <a:r>
              <a:rPr lang="he-IL" sz="2800" dirty="0"/>
              <a:t>              נק' 101 המייצגת את אזור הים ומקומות בילוי.</a:t>
            </a:r>
          </a:p>
          <a:p>
            <a:pPr algn="r"/>
            <a:r>
              <a:rPr lang="he-IL" sz="2800" dirty="0"/>
              <a:t>              נק' 114 המייצגת את אזור בית החולים ומרפאות.</a:t>
            </a:r>
          </a:p>
          <a:p>
            <a:pPr algn="r"/>
            <a:r>
              <a:rPr lang="he-IL" sz="2800" dirty="0"/>
              <a:t>              נק' 100 המייצגת את אזור </a:t>
            </a:r>
            <a:r>
              <a:rPr lang="he-IL" sz="2800" dirty="0" err="1"/>
              <a:t>מת"ם</a:t>
            </a:r>
            <a:r>
              <a:rPr lang="he-IL" sz="2800" dirty="0"/>
              <a:t> (מרכז תעשיות</a:t>
            </a:r>
          </a:p>
          <a:p>
            <a:pPr algn="r"/>
            <a:r>
              <a:rPr lang="he-IL" sz="2800" dirty="0"/>
              <a:t>              מדע).</a:t>
            </a:r>
          </a:p>
          <a:p>
            <a:pPr algn="r"/>
            <a:endParaRPr lang="he-IL" sz="2800" dirty="0"/>
          </a:p>
          <a:p>
            <a:pPr algn="r"/>
            <a:endParaRPr lang="he-IL" sz="2800" dirty="0"/>
          </a:p>
          <a:p>
            <a:pPr algn="r"/>
            <a:endParaRPr lang="he-IL" sz="2800" dirty="0"/>
          </a:p>
          <a:p>
            <a:pPr algn="r"/>
            <a:endParaRPr lang="he-IL" sz="2800" dirty="0"/>
          </a:p>
        </p:txBody>
      </p:sp>
      <p:pic>
        <p:nvPicPr>
          <p:cNvPr id="6" name="תמונה 6">
            <a:extLst>
              <a:ext uri="{FF2B5EF4-FFF2-40B4-BE49-F238E27FC236}">
                <a16:creationId xmlns:a16="http://schemas.microsoft.com/office/drawing/2014/main" id="{5825ADF8-BE48-4AEF-B5AD-3C5652F1439A}"/>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b="9884"/>
          <a:stretch/>
        </p:blipFill>
        <p:spPr>
          <a:xfrm>
            <a:off x="0" y="2199376"/>
            <a:ext cx="3899536" cy="3479420"/>
          </a:xfrm>
          <a:prstGeom prst="rect">
            <a:avLst/>
          </a:prstGeom>
        </p:spPr>
      </p:pic>
      <p:sp>
        <p:nvSpPr>
          <p:cNvPr id="3" name="Slide Number Placeholder 2"/>
          <p:cNvSpPr>
            <a:spLocks noGrp="1"/>
          </p:cNvSpPr>
          <p:nvPr>
            <p:ph type="sldNum" sz="quarter" idx="12"/>
          </p:nvPr>
        </p:nvSpPr>
        <p:spPr/>
        <p:txBody>
          <a:bodyPr/>
          <a:lstStyle/>
          <a:p>
            <a:fld id="{E040395B-6A25-4C8A-8106-A2A1EBADB7AF}" type="slidenum">
              <a:rPr lang="he-IL" smtClean="0"/>
              <a:t>6</a:t>
            </a:fld>
            <a:endParaRPr lang="he-IL"/>
          </a:p>
        </p:txBody>
      </p:sp>
    </p:spTree>
    <p:extLst>
      <p:ext uri="{BB962C8B-B14F-4D97-AF65-F5344CB8AC3E}">
        <p14:creationId xmlns:p14="http://schemas.microsoft.com/office/powerpoint/2010/main" val="291934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665F-5DA7-4843-B2A9-7EB6799C5B5E}"/>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endParaRPr lang="he-IL" dirty="0"/>
          </a:p>
          <a:p>
            <a:endParaRPr lang="he-IL" dirty="0"/>
          </a:p>
          <a:p>
            <a:endParaRPr lang="he-IL" dirty="0"/>
          </a:p>
        </p:txBody>
      </p:sp>
      <p:sp>
        <p:nvSpPr>
          <p:cNvPr id="3" name="תיבת טקסט 2">
            <a:extLst>
              <a:ext uri="{FF2B5EF4-FFF2-40B4-BE49-F238E27FC236}">
                <a16:creationId xmlns:a16="http://schemas.microsoft.com/office/drawing/2014/main" id="{2E882237-785D-4E83-9AA9-74BF938BE5B2}"/>
              </a:ext>
            </a:extLst>
          </p:cNvPr>
          <p:cNvSpPr txBox="1"/>
          <p:nvPr/>
        </p:nvSpPr>
        <p:spPr>
          <a:xfrm>
            <a:off x="2295525" y="1462415"/>
            <a:ext cx="9450705" cy="6124754"/>
          </a:xfrm>
          <a:prstGeom prst="rect">
            <a:avLst/>
          </a:prstGeom>
          <a:noFill/>
        </p:spPr>
        <p:txBody>
          <a:bodyPr wrap="square" rtlCol="1">
            <a:spAutoFit/>
          </a:bodyPr>
          <a:lstStyle/>
          <a:p>
            <a:pPr algn="r"/>
            <a:r>
              <a:rPr lang="he-IL" sz="2800" dirty="0"/>
              <a:t>תחילה יצרנו טבלה מצומצמת המכילה מידע רק עבור נקודות </a:t>
            </a:r>
            <a:r>
              <a:rPr lang="he-IL" sz="2800" dirty="0" err="1"/>
              <a:t>הבלוטוס</a:t>
            </a:r>
            <a:r>
              <a:rPr lang="he-IL" sz="2800" dirty="0"/>
              <a:t> של הצומת שנבחרה כפי שהזכרנו קודם.</a:t>
            </a:r>
          </a:p>
          <a:p>
            <a:pPr algn="r"/>
            <a:r>
              <a:rPr lang="en-US" sz="2800" dirty="0"/>
              <a:t/>
            </a:r>
            <a:br>
              <a:rPr lang="en-US" sz="2800" dirty="0"/>
            </a:br>
            <a:r>
              <a:rPr lang="he-IL" sz="2800" dirty="0"/>
              <a:t>עבור כל נתיב הוצאנו מידע לגבי כמות הרכבים בנתיב בזמנים שונים,</a:t>
            </a:r>
          </a:p>
          <a:p>
            <a:pPr algn="r"/>
            <a:r>
              <a:rPr lang="he-IL" sz="2800" dirty="0"/>
              <a:t>כלומר עבור שעות בוקר/צהרים/ערב בתחילת שבוע וסוף שבוע, </a:t>
            </a:r>
          </a:p>
          <a:p>
            <a:pPr algn="r"/>
            <a:r>
              <a:rPr lang="he-IL" sz="2800" dirty="0"/>
              <a:t>זאת על מנת לחקור עומסי תנועה בזמנים שונים ביום ובחודש.</a:t>
            </a:r>
            <a:endParaRPr lang="en-US" sz="2800" dirty="0"/>
          </a:p>
          <a:p>
            <a:pPr algn="r"/>
            <a:endParaRPr lang="en-US" sz="2800" dirty="0"/>
          </a:p>
          <a:p>
            <a:pPr algn="r"/>
            <a:r>
              <a:rPr lang="he-IL" sz="2800" dirty="0"/>
              <a:t>המידע נכתב לקובץ       בצורה הבאה:</a:t>
            </a:r>
          </a:p>
          <a:p>
            <a:pPr algn="r"/>
            <a:r>
              <a:rPr lang="he-IL" sz="2800" dirty="0"/>
              <a:t>שם נתיב (כיוון) , כמות רכבים , עדיפות חברתית לנתיב. </a:t>
            </a:r>
            <a:endParaRPr lang="en-US" sz="2800" dirty="0"/>
          </a:p>
          <a:p>
            <a:pPr algn="r"/>
            <a:endParaRPr lang="en-US" sz="2800" dirty="0"/>
          </a:p>
          <a:p>
            <a:pPr algn="r"/>
            <a:endParaRPr lang="en-US" sz="2800" dirty="0"/>
          </a:p>
          <a:p>
            <a:pPr algn="r"/>
            <a:endParaRPr lang="en-US" sz="2800" dirty="0"/>
          </a:p>
          <a:p>
            <a:pPr algn="r"/>
            <a:endParaRPr lang="he-IL" sz="2800" dirty="0"/>
          </a:p>
          <a:p>
            <a:pPr algn="r"/>
            <a:endParaRPr lang="he-IL" sz="2800" dirty="0"/>
          </a:p>
        </p:txBody>
      </p:sp>
      <p:sp>
        <p:nvSpPr>
          <p:cNvPr id="4" name="תיבת טקסט 3">
            <a:extLst>
              <a:ext uri="{FF2B5EF4-FFF2-40B4-BE49-F238E27FC236}">
                <a16:creationId xmlns:a16="http://schemas.microsoft.com/office/drawing/2014/main" id="{90973B93-1133-4E87-B220-29C8460E22D6}"/>
              </a:ext>
            </a:extLst>
          </p:cNvPr>
          <p:cNvSpPr txBox="1"/>
          <p:nvPr/>
        </p:nvSpPr>
        <p:spPr>
          <a:xfrm>
            <a:off x="8420100" y="4430199"/>
            <a:ext cx="990600" cy="523220"/>
          </a:xfrm>
          <a:prstGeom prst="rect">
            <a:avLst/>
          </a:prstGeom>
          <a:noFill/>
        </p:spPr>
        <p:txBody>
          <a:bodyPr wrap="square" rtlCol="1">
            <a:spAutoFit/>
          </a:bodyPr>
          <a:lstStyle/>
          <a:p>
            <a:r>
              <a:rPr lang="en-US" sz="2800" dirty="0"/>
              <a:t>csv</a:t>
            </a:r>
            <a:endParaRPr lang="he-IL" sz="2800" dirty="0"/>
          </a:p>
        </p:txBody>
      </p:sp>
      <p:sp>
        <p:nvSpPr>
          <p:cNvPr id="5" name="Slide Number Placeholder 4"/>
          <p:cNvSpPr>
            <a:spLocks noGrp="1"/>
          </p:cNvSpPr>
          <p:nvPr>
            <p:ph type="sldNum" sz="quarter" idx="12"/>
          </p:nvPr>
        </p:nvSpPr>
        <p:spPr/>
        <p:txBody>
          <a:bodyPr/>
          <a:lstStyle/>
          <a:p>
            <a:fld id="{E040395B-6A25-4C8A-8106-A2A1EBADB7AF}" type="slidenum">
              <a:rPr lang="he-IL" smtClean="0"/>
              <a:t>7</a:t>
            </a:fld>
            <a:endParaRPr lang="he-IL"/>
          </a:p>
        </p:txBody>
      </p:sp>
    </p:spTree>
    <p:extLst>
      <p:ext uri="{BB962C8B-B14F-4D97-AF65-F5344CB8AC3E}">
        <p14:creationId xmlns:p14="http://schemas.microsoft.com/office/powerpoint/2010/main" val="25528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3F3A-5CBE-40C2-9B7D-EFAA171FD9C7}"/>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קשיים ואילוצים בשליפת הנתונים:</a:t>
            </a:r>
          </a:p>
          <a:p>
            <a:endParaRPr lang="he-IL" sz="3200" dirty="0"/>
          </a:p>
          <a:p>
            <a:endParaRPr lang="he-IL" dirty="0"/>
          </a:p>
          <a:p>
            <a:endParaRPr lang="he-IL" dirty="0"/>
          </a:p>
          <a:p>
            <a:endParaRPr lang="he-IL" dirty="0"/>
          </a:p>
        </p:txBody>
      </p:sp>
      <p:sp>
        <p:nvSpPr>
          <p:cNvPr id="5" name="תיבת טקסט 4">
            <a:extLst>
              <a:ext uri="{FF2B5EF4-FFF2-40B4-BE49-F238E27FC236}">
                <a16:creationId xmlns:a16="http://schemas.microsoft.com/office/drawing/2014/main" id="{254E5335-77F9-4774-9EAF-27465D53A526}"/>
              </a:ext>
            </a:extLst>
          </p:cNvPr>
          <p:cNvSpPr txBox="1"/>
          <p:nvPr/>
        </p:nvSpPr>
        <p:spPr>
          <a:xfrm>
            <a:off x="1947708" y="1648597"/>
            <a:ext cx="9803130" cy="1200329"/>
          </a:xfrm>
          <a:prstGeom prst="rect">
            <a:avLst/>
          </a:prstGeom>
          <a:noFill/>
        </p:spPr>
        <p:txBody>
          <a:bodyPr wrap="square" rtlCol="1">
            <a:spAutoFit/>
          </a:bodyPr>
          <a:lstStyle/>
          <a:p>
            <a:pPr algn="r"/>
            <a:r>
              <a:rPr lang="he-IL" sz="2400" dirty="0"/>
              <a:t>ראשית, כפי שניתן לראות (איור 1) מבנה של צומת בסיסי מכיל 12 נתיבים (חיצים).</a:t>
            </a:r>
          </a:p>
          <a:p>
            <a:pPr algn="r"/>
            <a:r>
              <a:rPr lang="he-IL" sz="2400" dirty="0"/>
              <a:t>הצומת שנבחרה לא בנויה כמבנה של צומת זה אלא כפי איור 2. </a:t>
            </a:r>
          </a:p>
          <a:p>
            <a:pPr algn="r"/>
            <a:r>
              <a:rPr lang="he-IL" sz="2400" dirty="0"/>
              <a:t>מה שמפחית את כמות המידע ומשפיע על תוצאות הסימולציה.</a:t>
            </a:r>
          </a:p>
        </p:txBody>
      </p:sp>
      <p:pic>
        <p:nvPicPr>
          <p:cNvPr id="6" name="תמונה 12">
            <a:extLst>
              <a:ext uri="{FF2B5EF4-FFF2-40B4-BE49-F238E27FC236}">
                <a16:creationId xmlns:a16="http://schemas.microsoft.com/office/drawing/2014/main" id="{98E3E0D2-F697-4F06-AC82-34B1755537A9}"/>
              </a:ext>
            </a:extLst>
          </p:cNvPr>
          <p:cNvPicPr>
            <a:picLocks noChangeAspect="1"/>
          </p:cNvPicPr>
          <p:nvPr/>
        </p:nvPicPr>
        <p:blipFill>
          <a:blip r:embed="rId2"/>
          <a:stretch>
            <a:fillRect/>
          </a:stretch>
        </p:blipFill>
        <p:spPr>
          <a:xfrm>
            <a:off x="3032783" y="2839761"/>
            <a:ext cx="3342050" cy="2912025"/>
          </a:xfrm>
          <a:prstGeom prst="rect">
            <a:avLst/>
          </a:prstGeom>
        </p:spPr>
      </p:pic>
      <p:sp>
        <p:nvSpPr>
          <p:cNvPr id="11" name="מלבן 10">
            <a:extLst>
              <a:ext uri="{FF2B5EF4-FFF2-40B4-BE49-F238E27FC236}">
                <a16:creationId xmlns:a16="http://schemas.microsoft.com/office/drawing/2014/main" id="{E3F9C198-B06E-429C-A7D7-8210485DC0D6}"/>
              </a:ext>
            </a:extLst>
          </p:cNvPr>
          <p:cNvSpPr/>
          <p:nvPr/>
        </p:nvSpPr>
        <p:spPr>
          <a:xfrm rot="5400000">
            <a:off x="7025486" y="4281488"/>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a:extLst>
              <a:ext uri="{FF2B5EF4-FFF2-40B4-BE49-F238E27FC236}">
                <a16:creationId xmlns:a16="http://schemas.microsoft.com/office/drawing/2014/main" id="{04F6D33D-86C6-4410-B116-232B75FD4338}"/>
              </a:ext>
            </a:extLst>
          </p:cNvPr>
          <p:cNvSpPr/>
          <p:nvPr/>
        </p:nvSpPr>
        <p:spPr>
          <a:xfrm rot="5400000">
            <a:off x="7035809" y="4202194"/>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22" name="קבוצה 21">
            <a:extLst>
              <a:ext uri="{FF2B5EF4-FFF2-40B4-BE49-F238E27FC236}">
                <a16:creationId xmlns:a16="http://schemas.microsoft.com/office/drawing/2014/main" id="{CD529A45-B4EE-4830-A251-14FB40916487}"/>
              </a:ext>
            </a:extLst>
          </p:cNvPr>
          <p:cNvGrpSpPr/>
          <p:nvPr/>
        </p:nvGrpSpPr>
        <p:grpSpPr>
          <a:xfrm>
            <a:off x="6973698" y="2839761"/>
            <a:ext cx="3342050" cy="2912025"/>
            <a:chOff x="4649426" y="2917534"/>
            <a:chExt cx="3342050" cy="2912025"/>
          </a:xfrm>
        </p:grpSpPr>
        <p:pic>
          <p:nvPicPr>
            <p:cNvPr id="12" name="תמונה 12">
              <a:extLst>
                <a:ext uri="{FF2B5EF4-FFF2-40B4-BE49-F238E27FC236}">
                  <a16:creationId xmlns:a16="http://schemas.microsoft.com/office/drawing/2014/main" id="{53BABAE0-D61E-443B-80C9-731D2432BDC9}"/>
                </a:ext>
              </a:extLst>
            </p:cNvPr>
            <p:cNvPicPr>
              <a:picLocks noChangeAspect="1"/>
            </p:cNvPicPr>
            <p:nvPr/>
          </p:nvPicPr>
          <p:blipFill>
            <a:blip r:embed="rId2"/>
            <a:stretch>
              <a:fillRect/>
            </a:stretch>
          </p:blipFill>
          <p:spPr>
            <a:xfrm>
              <a:off x="4649426" y="2917534"/>
              <a:ext cx="3342050" cy="2912025"/>
            </a:xfrm>
            <a:prstGeom prst="rect">
              <a:avLst/>
            </a:prstGeom>
          </p:spPr>
        </p:pic>
        <p:sp>
          <p:nvSpPr>
            <p:cNvPr id="13" name="מלבן 12">
              <a:extLst>
                <a:ext uri="{FF2B5EF4-FFF2-40B4-BE49-F238E27FC236}">
                  <a16:creationId xmlns:a16="http://schemas.microsoft.com/office/drawing/2014/main" id="{94FCAC0D-8B22-4043-A645-775CE417BDAD}"/>
                </a:ext>
              </a:extLst>
            </p:cNvPr>
            <p:cNvSpPr/>
            <p:nvPr/>
          </p:nvSpPr>
          <p:spPr>
            <a:xfrm>
              <a:off x="6324600" y="3228976"/>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84794FE3-BE4B-4255-9732-8DDCCDECA013}"/>
                </a:ext>
              </a:extLst>
            </p:cNvPr>
            <p:cNvSpPr/>
            <p:nvPr/>
          </p:nvSpPr>
          <p:spPr>
            <a:xfrm rot="5400000">
              <a:off x="7035809" y="420219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a:extLst>
                <a:ext uri="{FF2B5EF4-FFF2-40B4-BE49-F238E27FC236}">
                  <a16:creationId xmlns:a16="http://schemas.microsoft.com/office/drawing/2014/main" id="{3E5CFBDD-812E-498B-B75B-55045ED2FEA2}"/>
                </a:ext>
              </a:extLst>
            </p:cNvPr>
            <p:cNvSpPr/>
            <p:nvPr/>
          </p:nvSpPr>
          <p:spPr>
            <a:xfrm rot="5400000">
              <a:off x="5425286" y="3805339"/>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a:extLst>
                <a:ext uri="{FF2B5EF4-FFF2-40B4-BE49-F238E27FC236}">
                  <a16:creationId xmlns:a16="http://schemas.microsoft.com/office/drawing/2014/main" id="{E6CA8727-BC7E-41A9-805B-0FCF23FC8D04}"/>
                </a:ext>
              </a:extLst>
            </p:cNvPr>
            <p:cNvSpPr/>
            <p:nvPr/>
          </p:nvSpPr>
          <p:spPr>
            <a:xfrm>
              <a:off x="5939852" y="479690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3" name="תיבת טקסט 22">
            <a:extLst>
              <a:ext uri="{FF2B5EF4-FFF2-40B4-BE49-F238E27FC236}">
                <a16:creationId xmlns:a16="http://schemas.microsoft.com/office/drawing/2014/main" id="{7BC7DFB5-D38C-4E6E-BEDD-6A2965C2656D}"/>
              </a:ext>
            </a:extLst>
          </p:cNvPr>
          <p:cNvSpPr txBox="1"/>
          <p:nvPr/>
        </p:nvSpPr>
        <p:spPr>
          <a:xfrm>
            <a:off x="2886075" y="5381621"/>
            <a:ext cx="971550" cy="379687"/>
          </a:xfrm>
          <a:prstGeom prst="rect">
            <a:avLst/>
          </a:prstGeom>
          <a:noFill/>
        </p:spPr>
        <p:txBody>
          <a:bodyPr wrap="square" rtlCol="1">
            <a:spAutoFit/>
          </a:bodyPr>
          <a:lstStyle/>
          <a:p>
            <a:pPr algn="r"/>
            <a:r>
              <a:rPr lang="he-IL" dirty="0">
                <a:solidFill>
                  <a:schemeClr val="accent1"/>
                </a:solidFill>
              </a:rPr>
              <a:t>איור 1</a:t>
            </a:r>
          </a:p>
        </p:txBody>
      </p:sp>
      <p:sp>
        <p:nvSpPr>
          <p:cNvPr id="24" name="תיבת טקסט 23">
            <a:extLst>
              <a:ext uri="{FF2B5EF4-FFF2-40B4-BE49-F238E27FC236}">
                <a16:creationId xmlns:a16="http://schemas.microsoft.com/office/drawing/2014/main" id="{204FBB49-62F7-4E30-8355-BCA121D5304E}"/>
              </a:ext>
            </a:extLst>
          </p:cNvPr>
          <p:cNvSpPr txBox="1"/>
          <p:nvPr/>
        </p:nvSpPr>
        <p:spPr>
          <a:xfrm>
            <a:off x="6973698" y="5372098"/>
            <a:ext cx="971550" cy="379687"/>
          </a:xfrm>
          <a:prstGeom prst="rect">
            <a:avLst/>
          </a:prstGeom>
          <a:noFill/>
        </p:spPr>
        <p:txBody>
          <a:bodyPr wrap="square" rtlCol="1">
            <a:spAutoFit/>
          </a:bodyPr>
          <a:lstStyle/>
          <a:p>
            <a:pPr algn="r"/>
            <a:r>
              <a:rPr lang="he-IL" dirty="0">
                <a:solidFill>
                  <a:schemeClr val="accent1"/>
                </a:solidFill>
              </a:rPr>
              <a:t>איור 2</a:t>
            </a:r>
          </a:p>
        </p:txBody>
      </p:sp>
      <p:sp>
        <p:nvSpPr>
          <p:cNvPr id="3" name="Slide Number Placeholder 2"/>
          <p:cNvSpPr>
            <a:spLocks noGrp="1"/>
          </p:cNvSpPr>
          <p:nvPr>
            <p:ph type="sldNum" sz="quarter" idx="12"/>
          </p:nvPr>
        </p:nvSpPr>
        <p:spPr/>
        <p:txBody>
          <a:bodyPr/>
          <a:lstStyle/>
          <a:p>
            <a:fld id="{E040395B-6A25-4C8A-8106-A2A1EBADB7AF}" type="slidenum">
              <a:rPr lang="he-IL" smtClean="0"/>
              <a:t>8</a:t>
            </a:fld>
            <a:endParaRPr lang="he-IL"/>
          </a:p>
        </p:txBody>
      </p:sp>
    </p:spTree>
    <p:extLst>
      <p:ext uri="{BB962C8B-B14F-4D97-AF65-F5344CB8AC3E}">
        <p14:creationId xmlns:p14="http://schemas.microsoft.com/office/powerpoint/2010/main" val="3503549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7CEDB63-131E-4775-B81A-DAA9E43BA039}"/>
              </a:ext>
            </a:extLst>
          </p:cNvPr>
          <p:cNvSpPr txBox="1"/>
          <p:nvPr/>
        </p:nvSpPr>
        <p:spPr>
          <a:xfrm>
            <a:off x="2924175" y="1847014"/>
            <a:ext cx="8736330" cy="3416320"/>
          </a:xfrm>
          <a:prstGeom prst="rect">
            <a:avLst/>
          </a:prstGeom>
          <a:noFill/>
        </p:spPr>
        <p:txBody>
          <a:bodyPr wrap="square" rtlCol="1">
            <a:spAutoFit/>
          </a:bodyPr>
          <a:lstStyle/>
          <a:p>
            <a:pPr algn="r"/>
            <a:r>
              <a:rPr lang="he-IL" sz="2400" dirty="0"/>
              <a:t>שנית, שליפת הנתונים עבור נקודה 100 המייצגת את אזור התעשייה- </a:t>
            </a:r>
            <a:r>
              <a:rPr lang="he-IL" sz="2400" dirty="0" err="1"/>
              <a:t>מת"ם</a:t>
            </a:r>
            <a:r>
              <a:rPr lang="he-IL" sz="2400" dirty="0"/>
              <a:t> לא הניבה תוצאות. </a:t>
            </a:r>
          </a:p>
          <a:p>
            <a:pPr algn="r"/>
            <a:r>
              <a:rPr lang="he-IL" sz="2400" dirty="0"/>
              <a:t>כיוון שהיה חסר מידע בטבלת הנתונים על כלי רכב שעברו בצומת מספר 113 והגיעו דרכה לנקודה 100 וחזור. </a:t>
            </a:r>
            <a:endParaRPr lang="en-US" sz="2400" dirty="0"/>
          </a:p>
          <a:p>
            <a:pPr algn="r"/>
            <a:endParaRPr lang="he-IL" sz="2400" dirty="0"/>
          </a:p>
          <a:p>
            <a:pPr algn="r"/>
            <a:r>
              <a:rPr lang="he-IL" sz="2400" dirty="0"/>
              <a:t>לכן הצומת הצטמצמה בשנית ומידע עבור כלי רכב שביצעו פניות </a:t>
            </a:r>
          </a:p>
          <a:p>
            <a:pPr algn="r"/>
            <a:r>
              <a:rPr lang="he-IL" sz="2400" dirty="0"/>
              <a:t>לכיוון </a:t>
            </a:r>
            <a:r>
              <a:rPr lang="he-IL" sz="2400" dirty="0" err="1"/>
              <a:t>מת"ם</a:t>
            </a:r>
            <a:r>
              <a:rPr lang="he-IL" sz="2400" dirty="0"/>
              <a:t> חסר.</a:t>
            </a:r>
            <a:endParaRPr lang="en-US" sz="2400" dirty="0"/>
          </a:p>
          <a:p>
            <a:pPr algn="r"/>
            <a:r>
              <a:rPr lang="he-IL" sz="2400" dirty="0"/>
              <a:t>בנוסף לכך טווח המספרים המיצגים את ההעדפה החברתית קטן</a:t>
            </a:r>
          </a:p>
          <a:p>
            <a:pPr algn="r"/>
            <a:r>
              <a:rPr lang="he-IL" sz="2400" dirty="0"/>
              <a:t>ל- 1-3 במקום 1-4.</a:t>
            </a:r>
            <a:r>
              <a:rPr lang="en-US" sz="2400" dirty="0"/>
              <a:t> </a:t>
            </a:r>
            <a:endParaRPr lang="he-IL" sz="2400" dirty="0"/>
          </a:p>
        </p:txBody>
      </p:sp>
      <p:sp>
        <p:nvSpPr>
          <p:cNvPr id="3" name="Title 1">
            <a:extLst>
              <a:ext uri="{FF2B5EF4-FFF2-40B4-BE49-F238E27FC236}">
                <a16:creationId xmlns:a16="http://schemas.microsoft.com/office/drawing/2014/main" id="{90DF11DE-322D-46B1-B86C-CAB605F14D68}"/>
              </a:ext>
            </a:extLst>
          </p:cNvPr>
          <p:cNvSpPr txBox="1">
            <a:spLocks/>
          </p:cNvSpPr>
          <p:nvPr/>
        </p:nvSpPr>
        <p:spPr>
          <a:xfrm>
            <a:off x="1687830" y="453825"/>
            <a:ext cx="10058400" cy="1450757"/>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אופן העבודה:</a:t>
            </a:r>
          </a:p>
          <a:p>
            <a:r>
              <a:rPr lang="he-IL" sz="3200" dirty="0"/>
              <a:t>קשיים ואילוצים בשליפת הנתונים:</a:t>
            </a:r>
          </a:p>
        </p:txBody>
      </p:sp>
      <p:grpSp>
        <p:nvGrpSpPr>
          <p:cNvPr id="25" name="קבוצה 24">
            <a:extLst>
              <a:ext uri="{FF2B5EF4-FFF2-40B4-BE49-F238E27FC236}">
                <a16:creationId xmlns:a16="http://schemas.microsoft.com/office/drawing/2014/main" id="{4F11F028-2042-41BB-A31A-66FD02D71923}"/>
              </a:ext>
            </a:extLst>
          </p:cNvPr>
          <p:cNvGrpSpPr/>
          <p:nvPr/>
        </p:nvGrpSpPr>
        <p:grpSpPr>
          <a:xfrm>
            <a:off x="634978" y="3068657"/>
            <a:ext cx="3342050" cy="2912025"/>
            <a:chOff x="634978" y="3068657"/>
            <a:chExt cx="3342050" cy="2912025"/>
          </a:xfrm>
        </p:grpSpPr>
        <p:grpSp>
          <p:nvGrpSpPr>
            <p:cNvPr id="5" name="קבוצה 4">
              <a:extLst>
                <a:ext uri="{FF2B5EF4-FFF2-40B4-BE49-F238E27FC236}">
                  <a16:creationId xmlns:a16="http://schemas.microsoft.com/office/drawing/2014/main" id="{BB7FD3BE-06C5-447C-BAA5-34E42DE29257}"/>
                </a:ext>
              </a:extLst>
            </p:cNvPr>
            <p:cNvGrpSpPr/>
            <p:nvPr/>
          </p:nvGrpSpPr>
          <p:grpSpPr>
            <a:xfrm>
              <a:off x="634978" y="3068657"/>
              <a:ext cx="3342050" cy="2912025"/>
              <a:chOff x="4649426" y="2917534"/>
              <a:chExt cx="3342050" cy="2912025"/>
            </a:xfrm>
          </p:grpSpPr>
          <p:pic>
            <p:nvPicPr>
              <p:cNvPr id="6" name="תמונה 12">
                <a:extLst>
                  <a:ext uri="{FF2B5EF4-FFF2-40B4-BE49-F238E27FC236}">
                    <a16:creationId xmlns:a16="http://schemas.microsoft.com/office/drawing/2014/main" id="{72C2CEBB-1A3D-44E6-A65C-07EC08E096B3}"/>
                  </a:ext>
                </a:extLst>
              </p:cNvPr>
              <p:cNvPicPr>
                <a:picLocks noChangeAspect="1"/>
              </p:cNvPicPr>
              <p:nvPr/>
            </p:nvPicPr>
            <p:blipFill>
              <a:blip r:embed="rId2"/>
              <a:stretch>
                <a:fillRect/>
              </a:stretch>
            </p:blipFill>
            <p:spPr>
              <a:xfrm>
                <a:off x="4649426" y="2917534"/>
                <a:ext cx="3342050" cy="2912025"/>
              </a:xfrm>
              <a:prstGeom prst="rect">
                <a:avLst/>
              </a:prstGeom>
            </p:spPr>
          </p:pic>
          <p:sp>
            <p:nvSpPr>
              <p:cNvPr id="7" name="מלבן 6">
                <a:extLst>
                  <a:ext uri="{FF2B5EF4-FFF2-40B4-BE49-F238E27FC236}">
                    <a16:creationId xmlns:a16="http://schemas.microsoft.com/office/drawing/2014/main" id="{6B17D5C2-146C-4B5B-A719-4A5B01B19A54}"/>
                  </a:ext>
                </a:extLst>
              </p:cNvPr>
              <p:cNvSpPr/>
              <p:nvPr/>
            </p:nvSpPr>
            <p:spPr>
              <a:xfrm>
                <a:off x="6324600" y="3228976"/>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2F11F972-CAB9-429C-A1A8-3754F287903F}"/>
                  </a:ext>
                </a:extLst>
              </p:cNvPr>
              <p:cNvSpPr/>
              <p:nvPr/>
            </p:nvSpPr>
            <p:spPr>
              <a:xfrm rot="5400000">
                <a:off x="7035809" y="420219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C170D511-7A27-4619-804A-F49135220D19}"/>
                  </a:ext>
                </a:extLst>
              </p:cNvPr>
              <p:cNvSpPr/>
              <p:nvPr/>
            </p:nvSpPr>
            <p:spPr>
              <a:xfrm rot="5400000">
                <a:off x="5425286" y="3805339"/>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614090DB-8821-47B6-8025-B947F11D799B}"/>
                  </a:ext>
                </a:extLst>
              </p:cNvPr>
              <p:cNvSpPr/>
              <p:nvPr/>
            </p:nvSpPr>
            <p:spPr>
              <a:xfrm>
                <a:off x="5939852" y="4796905"/>
                <a:ext cx="409575"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cxnSp>
          <p:nvCxnSpPr>
            <p:cNvPr id="12" name="מחבר ישר 11">
              <a:extLst>
                <a:ext uri="{FF2B5EF4-FFF2-40B4-BE49-F238E27FC236}">
                  <a16:creationId xmlns:a16="http://schemas.microsoft.com/office/drawing/2014/main" id="{FBEC6828-A2EE-43B1-9C90-CF16CB253FFF}"/>
                </a:ext>
              </a:extLst>
            </p:cNvPr>
            <p:cNvCxnSpPr/>
            <p:nvPr/>
          </p:nvCxnSpPr>
          <p:spPr>
            <a:xfrm flipH="1">
              <a:off x="1466508" y="4479492"/>
              <a:ext cx="409575" cy="488667"/>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3" name="מחבר ישר 12">
              <a:extLst>
                <a:ext uri="{FF2B5EF4-FFF2-40B4-BE49-F238E27FC236}">
                  <a16:creationId xmlns:a16="http://schemas.microsoft.com/office/drawing/2014/main" id="{2F918E4E-1BC3-469E-90AB-43BD2A6FE0DE}"/>
                </a:ext>
              </a:extLst>
            </p:cNvPr>
            <p:cNvCxnSpPr>
              <a:cxnSpLocks/>
            </p:cNvCxnSpPr>
            <p:nvPr/>
          </p:nvCxnSpPr>
          <p:spPr>
            <a:xfrm flipH="1" flipV="1">
              <a:off x="1904651" y="3661047"/>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4" name="מחבר ישר 23">
              <a:extLst>
                <a:ext uri="{FF2B5EF4-FFF2-40B4-BE49-F238E27FC236}">
                  <a16:creationId xmlns:a16="http://schemas.microsoft.com/office/drawing/2014/main" id="{430EADA9-EF9E-4344-9268-E6124A90C8BD}"/>
                </a:ext>
              </a:extLst>
            </p:cNvPr>
            <p:cNvCxnSpPr>
              <a:cxnSpLocks/>
            </p:cNvCxnSpPr>
            <p:nvPr/>
          </p:nvCxnSpPr>
          <p:spPr>
            <a:xfrm flipH="1" flipV="1">
              <a:off x="2826543" y="4266134"/>
              <a:ext cx="195263" cy="32598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sp>
        <p:nvSpPr>
          <p:cNvPr id="4" name="Slide Number Placeholder 3"/>
          <p:cNvSpPr>
            <a:spLocks noGrp="1"/>
          </p:cNvSpPr>
          <p:nvPr>
            <p:ph type="sldNum" sz="quarter" idx="12"/>
          </p:nvPr>
        </p:nvSpPr>
        <p:spPr/>
        <p:txBody>
          <a:bodyPr/>
          <a:lstStyle/>
          <a:p>
            <a:fld id="{E040395B-6A25-4C8A-8106-A2A1EBADB7AF}" type="slidenum">
              <a:rPr lang="he-IL" smtClean="0"/>
              <a:t>9</a:t>
            </a:fld>
            <a:endParaRPr lang="he-IL"/>
          </a:p>
        </p:txBody>
      </p:sp>
    </p:spTree>
    <p:extLst>
      <p:ext uri="{BB962C8B-B14F-4D97-AF65-F5344CB8AC3E}">
        <p14:creationId xmlns:p14="http://schemas.microsoft.com/office/powerpoint/2010/main" val="2162713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כחול מספר שתיים">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1823</TotalTime>
  <Words>1841</Words>
  <Application>Microsoft Office PowerPoint</Application>
  <PresentationFormat>Widescreen</PresentationFormat>
  <Paragraphs>322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מבט לאחור</vt:lpstr>
      <vt:lpstr>סימולציית תנועה על פי העדפה חברתית. הגשת ביצוע</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סימולציית תנועה על פי העדפה חברתית. הגשת ביצוע</dc:title>
  <dc:creator>shira sina</dc:creator>
  <cp:lastModifiedBy>esti3549@gmail.com</cp:lastModifiedBy>
  <cp:revision>15</cp:revision>
  <dcterms:created xsi:type="dcterms:W3CDTF">2021-09-12T12:20:13Z</dcterms:created>
  <dcterms:modified xsi:type="dcterms:W3CDTF">2021-10-17T14:06:59Z</dcterms:modified>
</cp:coreProperties>
</file>