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20"/>
  </p:notesMasterIdLst>
  <p:sldIdLst>
    <p:sldId id="256" r:id="rId7"/>
    <p:sldId id="257" r:id="rId8"/>
    <p:sldId id="259" r:id="rId9"/>
    <p:sldId id="261" r:id="rId10"/>
    <p:sldId id="265" r:id="rId11"/>
    <p:sldId id="272" r:id="rId12"/>
    <p:sldId id="274" r:id="rId13"/>
    <p:sldId id="277" r:id="rId14"/>
    <p:sldId id="263" r:id="rId15"/>
    <p:sldId id="270" r:id="rId16"/>
    <p:sldId id="268" r:id="rId17"/>
    <p:sldId id="275" r:id="rId18"/>
    <p:sldId id="269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Quicksand" panose="020B0604020202020204" charset="0"/>
      <p:regular r:id="rId25"/>
      <p:bold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bJ3Ve2VxCjg/QOr30KUdiMvau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8F1E6A-93D4-2355-2A42-296528A75C2C}" v="152" dt="2023-06-25T07:01:45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66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6.fntdata"/><Relationship Id="rId39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" name="Google Shape;3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7648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5" name="Google Shape;3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5" name="Google Shape;3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5" name="Google Shape;3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1" name="Google Shape;4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2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4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7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7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48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48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48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48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48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9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5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3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5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5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5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55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5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5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57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5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5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5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58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5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59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59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59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59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59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71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7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7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5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7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7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7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7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7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77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7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7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7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7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79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8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8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8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80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8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81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81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81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81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81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83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8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8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6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8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8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87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8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8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88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8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8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89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9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90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9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9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9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91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9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92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92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92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p92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92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60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6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6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6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4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6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6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6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6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9" name="Google Shape;309;p6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0" name="Google Shape;310;p66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6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4" name="Google Shape;314;p6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5" name="Google Shape;315;p67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6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9" name="Google Shape;319;p68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6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3" name="Google Shape;323;p6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4" name="Google Shape;324;p69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5" name="Google Shape;325;p69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7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9" name="Google Shape;329;p70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0" name="Google Shape;330;p70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1" name="Google Shape;331;p70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2" name="Google Shape;332;p70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3" name="Google Shape;333;p70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1319040" y="2233440"/>
            <a:ext cx="6680160" cy="115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/>
          <p:nvPr/>
        </p:nvSpPr>
        <p:spPr>
          <a:xfrm>
            <a:off x="939600" y="2832480"/>
            <a:ext cx="360" cy="2310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15"/>
          <p:cNvSpPr/>
          <p:nvPr/>
        </p:nvSpPr>
        <p:spPr>
          <a:xfrm>
            <a:off x="845280" y="2643480"/>
            <a:ext cx="188640" cy="188640"/>
          </a:xfrm>
          <a:prstGeom prst="ellipse">
            <a:avLst/>
          </a:prstGeom>
          <a:solidFill>
            <a:srgbClr val="39C0BA"/>
          </a:solidFill>
          <a:ln w="284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1165320" y="1086840"/>
            <a:ext cx="6857640" cy="372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7"/>
          <p:cNvSpPr/>
          <p:nvPr/>
        </p:nvSpPr>
        <p:spPr>
          <a:xfrm>
            <a:off x="945720" y="0"/>
            <a:ext cx="360" cy="5143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7"/>
          <p:cNvSpPr/>
          <p:nvPr/>
        </p:nvSpPr>
        <p:spPr>
          <a:xfrm>
            <a:off x="874440" y="605880"/>
            <a:ext cx="142200" cy="142200"/>
          </a:xfrm>
          <a:prstGeom prst="ellipse">
            <a:avLst/>
          </a:prstGeom>
          <a:solidFill>
            <a:srgbClr val="39C0BA"/>
          </a:solidFill>
          <a:ln w="284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844560" y="1400760"/>
            <a:ext cx="201600" cy="2016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1530000" y="2307960"/>
            <a:ext cx="6766920" cy="53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ldNum" idx="12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939600" y="0"/>
            <a:ext cx="360" cy="5143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9"/>
          <p:cNvSpPr/>
          <p:nvPr/>
        </p:nvSpPr>
        <p:spPr>
          <a:xfrm flipH="1">
            <a:off x="632520" y="2267280"/>
            <a:ext cx="614160" cy="614160"/>
          </a:xfrm>
          <a:prstGeom prst="ellipse">
            <a:avLst/>
          </a:prstGeom>
          <a:solidFill>
            <a:srgbClr val="39C0BA"/>
          </a:solidFill>
          <a:ln w="284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1530000" y="2307960"/>
            <a:ext cx="6766920" cy="53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ldNum" idx="12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939600" y="0"/>
            <a:ext cx="360" cy="5143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21"/>
          <p:cNvSpPr/>
          <p:nvPr/>
        </p:nvSpPr>
        <p:spPr>
          <a:xfrm flipH="1">
            <a:off x="632520" y="2267280"/>
            <a:ext cx="614160" cy="614160"/>
          </a:xfrm>
          <a:prstGeom prst="ellipse">
            <a:avLst/>
          </a:prstGeom>
          <a:solidFill>
            <a:srgbClr val="39C0BA"/>
          </a:solidFill>
          <a:ln w="284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body" idx="1"/>
          </p:nvPr>
        </p:nvSpPr>
        <p:spPr>
          <a:xfrm>
            <a:off x="1165320" y="1086840"/>
            <a:ext cx="6857640" cy="372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ldNum" idx="12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945720" y="0"/>
            <a:ext cx="360" cy="5143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23"/>
          <p:cNvSpPr/>
          <p:nvPr/>
        </p:nvSpPr>
        <p:spPr>
          <a:xfrm>
            <a:off x="874440" y="605880"/>
            <a:ext cx="142200" cy="142200"/>
          </a:xfrm>
          <a:prstGeom prst="ellipse">
            <a:avLst/>
          </a:prstGeom>
          <a:solidFill>
            <a:srgbClr val="39C0BA"/>
          </a:solidFill>
          <a:ln w="284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844560" y="1400760"/>
            <a:ext cx="201600" cy="2016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sldNum" idx="12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945720" y="0"/>
            <a:ext cx="360" cy="5143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25"/>
          <p:cNvSpPr/>
          <p:nvPr/>
        </p:nvSpPr>
        <p:spPr>
          <a:xfrm>
            <a:off x="844560" y="2470680"/>
            <a:ext cx="201600" cy="2016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5" name="Google Shape;285;p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8880" y="370440"/>
            <a:ext cx="1588320" cy="6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"/>
          <p:cNvSpPr txBox="1"/>
          <p:nvPr/>
        </p:nvSpPr>
        <p:spPr>
          <a:xfrm>
            <a:off x="6532200" y="3462120"/>
            <a:ext cx="2743200" cy="31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"/>
          <p:cNvSpPr/>
          <p:nvPr/>
        </p:nvSpPr>
        <p:spPr>
          <a:xfrm>
            <a:off x="6604200" y="3813840"/>
            <a:ext cx="13705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22DE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1"/>
          <p:cNvSpPr txBox="1"/>
          <p:nvPr/>
        </p:nvSpPr>
        <p:spPr>
          <a:xfrm>
            <a:off x="6532200" y="3922200"/>
            <a:ext cx="3200400" cy="120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AU" sz="1600" b="1" dirty="0" err="1">
                <a:solidFill>
                  <a:srgbClr val="FFFFFF"/>
                </a:solidFill>
              </a:rPr>
              <a:t>Estiak</a:t>
            </a:r>
            <a:r>
              <a:rPr lang="en-AU" sz="1600" b="1" dirty="0">
                <a:solidFill>
                  <a:srgbClr val="FFFFFF"/>
                </a:solidFill>
              </a:rPr>
              <a:t> Hasan Emon</a:t>
            </a:r>
            <a:endParaRPr lang="en-AU" sz="1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Shamima Aktar</a:t>
            </a:r>
            <a:br>
              <a:rPr lang="en-US" sz="1600" b="1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Touhidul Islam </a:t>
            </a:r>
            <a:br>
              <a:rPr lang="en-A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42" name="Google Shape;342;p1"/>
          <p:cNvSpPr/>
          <p:nvPr/>
        </p:nvSpPr>
        <p:spPr>
          <a:xfrm>
            <a:off x="122400" y="1143000"/>
            <a:ext cx="914400" cy="400068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"/>
          <p:cNvSpPr txBox="1"/>
          <p:nvPr/>
        </p:nvSpPr>
        <p:spPr>
          <a:xfrm>
            <a:off x="513000" y="3452400"/>
            <a:ext cx="3794400" cy="157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Presented to 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AU" sz="1600" b="1" dirty="0">
                <a:solidFill>
                  <a:schemeClr val="bg1"/>
                </a:solidFill>
              </a:rPr>
              <a:t>Afroza Akter</a:t>
            </a:r>
            <a:endParaRPr lang="en-AU" b="1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1" dirty="0">
                <a:solidFill>
                  <a:srgbClr val="FFFFFF"/>
                </a:solidFill>
              </a:rPr>
              <a:t>Lecturer</a:t>
            </a:r>
            <a:endParaRPr lang="en-AU" sz="1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</a:t>
            </a:r>
            <a:r>
              <a:rPr lang="en-AU" sz="1600" b="1" dirty="0">
                <a:solidFill>
                  <a:srgbClr val="FFFFFF"/>
                </a:solidFill>
              </a:rPr>
              <a:t>CSE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Green University of Bangladesh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"/>
          <p:cNvSpPr/>
          <p:nvPr/>
        </p:nvSpPr>
        <p:spPr>
          <a:xfrm>
            <a:off x="585000" y="3796920"/>
            <a:ext cx="13705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22DE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1"/>
          <p:cNvSpPr txBox="1">
            <a:spLocks noGrp="1"/>
          </p:cNvSpPr>
          <p:nvPr>
            <p:ph type="title"/>
          </p:nvPr>
        </p:nvSpPr>
        <p:spPr>
          <a:xfrm>
            <a:off x="0" y="2194920"/>
            <a:ext cx="9144000" cy="920880"/>
          </a:xfrm>
          <a:prstGeom prst="rect">
            <a:avLst/>
          </a:prstGeom>
          <a:solidFill>
            <a:srgbClr val="39C0BA"/>
          </a:solidFill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800"/>
              <a:buFont typeface="Quicksand"/>
              <a:buNone/>
            </a:pPr>
            <a:r>
              <a:rPr lang="en-AU" sz="2800" b="0" strike="noStrike">
                <a:solidFill>
                  <a:srgbClr val="EEEEEE"/>
                </a:solidFill>
                <a:latin typeface="Quicksand"/>
                <a:ea typeface="Quicksand"/>
                <a:cs typeface="Quicksand"/>
                <a:sym typeface="Quicksand"/>
              </a:rPr>
              <a:t>              </a:t>
            </a:r>
            <a:br>
              <a:rPr lang="en-AU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2800" b="0" strike="noStrike">
                <a:solidFill>
                  <a:srgbClr val="EEEEEE"/>
                </a:solidFill>
                <a:latin typeface="Quicksand"/>
                <a:ea typeface="Quicksand"/>
                <a:cs typeface="Quicksand"/>
                <a:sym typeface="Quicksand"/>
              </a:rPr>
              <a:t>           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"/>
          <p:cNvSpPr txBox="1"/>
          <p:nvPr/>
        </p:nvSpPr>
        <p:spPr>
          <a:xfrm>
            <a:off x="1507031" y="2194920"/>
            <a:ext cx="5486400" cy="48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1" algn="ctr"/>
            <a:r>
              <a:rPr lang="en-AU" sz="2800" b="1" dirty="0">
                <a:solidFill>
                  <a:srgbClr val="2E3037"/>
                </a:solidFill>
              </a:rPr>
              <a:t> </a:t>
            </a:r>
            <a:r>
              <a:rPr lang="en-US" sz="2000" b="1" dirty="0">
                <a:solidFill>
                  <a:srgbClr val="2E3037"/>
                </a:solidFill>
              </a:rPr>
              <a:t>Handwritten Character Recognition with Neural Network</a:t>
            </a:r>
          </a:p>
          <a:p>
            <a:pPr lvl="1" algn="ctr"/>
            <a:endParaRPr lang="en-AU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"/>
          <p:cNvSpPr txBox="1"/>
          <p:nvPr/>
        </p:nvSpPr>
        <p:spPr>
          <a:xfrm>
            <a:off x="3069227" y="1091160"/>
            <a:ext cx="57528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CSE 412: Machine Learning Lab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AU" sz="1800" dirty="0">
                <a:solidFill>
                  <a:srgbClr val="39C0BA"/>
                </a:solidFill>
                <a:latin typeface="Quicksand"/>
                <a:sym typeface="Quicksand"/>
              </a:rPr>
              <a:t>           Limitation and Future Scope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72;p4">
            <a:extLst>
              <a:ext uri="{FF2B5EF4-FFF2-40B4-BE49-F238E27FC236}">
                <a16:creationId xmlns:a16="http://schemas.microsoft.com/office/drawing/2014/main" id="{2501EC0D-40A8-3250-F067-5703A17D99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0600" y="1175771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763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r>
              <a:rPr lang="en-AU" sz="2000" dirty="0">
                <a:solidFill>
                  <a:srgbClr val="F3F3F3"/>
                </a:solidFill>
                <a:latin typeface="Quicksand"/>
                <a:sym typeface="Quicksand"/>
              </a:rPr>
              <a:t>     </a:t>
            </a:r>
            <a:r>
              <a:rPr lang="en-AU" sz="2000" b="1" u="sng" dirty="0">
                <a:solidFill>
                  <a:srgbClr val="F3F3F3"/>
                </a:solidFill>
                <a:latin typeface="Quicksand"/>
                <a:sym typeface="Quicksand"/>
              </a:rPr>
              <a:t>Limitation</a:t>
            </a:r>
          </a:p>
          <a:p>
            <a:pPr marL="763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endParaRPr lang="en-AU" sz="20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r>
              <a:rPr lang="en-US" sz="1600" dirty="0">
                <a:solidFill>
                  <a:srgbClr val="F3F3F3"/>
                </a:solidFill>
                <a:latin typeface="Quicksand"/>
                <a:sym typeface="Quicksand"/>
              </a:rPr>
              <a:t>Prediction only English alphabet</a:t>
            </a:r>
            <a:endParaRPr lang="en-AU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AU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r>
              <a:rPr lang="en-US" sz="1600" dirty="0">
                <a:solidFill>
                  <a:srgbClr val="F3F3F3"/>
                </a:solidFill>
                <a:latin typeface="Quicksand"/>
                <a:sym typeface="Quicksand"/>
              </a:rPr>
              <a:t>Predict just one letter in one time</a:t>
            </a:r>
          </a:p>
          <a:p>
            <a:pPr marL="76320" indent="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endParaRPr lang="en-AU" sz="14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76320" indent="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endParaRPr lang="en-US" sz="1100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pPr marL="76320" indent="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</p:txBody>
      </p:sp>
      <p:sp>
        <p:nvSpPr>
          <p:cNvPr id="433" name="Google Shape;433;p10"/>
          <p:cNvSpPr txBox="1"/>
          <p:nvPr/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lvl="0" algn="r">
              <a:buClr>
                <a:srgbClr val="39C0BA"/>
              </a:buClr>
              <a:buSzPts val="1200"/>
            </a:pPr>
            <a:r>
              <a:rPr lang="en-AU" sz="1200" dirty="0">
                <a:solidFill>
                  <a:srgbClr val="39C0BA"/>
                </a:solidFill>
                <a:latin typeface="Quicksand"/>
                <a:ea typeface="Times New Roman"/>
                <a:cs typeface="Times New Roman"/>
                <a:sym typeface="Quicksand"/>
              </a:rPr>
              <a:t>10/13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72;p4">
            <a:extLst>
              <a:ext uri="{FF2B5EF4-FFF2-40B4-BE49-F238E27FC236}">
                <a16:creationId xmlns:a16="http://schemas.microsoft.com/office/drawing/2014/main" id="{2501EC0D-40A8-3250-F067-5703A17D99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61946" y="1196552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763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r>
              <a:rPr lang="en-AU" sz="2000" b="1" dirty="0">
                <a:solidFill>
                  <a:srgbClr val="F3F3F3"/>
                </a:solidFill>
                <a:latin typeface="Quicksand"/>
                <a:sym typeface="Quicksand"/>
              </a:rPr>
              <a:t>     </a:t>
            </a:r>
            <a:r>
              <a:rPr lang="en-AU" sz="2000" b="1" u="sng" dirty="0">
                <a:solidFill>
                  <a:srgbClr val="F3F3F3"/>
                </a:solidFill>
                <a:latin typeface="Quicksand"/>
                <a:sym typeface="Quicksand"/>
              </a:rPr>
              <a:t>Future Scope</a:t>
            </a:r>
          </a:p>
          <a:p>
            <a:pPr marL="763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endParaRPr lang="en-AU" sz="20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r>
              <a:rPr lang="en-US" sz="1600" dirty="0">
                <a:solidFill>
                  <a:srgbClr val="F3F3F3"/>
                </a:solidFill>
                <a:latin typeface="Quicksand"/>
                <a:sym typeface="Quicksand"/>
              </a:rPr>
              <a:t>Using different types of language</a:t>
            </a:r>
            <a:endParaRPr lang="en-AU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AU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r>
              <a:rPr lang="en-US" sz="1600" dirty="0">
                <a:solidFill>
                  <a:srgbClr val="F3F3F3"/>
                </a:solidFill>
                <a:latin typeface="Quicksand"/>
                <a:sym typeface="Quicksand"/>
              </a:rPr>
              <a:t>Prediction multiple letter in one time</a:t>
            </a:r>
          </a:p>
          <a:p>
            <a:pPr marL="76320" indent="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endParaRPr lang="en-AU" sz="14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76320" indent="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endParaRPr lang="en-US" sz="1100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pPr marL="76320" indent="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</p:txBody>
      </p:sp>
      <p:sp>
        <p:nvSpPr>
          <p:cNvPr id="3" name="Google Shape;390;p6">
            <a:extLst>
              <a:ext uri="{FF2B5EF4-FFF2-40B4-BE49-F238E27FC236}">
                <a16:creationId xmlns:a16="http://schemas.microsoft.com/office/drawing/2014/main" id="{0519D482-6073-E6DB-2E6F-4189E788A247}"/>
              </a:ext>
            </a:extLst>
          </p:cNvPr>
          <p:cNvSpPr txBox="1"/>
          <p:nvPr/>
        </p:nvSpPr>
        <p:spPr>
          <a:xfrm>
            <a:off x="2597322" y="4729834"/>
            <a:ext cx="3801822" cy="35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/>
            <a:r>
              <a:rPr lang="en-AU" sz="1050" dirty="0">
                <a:solidFill>
                  <a:schemeClr val="bg1"/>
                </a:solidFill>
                <a:latin typeface="Times New Roman"/>
                <a:sym typeface="Quicksand"/>
              </a:rPr>
              <a:t> </a:t>
            </a:r>
            <a:r>
              <a:rPr lang="en-US" sz="1050" dirty="0">
                <a:solidFill>
                  <a:schemeClr val="bg1"/>
                </a:solidFill>
                <a:latin typeface="Times New Roman"/>
                <a:sym typeface="Quicksand"/>
              </a:rPr>
              <a:t>Handwritten Character Recognition with Neural Network</a:t>
            </a:r>
            <a:endParaRPr lang="en-US" sz="1050">
              <a:solidFill>
                <a:schemeClr val="bg1"/>
              </a:solidFill>
              <a:latin typeface="Times New Roman"/>
            </a:endParaRPr>
          </a:p>
          <a:p>
            <a:pPr marL="0" marR="0" lvl="1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AU" sz="1050" dirty="0">
              <a:solidFill>
                <a:schemeClr val="bg1"/>
              </a:solidFill>
              <a:latin typeface="Times New Roman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050" b="0" strike="noStrike" dirty="0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362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3"/>
          <p:cNvSpPr txBox="1"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AU" sz="1800" b="0" strike="noStrike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Conclusion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3"/>
          <p:cNvSpPr txBox="1">
            <a:spLocks noGrp="1"/>
          </p:cNvSpPr>
          <p:nvPr>
            <p:ph type="body" idx="1"/>
          </p:nvPr>
        </p:nvSpPr>
        <p:spPr>
          <a:xfrm>
            <a:off x="1143180" y="1284935"/>
            <a:ext cx="6857640" cy="372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362070" indent="-28575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r>
              <a:rPr lang="en-US" sz="1600" dirty="0">
                <a:solidFill>
                  <a:schemeClr val="bg1"/>
                </a:solidFill>
                <a:latin typeface="Quicksand" charset="0"/>
              </a:rPr>
              <a:t>A system for recognizing handwritten English</a:t>
            </a:r>
          </a:p>
          <a:p>
            <a:pPr marL="362070" indent="-28575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r>
              <a:rPr lang="en-US" sz="1600" dirty="0">
                <a:solidFill>
                  <a:schemeClr val="bg1"/>
                </a:solidFill>
                <a:latin typeface="Quicksand" charset="0"/>
              </a:rPr>
              <a:t>      characters will be developed.</a:t>
            </a:r>
          </a:p>
          <a:p>
            <a:pPr marL="362070" indent="-28575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endParaRPr lang="en-US" sz="1600" dirty="0">
              <a:solidFill>
                <a:schemeClr val="bg1"/>
              </a:solidFill>
              <a:latin typeface="Quicksand" charset="0"/>
            </a:endParaRPr>
          </a:p>
          <a:p>
            <a:pPr marL="362070" indent="-28575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r>
              <a:rPr lang="en-US" sz="1600" dirty="0">
                <a:solidFill>
                  <a:schemeClr val="bg1"/>
                </a:solidFill>
                <a:latin typeface="Quicksand" charset="0"/>
              </a:rPr>
              <a:t>By achieving these objectives, a handwritten </a:t>
            </a:r>
          </a:p>
          <a:p>
            <a:pPr marL="362070" indent="-28575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r>
              <a:rPr lang="en-US" sz="1600" dirty="0">
                <a:solidFill>
                  <a:schemeClr val="bg1"/>
                </a:solidFill>
                <a:latin typeface="Quicksand" charset="0"/>
              </a:rPr>
              <a:t>     character recognition system can find </a:t>
            </a:r>
          </a:p>
          <a:p>
            <a:pPr marL="362070" indent="-28575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r>
              <a:rPr lang="en-US" sz="1600" dirty="0">
                <a:solidFill>
                  <a:schemeClr val="bg1"/>
                </a:solidFill>
                <a:latin typeface="Quicksand" charset="0"/>
              </a:rPr>
              <a:t>     applications in various domains, including </a:t>
            </a:r>
          </a:p>
          <a:p>
            <a:pPr marL="362070" indent="-28575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r>
              <a:rPr lang="en-US" sz="1600" dirty="0">
                <a:solidFill>
                  <a:schemeClr val="bg1"/>
                </a:solidFill>
                <a:latin typeface="Quicksand" charset="0"/>
              </a:rPr>
              <a:t>     document digitization, form processing, </a:t>
            </a:r>
          </a:p>
          <a:p>
            <a:pPr marL="362070" indent="-28575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r>
              <a:rPr lang="en-US" sz="1600" dirty="0">
                <a:solidFill>
                  <a:schemeClr val="bg1"/>
                </a:solidFill>
                <a:latin typeface="Quicksand" charset="0"/>
              </a:rPr>
              <a:t>     OCR, and NLP tasks involving handwritten </a:t>
            </a:r>
          </a:p>
          <a:p>
            <a:pPr marL="362070" indent="-28575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r>
              <a:rPr lang="en-US" sz="1600" dirty="0">
                <a:solidFill>
                  <a:schemeClr val="bg1"/>
                </a:solidFill>
                <a:latin typeface="Quicksand" charset="0"/>
              </a:rPr>
              <a:t>     text</a:t>
            </a:r>
            <a:endParaRPr sz="1600" i="0" u="none" strike="noStrike" cap="none" dirty="0">
              <a:solidFill>
                <a:schemeClr val="bg1"/>
              </a:solidFill>
              <a:latin typeface="Quicksand" charset="0"/>
              <a:sym typeface="Arial"/>
            </a:endParaRPr>
          </a:p>
        </p:txBody>
      </p:sp>
      <p:sp>
        <p:nvSpPr>
          <p:cNvPr id="457" name="Google Shape;457;p13"/>
          <p:cNvSpPr txBox="1">
            <a:spLocks noGrp="1"/>
          </p:cNvSpPr>
          <p:nvPr>
            <p:ph type="sldNum" idx="4294967295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lvl="0">
              <a:buClr>
                <a:srgbClr val="39C0BA"/>
              </a:buClr>
              <a:buSzPts val="1200"/>
            </a:pPr>
            <a:r>
              <a:rPr lang="en-AU" dirty="0"/>
              <a:t>11/13</a:t>
            </a: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e7ed509f-488c-48ac-8712-e008491a469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22" y="1462692"/>
            <a:ext cx="2936332" cy="3178580"/>
          </a:xfrm>
          <a:prstGeom prst="rect">
            <a:avLst/>
          </a:prstGeom>
        </p:spPr>
      </p:pic>
      <p:sp>
        <p:nvSpPr>
          <p:cNvPr id="3" name="Google Shape;390;p6">
            <a:extLst>
              <a:ext uri="{FF2B5EF4-FFF2-40B4-BE49-F238E27FC236}">
                <a16:creationId xmlns:a16="http://schemas.microsoft.com/office/drawing/2014/main" id="{4868A14D-000C-D91D-9C10-CD77BE0519A6}"/>
              </a:ext>
            </a:extLst>
          </p:cNvPr>
          <p:cNvSpPr txBox="1"/>
          <p:nvPr/>
        </p:nvSpPr>
        <p:spPr>
          <a:xfrm>
            <a:off x="2597322" y="4729834"/>
            <a:ext cx="3801822" cy="35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/>
            <a:r>
              <a:rPr lang="en-AU" sz="1050" dirty="0">
                <a:solidFill>
                  <a:schemeClr val="bg1"/>
                </a:solidFill>
                <a:latin typeface="Times New Roman"/>
                <a:sym typeface="Quicksand"/>
              </a:rPr>
              <a:t> </a:t>
            </a:r>
            <a:r>
              <a:rPr lang="en-US" sz="1050" dirty="0">
                <a:solidFill>
                  <a:schemeClr val="bg1"/>
                </a:solidFill>
                <a:latin typeface="Times New Roman"/>
                <a:sym typeface="Quicksand"/>
              </a:rPr>
              <a:t>Handwritten Character Recognition with Neural Network</a:t>
            </a:r>
            <a:endParaRPr lang="en-US" sz="1050">
              <a:solidFill>
                <a:schemeClr val="bg1"/>
              </a:solidFill>
              <a:latin typeface="Times New Roman"/>
            </a:endParaRPr>
          </a:p>
          <a:p>
            <a:pPr marL="0" marR="0" lvl="1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AU" sz="1050" dirty="0">
              <a:solidFill>
                <a:schemeClr val="bg1"/>
              </a:solidFill>
              <a:latin typeface="Times New Roman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050" b="0" strike="noStrike" dirty="0">
              <a:solidFill>
                <a:schemeClr val="bg1"/>
              </a:solidFill>
              <a:latin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question_ppt_powerpoint_presentation_file_pictures_Slid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4"/>
          <p:cNvSpPr txBox="1">
            <a:spLocks noGrp="1"/>
          </p:cNvSpPr>
          <p:nvPr>
            <p:ph type="title" idx="4294967295"/>
          </p:nvPr>
        </p:nvSpPr>
        <p:spPr>
          <a:xfrm>
            <a:off x="1377720" y="1991880"/>
            <a:ext cx="4776120" cy="115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6000"/>
              <a:buFont typeface="Quicksand"/>
              <a:buNone/>
            </a:pPr>
            <a:r>
              <a:rPr lang="en-AU" sz="6000" b="1" i="0" u="none" strike="noStrike" cap="non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Thank You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4"/>
          <p:cNvSpPr txBox="1">
            <a:spLocks noGrp="1"/>
          </p:cNvSpPr>
          <p:nvPr>
            <p:ph type="sldNum" idx="4294967295"/>
          </p:nvPr>
        </p:nvSpPr>
        <p:spPr>
          <a:xfrm>
            <a:off x="8523000" y="4752000"/>
            <a:ext cx="6210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ea typeface="Times New Roman"/>
                <a:cs typeface="Times New Roman"/>
              </a:rPr>
              <a:t>13/13</a:t>
            </a:r>
            <a:endParaRPr sz="1200" b="0" strike="noStrik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"/>
          <p:cNvSpPr txBox="1"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AU" sz="1800" b="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Contents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"/>
          <p:cNvSpPr txBox="1">
            <a:spLocks noGrp="1"/>
          </p:cNvSpPr>
          <p:nvPr>
            <p:ph type="body" idx="1"/>
          </p:nvPr>
        </p:nvSpPr>
        <p:spPr>
          <a:xfrm>
            <a:off x="1165320" y="1158120"/>
            <a:ext cx="3088025" cy="372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361800" marR="0" lvl="0" indent="-2858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000"/>
              <a:buFont typeface="Quicksand"/>
              <a:buChar char="◦"/>
            </a:pPr>
            <a:r>
              <a:rPr lang="en-AU" sz="2000" b="0" i="0" u="none" strike="noStrike" cap="none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Introduction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1800" marR="0" lvl="0" indent="-28584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39C0BA"/>
              </a:buClr>
              <a:buSzPts val="2000"/>
              <a:buFont typeface="Quicksand"/>
              <a:buChar char="◦"/>
            </a:pPr>
            <a:r>
              <a:rPr lang="en-US" sz="2000" b="0" i="0" u="none" strike="noStrike" cap="none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Motivation</a:t>
            </a:r>
          </a:p>
          <a:p>
            <a:pPr marL="361800" indent="-285840">
              <a:lnSpc>
                <a:spcPct val="150000"/>
              </a:lnSpc>
              <a:spcBef>
                <a:spcPts val="601"/>
              </a:spcBef>
              <a:buClr>
                <a:srgbClr val="39C0BA"/>
              </a:buClr>
              <a:buSzPts val="2000"/>
              <a:buFont typeface="Quicksand"/>
              <a:buChar char="◦"/>
            </a:pPr>
            <a:r>
              <a:rPr lang="en-AU" sz="20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Literature Review </a:t>
            </a:r>
            <a:endParaRPr lang="en-US" sz="2000" b="0" i="0" u="none" strike="noStrike" cap="none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61800" marR="0" lvl="0" indent="-28584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39C0BA"/>
              </a:buClr>
              <a:buSzPts val="2000"/>
              <a:buFont typeface="Quicksand"/>
              <a:buChar char="◦"/>
            </a:pPr>
            <a:r>
              <a:rPr lang="en-US" sz="2000" dirty="0">
                <a:solidFill>
                  <a:srgbClr val="F3F3F3"/>
                </a:solidFill>
                <a:latin typeface="Quicksand"/>
                <a:sym typeface="Quicksand"/>
              </a:rPr>
              <a:t>Objectives </a:t>
            </a:r>
          </a:p>
          <a:p>
            <a:pPr marL="361800" marR="0" lvl="0" indent="-28584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39C0BA"/>
              </a:buClr>
              <a:buSzPts val="2000"/>
              <a:buFont typeface="Quicksand"/>
              <a:buChar char="◦"/>
            </a:pPr>
            <a:r>
              <a:rPr lang="en-US" sz="2000" b="0" i="0" u="none" strike="noStrike" cap="none" dirty="0">
                <a:solidFill>
                  <a:srgbClr val="F3F3F3"/>
                </a:solidFill>
                <a:latin typeface="Quicksand"/>
                <a:ea typeface="Arial"/>
                <a:cs typeface="Arial"/>
                <a:sym typeface="Quicksand"/>
              </a:rPr>
              <a:t>Methodology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1800" marR="0" lvl="0" indent="-28584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39C0BA"/>
              </a:buClr>
              <a:buSzPts val="2000"/>
              <a:buFont typeface="Quicksand"/>
              <a:buChar char="◦"/>
            </a:pPr>
            <a:r>
              <a:rPr lang="en-US" sz="2000" b="0" i="0" u="none" strike="noStrike" cap="none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Tools and Technology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"/>
          <p:cNvSpPr txBox="1"/>
          <p:nvPr/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200"/>
              <a:buFont typeface="Quicksand"/>
              <a:buNone/>
            </a:pPr>
            <a:r>
              <a:rPr lang="en-AU" sz="1200" dirty="0">
                <a:solidFill>
                  <a:srgbClr val="39C0BA"/>
                </a:solidFill>
                <a:latin typeface="Quicksand"/>
                <a:ea typeface="Times New Roman"/>
                <a:cs typeface="Times New Roman"/>
                <a:sym typeface="Quicksand"/>
              </a:rPr>
              <a:t>2/13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353;p2"/>
          <p:cNvSpPr txBox="1">
            <a:spLocks/>
          </p:cNvSpPr>
          <p:nvPr/>
        </p:nvSpPr>
        <p:spPr>
          <a:xfrm>
            <a:off x="4885265" y="1268956"/>
            <a:ext cx="3794608" cy="372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361800" lvl="0" indent="-285840">
              <a:lnSpc>
                <a:spcPct val="150000"/>
              </a:lnSpc>
              <a:spcBef>
                <a:spcPts val="601"/>
              </a:spcBef>
              <a:buClr>
                <a:srgbClr val="39C0BA"/>
              </a:buClr>
              <a:buSzPts val="2000"/>
              <a:buFont typeface="Quicksand"/>
              <a:buChar char="◦"/>
            </a:pPr>
            <a:r>
              <a:rPr lang="en-AU" sz="20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</a:p>
          <a:p>
            <a:pPr marL="361800" indent="-285840">
              <a:lnSpc>
                <a:spcPct val="150000"/>
              </a:lnSpc>
              <a:spcBef>
                <a:spcPts val="601"/>
              </a:spcBef>
              <a:buClr>
                <a:srgbClr val="39C0BA"/>
              </a:buClr>
              <a:buSzPts val="2000"/>
              <a:buFont typeface="Quicksand"/>
              <a:buChar char="◦"/>
            </a:pPr>
            <a:r>
              <a:rPr lang="en-AU" sz="20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Limitation and  Future scope</a:t>
            </a:r>
          </a:p>
          <a:p>
            <a:pPr marL="361800" lvl="0" indent="-285840">
              <a:lnSpc>
                <a:spcPct val="150000"/>
              </a:lnSpc>
              <a:spcBef>
                <a:spcPts val="601"/>
              </a:spcBef>
              <a:buClr>
                <a:srgbClr val="39C0BA"/>
              </a:buClr>
              <a:buSzPts val="2000"/>
              <a:buFont typeface="Quicksand"/>
              <a:buChar char="◦"/>
            </a:pPr>
            <a:r>
              <a:rPr lang="en-AU" sz="20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Conclusion </a:t>
            </a:r>
          </a:p>
          <a:p>
            <a:pPr marL="361800" indent="-285840">
              <a:lnSpc>
                <a:spcPct val="150000"/>
              </a:lnSpc>
              <a:spcBef>
                <a:spcPts val="601"/>
              </a:spcBef>
              <a:buClr>
                <a:srgbClr val="39C0BA"/>
              </a:buClr>
              <a:buSzPts val="2000"/>
              <a:buFont typeface="Quicksand"/>
              <a:buChar char="◦"/>
            </a:pPr>
            <a:endParaRPr lang="en-AU" sz="20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61800" lvl="0" indent="-285840">
              <a:lnSpc>
                <a:spcPct val="150000"/>
              </a:lnSpc>
              <a:spcBef>
                <a:spcPts val="601"/>
              </a:spcBef>
              <a:buClr>
                <a:srgbClr val="39C0BA"/>
              </a:buClr>
              <a:buSzPts val="2000"/>
              <a:buFont typeface="Quicksand"/>
              <a:buChar char="◦"/>
            </a:pPr>
            <a:endParaRPr lang="en-AU" sz="20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61800" indent="-285840">
              <a:lnSpc>
                <a:spcPct val="150000"/>
              </a:lnSpc>
              <a:spcBef>
                <a:spcPts val="601"/>
              </a:spcBef>
              <a:buClr>
                <a:srgbClr val="39C0BA"/>
              </a:buClr>
              <a:buSzPts val="2000"/>
              <a:buFont typeface="Quicksand"/>
              <a:buChar char="◦"/>
            </a:pPr>
            <a:endParaRPr lang="en-AU" sz="20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61800" marR="0" lvl="0" indent="-285840" algn="l" defTabSz="914400" rtl="0" eaLnBrk="1" fontAlgn="auto" latinLnBrk="0" hangingPunct="1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39C0BA"/>
              </a:buClr>
              <a:buSzPts val="2000"/>
              <a:buFont typeface="Quicksand"/>
              <a:buChar char="◦"/>
              <a:tabLst/>
              <a:defRPr/>
            </a:pP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Quicksand"/>
              <a:ea typeface="Quicksand"/>
              <a:cs typeface="Quicksand"/>
              <a:sym typeface="Quicksand"/>
            </a:endParaRPr>
          </a:p>
          <a:p>
            <a:pPr marL="361800" marR="0" lvl="0" indent="-285840" algn="l" defTabSz="914400" rtl="0" eaLnBrk="1" fontAlgn="auto" latinLnBrk="0" hangingPunct="1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39C0BA"/>
              </a:buClr>
              <a:buSzPts val="2000"/>
              <a:buFont typeface="Quicksand"/>
              <a:buChar char="◦"/>
              <a:tabLst/>
              <a:defRPr/>
            </a:pP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tabLst/>
              <a:defRPr/>
            </a:pP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90;p6">
            <a:extLst>
              <a:ext uri="{FF2B5EF4-FFF2-40B4-BE49-F238E27FC236}">
                <a16:creationId xmlns:a16="http://schemas.microsoft.com/office/drawing/2014/main" id="{5078895B-1519-BC4B-8BD2-ECFAEF6BC94B}"/>
              </a:ext>
            </a:extLst>
          </p:cNvPr>
          <p:cNvSpPr txBox="1"/>
          <p:nvPr/>
        </p:nvSpPr>
        <p:spPr>
          <a:xfrm>
            <a:off x="2597322" y="4729834"/>
            <a:ext cx="3801822" cy="35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/>
            <a:r>
              <a:rPr lang="en-AU" sz="1050" dirty="0">
                <a:solidFill>
                  <a:schemeClr val="bg1"/>
                </a:solidFill>
                <a:latin typeface="Times New Roman"/>
                <a:sym typeface="Quicksand"/>
              </a:rPr>
              <a:t> </a:t>
            </a:r>
            <a:r>
              <a:rPr lang="en-US" sz="1050" dirty="0">
                <a:solidFill>
                  <a:schemeClr val="bg1"/>
                </a:solidFill>
                <a:latin typeface="Times New Roman"/>
                <a:sym typeface="Quicksand"/>
              </a:rPr>
              <a:t>Handwritten Character Recognition with Neural Network</a:t>
            </a:r>
            <a:endParaRPr lang="en-US" sz="1050">
              <a:solidFill>
                <a:schemeClr val="bg1"/>
              </a:solidFill>
              <a:latin typeface="Times New Roman"/>
            </a:endParaRPr>
          </a:p>
          <a:p>
            <a:pPr marL="0" marR="0" lvl="1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AU" sz="1050" dirty="0">
              <a:solidFill>
                <a:schemeClr val="bg1"/>
              </a:solidFill>
              <a:latin typeface="Times New Roman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050" b="0" strike="noStrike" dirty="0">
              <a:solidFill>
                <a:schemeClr val="bg1"/>
              </a:solidFill>
              <a:latin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"/>
          <p:cNvSpPr txBox="1"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AU" sz="1800" b="0" strike="noStrike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Introduction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"/>
          <p:cNvSpPr txBox="1">
            <a:spLocks noGrp="1"/>
          </p:cNvSpPr>
          <p:nvPr>
            <p:ph type="body" idx="1"/>
          </p:nvPr>
        </p:nvSpPr>
        <p:spPr>
          <a:xfrm>
            <a:off x="1121040" y="981746"/>
            <a:ext cx="6857640" cy="372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76320" indent="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endParaRPr lang="en-US" sz="20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r>
              <a:rPr lang="en-US" sz="1600" dirty="0">
                <a:solidFill>
                  <a:srgbClr val="F3F3F3"/>
                </a:solidFill>
                <a:latin typeface="Quicksand"/>
                <a:sym typeface="Quicksand"/>
              </a:rPr>
              <a:t>OCR, involves computer software </a:t>
            </a: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r>
              <a:rPr lang="en-US" sz="1600" dirty="0">
                <a:solidFill>
                  <a:srgbClr val="F3F3F3"/>
                </a:solidFill>
                <a:latin typeface="Quicksand"/>
                <a:sym typeface="Quicksand"/>
              </a:rPr>
              <a:t>       designed to translate images of</a:t>
            </a: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r>
              <a:rPr lang="en-US" sz="1600" dirty="0">
                <a:solidFill>
                  <a:srgbClr val="F3F3F3"/>
                </a:solidFill>
                <a:latin typeface="Quicksand"/>
                <a:sym typeface="Quicksand"/>
              </a:rPr>
              <a:t>       typewritten text into </a:t>
            </a: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r>
              <a:rPr lang="en-US" sz="1600" dirty="0">
                <a:solidFill>
                  <a:srgbClr val="F3F3F3"/>
                </a:solidFill>
                <a:latin typeface="Quicksand"/>
                <a:sym typeface="Quicksand"/>
              </a:rPr>
              <a:t>       (ASCII or Unicode).</a:t>
            </a: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r>
              <a:rPr lang="en-US" sz="1600" dirty="0">
                <a:solidFill>
                  <a:srgbClr val="F3F3F3"/>
                </a:solidFill>
                <a:latin typeface="Quicksand"/>
                <a:sym typeface="Quicksand"/>
              </a:rPr>
              <a:t>OCR began as a field of research</a:t>
            </a: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r>
              <a:rPr lang="en-US" sz="1600" dirty="0">
                <a:solidFill>
                  <a:srgbClr val="F3F3F3"/>
                </a:solidFill>
                <a:latin typeface="Quicksand"/>
                <a:sym typeface="Quicksand"/>
              </a:rPr>
              <a:t>       in artificial intelligence and machine</a:t>
            </a: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r>
              <a:rPr lang="en-US" sz="1600" dirty="0">
                <a:solidFill>
                  <a:srgbClr val="F3F3F3"/>
                </a:solidFill>
                <a:latin typeface="Quicksand"/>
                <a:sym typeface="Quicksand"/>
              </a:rPr>
              <a:t>       vision. </a:t>
            </a: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r>
              <a:rPr lang="en-US" sz="1600" dirty="0">
                <a:solidFill>
                  <a:srgbClr val="F3F3F3"/>
                </a:solidFill>
                <a:latin typeface="Quicksand"/>
                <a:sym typeface="Quicksand"/>
              </a:rPr>
              <a:t>Though academic research in the</a:t>
            </a: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r>
              <a:rPr lang="en-US" sz="1600" dirty="0">
                <a:solidFill>
                  <a:srgbClr val="F3F3F3"/>
                </a:solidFill>
                <a:latin typeface="Quicksand"/>
                <a:sym typeface="Quicksand"/>
              </a:rPr>
              <a:t>       field continues, the focus on OCR has</a:t>
            </a: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r>
              <a:rPr lang="en-US" sz="1600" dirty="0">
                <a:solidFill>
                  <a:srgbClr val="F3F3F3"/>
                </a:solidFill>
                <a:latin typeface="Quicksand"/>
                <a:sym typeface="Quicksand"/>
              </a:rPr>
              <a:t>       shifted to implementation of proven </a:t>
            </a: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r>
              <a:rPr lang="en-US" sz="1600" dirty="0">
                <a:solidFill>
                  <a:srgbClr val="F3F3F3"/>
                </a:solidFill>
                <a:latin typeface="Quicksand"/>
                <a:sym typeface="Quicksand"/>
              </a:rPr>
              <a:t>       techniques.</a:t>
            </a:r>
          </a:p>
        </p:txBody>
      </p:sp>
      <p:sp>
        <p:nvSpPr>
          <p:cNvPr id="373" name="Google Shape;373;p4"/>
          <p:cNvSpPr txBox="1"/>
          <p:nvPr/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200"/>
              <a:buFont typeface="Quicksand"/>
              <a:buNone/>
            </a:pPr>
            <a:r>
              <a:rPr lang="en-AU" sz="1200" dirty="0">
                <a:solidFill>
                  <a:srgbClr val="39C0BA"/>
                </a:solidFill>
                <a:latin typeface="Quicksand"/>
                <a:ea typeface="Times New Roman"/>
                <a:cs typeface="Times New Roman"/>
                <a:sym typeface="Quicksand"/>
              </a:rPr>
              <a:t>3/13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1968e43c1d23465969d73045566afb3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746" y="1233053"/>
            <a:ext cx="3560617" cy="3477491"/>
          </a:xfrm>
          <a:prstGeom prst="rect">
            <a:avLst/>
          </a:prstGeom>
        </p:spPr>
      </p:pic>
      <p:sp>
        <p:nvSpPr>
          <p:cNvPr id="3" name="Google Shape;390;p6">
            <a:extLst>
              <a:ext uri="{FF2B5EF4-FFF2-40B4-BE49-F238E27FC236}">
                <a16:creationId xmlns:a16="http://schemas.microsoft.com/office/drawing/2014/main" id="{B4AD8451-CC9B-6A2B-DB13-38CA84E717CA}"/>
              </a:ext>
            </a:extLst>
          </p:cNvPr>
          <p:cNvSpPr txBox="1"/>
          <p:nvPr/>
        </p:nvSpPr>
        <p:spPr>
          <a:xfrm>
            <a:off x="2597322" y="4729834"/>
            <a:ext cx="3801822" cy="35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/>
            <a:r>
              <a:rPr lang="en-AU" sz="1050" dirty="0">
                <a:solidFill>
                  <a:schemeClr val="bg1"/>
                </a:solidFill>
                <a:latin typeface="Times New Roman"/>
                <a:sym typeface="Quicksand"/>
              </a:rPr>
              <a:t> </a:t>
            </a:r>
            <a:r>
              <a:rPr lang="en-US" sz="1050" dirty="0">
                <a:solidFill>
                  <a:schemeClr val="bg1"/>
                </a:solidFill>
                <a:latin typeface="Times New Roman"/>
                <a:sym typeface="Quicksand"/>
              </a:rPr>
              <a:t>Handwritten Character Recognition with Neural Network</a:t>
            </a:r>
            <a:endParaRPr lang="en-US" sz="1050">
              <a:solidFill>
                <a:schemeClr val="bg1"/>
              </a:solidFill>
              <a:latin typeface="Times New Roman"/>
            </a:endParaRPr>
          </a:p>
          <a:p>
            <a:pPr marL="0" marR="0" lvl="1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AU" sz="1050" dirty="0">
              <a:solidFill>
                <a:schemeClr val="bg1"/>
              </a:solidFill>
              <a:latin typeface="Times New Roman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050" b="0" strike="noStrike" dirty="0">
              <a:solidFill>
                <a:schemeClr val="bg1"/>
              </a:solidFill>
              <a:latin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"/>
          <p:cNvSpPr txBox="1"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AU" sz="1800" b="0" strike="noStrike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Motivation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"/>
          <p:cNvSpPr txBox="1"/>
          <p:nvPr/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lvl="0" algn="r">
              <a:buClr>
                <a:srgbClr val="39C0BA"/>
              </a:buClr>
              <a:buSzPts val="1200"/>
            </a:pPr>
            <a:r>
              <a:rPr lang="en-AU" sz="1200" dirty="0">
                <a:solidFill>
                  <a:srgbClr val="39C0BA"/>
                </a:solidFill>
                <a:latin typeface="Quicksand"/>
                <a:ea typeface="Times New Roman"/>
                <a:cs typeface="Times New Roman"/>
                <a:sym typeface="Quicksand"/>
              </a:rPr>
              <a:t>4/13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6"/>
          <p:cNvSpPr txBox="1"/>
          <p:nvPr/>
        </p:nvSpPr>
        <p:spPr>
          <a:xfrm>
            <a:off x="2597322" y="4729834"/>
            <a:ext cx="3801822" cy="35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/>
            <a:r>
              <a:rPr lang="en-AU" sz="1050" dirty="0">
                <a:solidFill>
                  <a:schemeClr val="bg1"/>
                </a:solidFill>
                <a:latin typeface="Times New Roman"/>
                <a:sym typeface="Quicksand"/>
              </a:rPr>
              <a:t> </a:t>
            </a:r>
            <a:r>
              <a:rPr lang="en-US" sz="1050" dirty="0">
                <a:solidFill>
                  <a:schemeClr val="bg1"/>
                </a:solidFill>
                <a:latin typeface="Times New Roman"/>
                <a:sym typeface="Quicksand"/>
              </a:rPr>
              <a:t>Handwritten Character Recognition with Neural Network</a:t>
            </a:r>
            <a:endParaRPr lang="en-US" sz="1050">
              <a:solidFill>
                <a:schemeClr val="bg1"/>
              </a:solidFill>
              <a:latin typeface="Times New Roman"/>
            </a:endParaRPr>
          </a:p>
          <a:p>
            <a:pPr marL="0" marR="0" lvl="1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AU" sz="1050" dirty="0">
              <a:solidFill>
                <a:schemeClr val="bg1"/>
              </a:solidFill>
              <a:latin typeface="Times New Roman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050" b="0" strike="noStrike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6" name="Google Shape;372;p4">
            <a:extLst>
              <a:ext uri="{FF2B5EF4-FFF2-40B4-BE49-F238E27FC236}">
                <a16:creationId xmlns:a16="http://schemas.microsoft.com/office/drawing/2014/main" id="{F18B3F7B-B1B7-41F0-BC32-89115E5138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3084" y="1226752"/>
            <a:ext cx="6861715" cy="3185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763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endParaRPr lang="en-AU" sz="20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r>
              <a:rPr lang="en-US" sz="1600" dirty="0">
                <a:solidFill>
                  <a:srgbClr val="F3F3F3"/>
                </a:solidFill>
                <a:latin typeface="Quicksand"/>
                <a:sym typeface="Quicksand"/>
              </a:rPr>
              <a:t>Neural Networks are recently being used in various kind of pattern recognition.</a:t>
            </a:r>
            <a:endParaRPr lang="en-AU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AU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r>
              <a:rPr lang="en-US" sz="1600" dirty="0">
                <a:solidFill>
                  <a:srgbClr val="F3F3F3"/>
                </a:solidFill>
                <a:latin typeface="Quicksand"/>
                <a:sym typeface="Quicksand"/>
              </a:rPr>
              <a:t>Handwritings of different person are different.</a:t>
            </a: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r>
              <a:rPr lang="en-US" sz="1600" dirty="0">
                <a:solidFill>
                  <a:srgbClr val="F3F3F3"/>
                </a:solidFill>
                <a:latin typeface="Quicksand"/>
                <a:sym typeface="Quicksand"/>
              </a:rPr>
              <a:t>Handwritten Character recognition is an area of pattern recognition that has become the subject of research</a:t>
            </a: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r>
              <a:rPr lang="en-US" sz="1600" dirty="0">
                <a:solidFill>
                  <a:srgbClr val="F3F3F3"/>
                </a:solidFill>
                <a:latin typeface="Quicksand"/>
                <a:sym typeface="Quicksand"/>
              </a:rPr>
              <a:t>High recognition accuracy and minimum training time of handwritten English characters using neural network is an open problem.</a:t>
            </a: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0"/>
          <p:cNvSpPr txBox="1"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AU" sz="1800" dirty="0">
                <a:solidFill>
                  <a:srgbClr val="39C0BA"/>
                </a:solidFill>
                <a:latin typeface="Quicksand"/>
                <a:sym typeface="Quicksand"/>
              </a:rPr>
              <a:t>Literature Review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0"/>
          <p:cNvSpPr txBox="1"/>
          <p:nvPr/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lvl="0" algn="r">
              <a:buClr>
                <a:srgbClr val="39C0BA"/>
              </a:buClr>
              <a:buSzPts val="1200"/>
            </a:pPr>
            <a:r>
              <a:rPr lang="en-AU" sz="1200" dirty="0">
                <a:solidFill>
                  <a:srgbClr val="39C0BA"/>
                </a:solidFill>
                <a:latin typeface="Quicksand"/>
                <a:ea typeface="Times New Roman"/>
                <a:cs typeface="Times New Roman"/>
                <a:sym typeface="Quicksand"/>
              </a:rPr>
              <a:t>5/13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992290-CB7E-0BAD-7B7B-2CC40534B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15" y="1304364"/>
            <a:ext cx="5284273" cy="281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390;p6">
            <a:extLst>
              <a:ext uri="{FF2B5EF4-FFF2-40B4-BE49-F238E27FC236}">
                <a16:creationId xmlns:a16="http://schemas.microsoft.com/office/drawing/2014/main" id="{E01CD98F-906D-5132-6FE1-DAC203691718}"/>
              </a:ext>
            </a:extLst>
          </p:cNvPr>
          <p:cNvSpPr txBox="1"/>
          <p:nvPr/>
        </p:nvSpPr>
        <p:spPr>
          <a:xfrm>
            <a:off x="2597322" y="4729834"/>
            <a:ext cx="3801822" cy="35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/>
            <a:r>
              <a:rPr lang="en-AU" sz="1050" dirty="0">
                <a:solidFill>
                  <a:schemeClr val="bg1"/>
                </a:solidFill>
                <a:latin typeface="Times New Roman"/>
                <a:sym typeface="Quicksand"/>
              </a:rPr>
              <a:t> </a:t>
            </a:r>
            <a:r>
              <a:rPr lang="en-US" sz="1050" dirty="0">
                <a:solidFill>
                  <a:schemeClr val="bg1"/>
                </a:solidFill>
                <a:latin typeface="Times New Roman"/>
                <a:sym typeface="Quicksand"/>
              </a:rPr>
              <a:t>Handwritten Character Recognition with Neural Network</a:t>
            </a:r>
            <a:endParaRPr lang="en-US" sz="1050">
              <a:solidFill>
                <a:schemeClr val="bg1"/>
              </a:solidFill>
              <a:latin typeface="Times New Roman"/>
            </a:endParaRPr>
          </a:p>
          <a:p>
            <a:pPr marL="0" marR="0" lvl="1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AU" sz="1050" dirty="0">
              <a:solidFill>
                <a:schemeClr val="bg1"/>
              </a:solidFill>
              <a:latin typeface="Times New Roman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050" b="0" strike="noStrike" dirty="0">
              <a:solidFill>
                <a:schemeClr val="bg1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"/>
          <p:cNvSpPr txBox="1"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AU" sz="1800" b="0" strike="noStrike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Objectives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"/>
          <p:cNvSpPr txBox="1"/>
          <p:nvPr/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lvl="0" algn="r">
              <a:buClr>
                <a:srgbClr val="39C0BA"/>
              </a:buClr>
              <a:buSzPts val="1200"/>
            </a:pPr>
            <a:r>
              <a:rPr lang="en-AU" sz="1200" dirty="0">
                <a:solidFill>
                  <a:srgbClr val="39C0BA"/>
                </a:solidFill>
                <a:latin typeface="Quicksand"/>
                <a:ea typeface="Times New Roman"/>
                <a:cs typeface="Times New Roman"/>
                <a:sym typeface="Quicksand"/>
              </a:rPr>
              <a:t>6/13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372;p4">
            <a:extLst>
              <a:ext uri="{FF2B5EF4-FFF2-40B4-BE49-F238E27FC236}">
                <a16:creationId xmlns:a16="http://schemas.microsoft.com/office/drawing/2014/main" id="{F18B3F7B-B1B7-41F0-BC32-89115E5138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3085" y="1226752"/>
            <a:ext cx="6924060" cy="359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763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endParaRPr lang="en-AU" sz="20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r>
              <a:rPr lang="en-US" sz="1600" dirty="0">
                <a:solidFill>
                  <a:schemeClr val="bg1"/>
                </a:solidFill>
              </a:rPr>
              <a:t>To develop a system that can accurately recognize and classify handwritten characters .</a:t>
            </a:r>
            <a:endParaRPr lang="en-AU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r>
              <a:rPr lang="en-US" sz="1600" dirty="0">
                <a:solidFill>
                  <a:schemeClr val="bg1"/>
                </a:solidFill>
              </a:rPr>
              <a:t>To handle variations in handwriting styles and variations in writing quality .</a:t>
            </a:r>
            <a:endParaRPr lang="en-US" sz="1600" dirty="0">
              <a:solidFill>
                <a:schemeClr val="bg1"/>
              </a:solidFill>
              <a:latin typeface="Quicksand"/>
              <a:sym typeface="Quicksand"/>
            </a:endParaRPr>
          </a:p>
          <a:p>
            <a:pPr marL="41922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r>
              <a:rPr lang="en-US" sz="1600" dirty="0">
                <a:solidFill>
                  <a:schemeClr val="bg1"/>
                </a:solidFill>
              </a:rPr>
              <a:t>To handle variations in handwriting styles, different writing utensils, and variations in writing quality .</a:t>
            </a:r>
            <a:endParaRPr lang="en-US" sz="1600" dirty="0">
              <a:solidFill>
                <a:schemeClr val="bg1"/>
              </a:solidFill>
              <a:latin typeface="Quicksand"/>
              <a:sym typeface="Quicksand"/>
            </a:endParaRPr>
          </a:p>
          <a:p>
            <a:pPr marL="41922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r>
              <a:rPr lang="en-US" sz="1600" dirty="0">
                <a:solidFill>
                  <a:schemeClr val="bg1"/>
                </a:solidFill>
              </a:rPr>
              <a:t>To recognize and classify characters from various writing systems.</a:t>
            </a:r>
            <a:endParaRPr lang="en-US" sz="1600" dirty="0">
              <a:solidFill>
                <a:schemeClr val="bg1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</p:txBody>
      </p:sp>
      <p:sp>
        <p:nvSpPr>
          <p:cNvPr id="3" name="Google Shape;390;p6">
            <a:extLst>
              <a:ext uri="{FF2B5EF4-FFF2-40B4-BE49-F238E27FC236}">
                <a16:creationId xmlns:a16="http://schemas.microsoft.com/office/drawing/2014/main" id="{06EEE6BE-1D55-A2E8-3D80-0E08BE1CD3CA}"/>
              </a:ext>
            </a:extLst>
          </p:cNvPr>
          <p:cNvSpPr txBox="1"/>
          <p:nvPr/>
        </p:nvSpPr>
        <p:spPr>
          <a:xfrm>
            <a:off x="2597322" y="4729834"/>
            <a:ext cx="3801822" cy="35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/>
            <a:r>
              <a:rPr lang="en-AU" sz="1050" dirty="0">
                <a:solidFill>
                  <a:schemeClr val="bg1"/>
                </a:solidFill>
                <a:latin typeface="Times New Roman"/>
                <a:sym typeface="Quicksand"/>
              </a:rPr>
              <a:t> </a:t>
            </a:r>
            <a:r>
              <a:rPr lang="en-US" sz="1050" dirty="0">
                <a:solidFill>
                  <a:schemeClr val="bg1"/>
                </a:solidFill>
                <a:latin typeface="Times New Roman"/>
                <a:sym typeface="Quicksand"/>
              </a:rPr>
              <a:t>Handwritten Character Recognition with Neural Network</a:t>
            </a:r>
            <a:endParaRPr lang="en-US" sz="1050">
              <a:solidFill>
                <a:schemeClr val="bg1"/>
              </a:solidFill>
              <a:latin typeface="Times New Roman"/>
            </a:endParaRPr>
          </a:p>
          <a:p>
            <a:pPr marL="0" marR="0" lvl="1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AU" sz="1050" dirty="0">
              <a:solidFill>
                <a:schemeClr val="bg1"/>
              </a:solidFill>
              <a:latin typeface="Times New Roman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050" b="0" strike="noStrike" dirty="0">
              <a:solidFill>
                <a:schemeClr val="bg1"/>
              </a:solidFill>
              <a:latin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"/>
          <p:cNvSpPr txBox="1">
            <a:spLocks noGrp="1"/>
          </p:cNvSpPr>
          <p:nvPr>
            <p:ph type="title"/>
          </p:nvPr>
        </p:nvSpPr>
        <p:spPr>
          <a:xfrm>
            <a:off x="1165320" y="387928"/>
            <a:ext cx="6857640" cy="34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AU" sz="1800" b="0" strike="noStrike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Methodology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"/>
          <p:cNvSpPr txBox="1"/>
          <p:nvPr/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lvl="0" algn="r">
              <a:buClr>
                <a:srgbClr val="39C0BA"/>
              </a:buClr>
              <a:buSzPts val="1200"/>
            </a:pPr>
            <a:r>
              <a:rPr lang="en-AU" sz="1200" dirty="0">
                <a:solidFill>
                  <a:srgbClr val="39C0BA"/>
                </a:solidFill>
                <a:latin typeface="Quicksand"/>
                <a:ea typeface="Times New Roman"/>
                <a:cs typeface="Times New Roman"/>
                <a:sym typeface="Quicksand"/>
              </a:rPr>
              <a:t>7/13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372;p4">
            <a:extLst>
              <a:ext uri="{FF2B5EF4-FFF2-40B4-BE49-F238E27FC236}">
                <a16:creationId xmlns:a16="http://schemas.microsoft.com/office/drawing/2014/main" id="{F18B3F7B-B1B7-41F0-BC32-89115E5138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7117" y="753439"/>
            <a:ext cx="7318915" cy="3948546"/>
          </a:xfrm>
          <a:prstGeom prst="rect">
            <a:avLst/>
          </a:prstGeom>
          <a:ln/>
          <a:effectLst>
            <a:softEdge rad="1270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0" tIns="91425" rIns="0" bIns="91425" anchor="t" anchorCtr="0">
            <a:noAutofit/>
          </a:bodyPr>
          <a:lstStyle/>
          <a:p>
            <a:pPr marL="763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endParaRPr lang="en-AU" sz="20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16382" y="1544782"/>
            <a:ext cx="1101436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data into image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27018" y="1524000"/>
            <a:ext cx="942110" cy="50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Dataset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13562" y="1530928"/>
            <a:ext cx="10668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data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48400" y="1537854"/>
            <a:ext cx="1011382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Reshape Data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2438399" y="1724889"/>
            <a:ext cx="387928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6774872" y="2071254"/>
            <a:ext cx="76200" cy="325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05945" y="2445327"/>
            <a:ext cx="1849582" cy="59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Plotting the number of Alphabet</a:t>
            </a:r>
          </a:p>
        </p:txBody>
      </p:sp>
      <p:sp>
        <p:nvSpPr>
          <p:cNvPr id="25" name="Left Arrow 24"/>
          <p:cNvSpPr/>
          <p:nvPr/>
        </p:nvSpPr>
        <p:spPr>
          <a:xfrm>
            <a:off x="5645727" y="2757055"/>
            <a:ext cx="297873" cy="1108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61164" y="2528455"/>
            <a:ext cx="1156854" cy="50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Shuffling</a:t>
            </a:r>
          </a:p>
          <a:p>
            <a:pPr algn="ctr"/>
            <a:r>
              <a:rPr lang="en-US" dirty="0"/>
              <a:t>Data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44092" y="2590800"/>
            <a:ext cx="1143000" cy="50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&amp; test Data</a:t>
            </a:r>
          </a:p>
        </p:txBody>
      </p:sp>
      <p:sp>
        <p:nvSpPr>
          <p:cNvPr id="30" name="Left Arrow 29"/>
          <p:cNvSpPr/>
          <p:nvPr/>
        </p:nvSpPr>
        <p:spPr>
          <a:xfrm>
            <a:off x="2604654" y="2805546"/>
            <a:ext cx="297873" cy="1108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27017" y="2625435"/>
            <a:ext cx="1143000" cy="50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 Model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10146" y="3636818"/>
            <a:ext cx="1143000" cy="50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&amp; </a:t>
            </a:r>
          </a:p>
          <a:p>
            <a:pPr algn="ctr"/>
            <a:r>
              <a:rPr lang="en-US" dirty="0"/>
              <a:t>Validation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2763980" y="3754580"/>
            <a:ext cx="387928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28109" y="3581400"/>
            <a:ext cx="1143000" cy="50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test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4447307" y="3761507"/>
            <a:ext cx="387928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46072" y="3581400"/>
            <a:ext cx="1856509" cy="50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on  external </a:t>
            </a:r>
          </a:p>
          <a:p>
            <a:pPr algn="ctr"/>
            <a:r>
              <a:rPr lang="en-US" dirty="0"/>
              <a:t>Image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4114798" y="1738744"/>
            <a:ext cx="387928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5784274" y="1752601"/>
            <a:ext cx="408709" cy="62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/>
          <p:cNvSpPr/>
          <p:nvPr/>
        </p:nvSpPr>
        <p:spPr>
          <a:xfrm>
            <a:off x="4114798" y="2791691"/>
            <a:ext cx="297873" cy="1039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1967345" y="3207327"/>
            <a:ext cx="76200" cy="325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90;p6">
            <a:extLst>
              <a:ext uri="{FF2B5EF4-FFF2-40B4-BE49-F238E27FC236}">
                <a16:creationId xmlns:a16="http://schemas.microsoft.com/office/drawing/2014/main" id="{0D1893A3-5F78-7D44-2562-0295FDCC366E}"/>
              </a:ext>
            </a:extLst>
          </p:cNvPr>
          <p:cNvSpPr txBox="1"/>
          <p:nvPr/>
        </p:nvSpPr>
        <p:spPr>
          <a:xfrm>
            <a:off x="2597322" y="4729834"/>
            <a:ext cx="3801822" cy="35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/>
            <a:r>
              <a:rPr lang="en-AU" sz="1050" dirty="0">
                <a:solidFill>
                  <a:schemeClr val="bg1"/>
                </a:solidFill>
                <a:latin typeface="Times New Roman"/>
                <a:sym typeface="Quicksand"/>
              </a:rPr>
              <a:t> </a:t>
            </a:r>
            <a:r>
              <a:rPr lang="en-US" sz="1050" dirty="0">
                <a:solidFill>
                  <a:schemeClr val="bg1"/>
                </a:solidFill>
                <a:latin typeface="Times New Roman"/>
                <a:sym typeface="Quicksand"/>
              </a:rPr>
              <a:t>Handwritten Character Recognition with Neural Network</a:t>
            </a:r>
            <a:endParaRPr lang="en-US" sz="1050">
              <a:solidFill>
                <a:schemeClr val="bg1"/>
              </a:solidFill>
              <a:latin typeface="Times New Roman"/>
            </a:endParaRPr>
          </a:p>
          <a:p>
            <a:pPr marL="0" marR="0" lvl="1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AU" sz="1050" dirty="0">
              <a:solidFill>
                <a:schemeClr val="bg1"/>
              </a:solidFill>
              <a:latin typeface="Times New Roman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050" b="0" strike="noStrike" dirty="0">
              <a:solidFill>
                <a:schemeClr val="bg1"/>
              </a:solidFill>
              <a:latin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"/>
          <p:cNvSpPr txBox="1"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>
              <a:lnSpc>
                <a:spcPct val="100000"/>
              </a:lnSpc>
              <a:buClr>
                <a:srgbClr val="39C0BA"/>
              </a:buClr>
            </a:pPr>
            <a:r>
              <a:rPr lang="en-AU" sz="1800" dirty="0">
                <a:solidFill>
                  <a:srgbClr val="39C0BA"/>
                </a:solidFill>
                <a:latin typeface="Quicksand"/>
                <a:sym typeface="Quicksand"/>
              </a:rPr>
              <a:t>Tools &amp; Technology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"/>
          <p:cNvSpPr txBox="1">
            <a:spLocks noGrp="1"/>
          </p:cNvSpPr>
          <p:nvPr>
            <p:ph type="body" idx="1"/>
          </p:nvPr>
        </p:nvSpPr>
        <p:spPr>
          <a:xfrm>
            <a:off x="1165320" y="1158120"/>
            <a:ext cx="3088025" cy="372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361800" marR="0" lvl="0" indent="-2858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000"/>
              <a:buFont typeface="Quicksand"/>
              <a:buChar char="◦"/>
            </a:pPr>
            <a:r>
              <a:rPr lang="en-AU" sz="2000" b="0" i="0" u="none" strike="noStrike" cap="none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Google </a:t>
            </a:r>
            <a:r>
              <a:rPr lang="en-AU" sz="2000" b="0" i="0" u="none" strike="noStrike" cap="none" dirty="0" err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Colab</a:t>
            </a:r>
            <a:r>
              <a:rPr lang="en-AU" sz="2000" b="0" i="0" u="none" strike="noStrike" cap="none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1800" marR="0" lvl="0" indent="-28584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39C0BA"/>
              </a:buClr>
              <a:buSzPts val="2000"/>
              <a:buFont typeface="Quicksand"/>
              <a:buChar char="◦"/>
            </a:pPr>
            <a:r>
              <a:rPr lang="en-US" sz="2000" b="0" i="0" u="none" strike="noStrike" cap="none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Using pandas</a:t>
            </a:r>
          </a:p>
          <a:p>
            <a:pPr marL="361800" indent="-285840">
              <a:lnSpc>
                <a:spcPct val="150000"/>
              </a:lnSpc>
              <a:spcBef>
                <a:spcPts val="601"/>
              </a:spcBef>
              <a:buClr>
                <a:srgbClr val="39C0BA"/>
              </a:buClr>
              <a:buSzPts val="2000"/>
              <a:buFont typeface="Quicksand"/>
              <a:buChar char="◦"/>
            </a:pPr>
            <a:r>
              <a:rPr lang="en-US" sz="20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Using </a:t>
            </a:r>
            <a:r>
              <a:rPr lang="en-US" sz="2000" dirty="0" err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numpy</a:t>
            </a:r>
            <a:endParaRPr lang="en-US" sz="2000" b="0" i="0" u="none" strike="noStrike" cap="none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61800" marR="0" lvl="0" indent="-28584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39C0BA"/>
              </a:buClr>
              <a:buSzPts val="2000"/>
              <a:buFont typeface="Quicksand"/>
              <a:buChar char="◦"/>
            </a:pPr>
            <a:r>
              <a:rPr lang="en-US" sz="2000" dirty="0">
                <a:solidFill>
                  <a:srgbClr val="F3F3F3"/>
                </a:solidFill>
                <a:latin typeface="Quicksand"/>
                <a:sym typeface="Quicksand"/>
              </a:rPr>
              <a:t>Some Library</a:t>
            </a:r>
          </a:p>
          <a:p>
            <a:pPr marL="361800" marR="0" lvl="0" indent="-28584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39C0BA"/>
              </a:buClr>
              <a:buSzPts val="2000"/>
              <a:buFont typeface="Quicksand"/>
              <a:buChar char="◦"/>
            </a:pPr>
            <a:r>
              <a:rPr lang="en-US" sz="2000" b="0" i="0" u="none" strike="noStrike" cap="none" dirty="0">
                <a:solidFill>
                  <a:srgbClr val="F3F3F3"/>
                </a:solidFill>
                <a:latin typeface="Quicksand"/>
                <a:ea typeface="Arial"/>
                <a:cs typeface="Arial"/>
                <a:sym typeface="Quicksand"/>
              </a:rPr>
              <a:t>Dataset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"/>
          <p:cNvSpPr txBox="1"/>
          <p:nvPr/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lvl="0" algn="r">
              <a:buClr>
                <a:srgbClr val="39C0BA"/>
              </a:buClr>
              <a:buSzPts val="1200"/>
            </a:pPr>
            <a:r>
              <a:rPr lang="en-AU" sz="1200" dirty="0">
                <a:solidFill>
                  <a:srgbClr val="39C0BA"/>
                </a:solidFill>
                <a:latin typeface="Quicksand"/>
                <a:ea typeface="Times New Roman"/>
                <a:cs typeface="Times New Roman"/>
                <a:sym typeface="Quicksand"/>
              </a:rPr>
              <a:t>8/13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390;p6">
            <a:extLst>
              <a:ext uri="{FF2B5EF4-FFF2-40B4-BE49-F238E27FC236}">
                <a16:creationId xmlns:a16="http://schemas.microsoft.com/office/drawing/2014/main" id="{1EED1339-3D51-3E06-4DD4-8F0B93EE4511}"/>
              </a:ext>
            </a:extLst>
          </p:cNvPr>
          <p:cNvSpPr txBox="1"/>
          <p:nvPr/>
        </p:nvSpPr>
        <p:spPr>
          <a:xfrm>
            <a:off x="2597322" y="4729834"/>
            <a:ext cx="3801822" cy="35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/>
            <a:r>
              <a:rPr lang="en-AU" sz="1050" dirty="0">
                <a:solidFill>
                  <a:schemeClr val="bg1"/>
                </a:solidFill>
                <a:latin typeface="Times New Roman"/>
                <a:sym typeface="Quicksand"/>
              </a:rPr>
              <a:t> </a:t>
            </a:r>
            <a:r>
              <a:rPr lang="en-US" sz="1050" dirty="0">
                <a:solidFill>
                  <a:schemeClr val="bg1"/>
                </a:solidFill>
                <a:latin typeface="Times New Roman"/>
                <a:sym typeface="Quicksand"/>
              </a:rPr>
              <a:t>Handwritten Character Recognition with Neural Network</a:t>
            </a:r>
            <a:endParaRPr lang="en-US" sz="1050">
              <a:solidFill>
                <a:schemeClr val="bg1"/>
              </a:solidFill>
              <a:latin typeface="Times New Roman"/>
            </a:endParaRPr>
          </a:p>
          <a:p>
            <a:pPr marL="0" marR="0" lvl="1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AU" sz="1050" dirty="0">
              <a:solidFill>
                <a:schemeClr val="bg1"/>
              </a:solidFill>
              <a:latin typeface="Times New Roman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050" b="0" strike="noStrike" dirty="0">
              <a:solidFill>
                <a:schemeClr val="bg1"/>
              </a:solidFill>
              <a:latin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"/>
          <p:cNvSpPr txBox="1"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AU" sz="1800" b="0" strike="noStrike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8"/>
          <p:cNvSpPr txBox="1"/>
          <p:nvPr/>
        </p:nvSpPr>
        <p:spPr>
          <a:xfrm>
            <a:off x="8409709" y="4752000"/>
            <a:ext cx="661571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lvl="0" algn="r">
              <a:buClr>
                <a:srgbClr val="39C0BA"/>
              </a:buClr>
              <a:buSzPts val="1200"/>
            </a:pPr>
            <a:r>
              <a:rPr lang="en-AU" sz="1200" dirty="0">
                <a:solidFill>
                  <a:srgbClr val="39C0BA"/>
                </a:solidFill>
                <a:latin typeface="Quicksand"/>
                <a:ea typeface="Times New Roman"/>
                <a:cs typeface="Times New Roman"/>
                <a:sym typeface="Quicksand"/>
              </a:rPr>
              <a:t>9/13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372;p4">
            <a:extLst>
              <a:ext uri="{FF2B5EF4-FFF2-40B4-BE49-F238E27FC236}">
                <a16:creationId xmlns:a16="http://schemas.microsoft.com/office/drawing/2014/main" id="{55DDCFE2-2717-7EE1-9AE3-D3415841F7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3085" y="1226752"/>
            <a:ext cx="6857640" cy="372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763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endParaRPr lang="en-AU" sz="20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r>
              <a:rPr lang="en-US" sz="1600" dirty="0">
                <a:solidFill>
                  <a:srgbClr val="F3F3F3"/>
                </a:solidFill>
                <a:latin typeface="Quicksand"/>
                <a:sym typeface="Quicksand"/>
              </a:rPr>
              <a:t>Word Processing</a:t>
            </a:r>
            <a:endParaRPr lang="en-AU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76320" indent="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endParaRPr lang="en-AU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r>
              <a:rPr lang="en-US" sz="1600" dirty="0">
                <a:solidFill>
                  <a:srgbClr val="F3F3F3"/>
                </a:solidFill>
                <a:latin typeface="Quicksand"/>
                <a:sym typeface="Quicksand"/>
              </a:rPr>
              <a:t>Legal Documentation</a:t>
            </a:r>
            <a:endParaRPr lang="en-US" sz="1100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pPr marL="763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endParaRPr lang="en-AU" sz="14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r>
              <a:rPr lang="en-US" sz="1600" dirty="0">
                <a:solidFill>
                  <a:srgbClr val="F3F3F3"/>
                </a:solidFill>
                <a:latin typeface="Quicksand"/>
                <a:sym typeface="Quicksand"/>
              </a:rPr>
              <a:t>Banking</a:t>
            </a:r>
          </a:p>
          <a:p>
            <a:pPr marL="76320" indent="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endParaRPr lang="en-AU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r>
              <a:rPr lang="en-US" sz="1600" dirty="0">
                <a:solidFill>
                  <a:srgbClr val="F3F3F3"/>
                </a:solidFill>
                <a:latin typeface="Quicksand"/>
                <a:sym typeface="Quicksand"/>
              </a:rPr>
              <a:t>Legal Documentation</a:t>
            </a:r>
          </a:p>
          <a:p>
            <a:pPr marL="76320" indent="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endParaRPr lang="en-US" sz="1100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pPr marL="76320" indent="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  <a:buNone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1922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ts val="2000"/>
            </a:pPr>
            <a:endParaRPr lang="en-US" sz="1600" dirty="0">
              <a:solidFill>
                <a:srgbClr val="F3F3F3"/>
              </a:solidFill>
              <a:latin typeface="Quicksand"/>
              <a:sym typeface="Quicksan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1B2D2-C6BC-42F6-F0A3-9A88987AD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710" y="1411940"/>
            <a:ext cx="3120778" cy="2105585"/>
          </a:xfrm>
          <a:prstGeom prst="rect">
            <a:avLst/>
          </a:prstGeom>
        </p:spPr>
      </p:pic>
      <p:sp>
        <p:nvSpPr>
          <p:cNvPr id="4" name="Google Shape;390;p6">
            <a:extLst>
              <a:ext uri="{FF2B5EF4-FFF2-40B4-BE49-F238E27FC236}">
                <a16:creationId xmlns:a16="http://schemas.microsoft.com/office/drawing/2014/main" id="{18A898B7-F20E-A95C-0C4E-1E1714FC18D5}"/>
              </a:ext>
            </a:extLst>
          </p:cNvPr>
          <p:cNvSpPr txBox="1"/>
          <p:nvPr/>
        </p:nvSpPr>
        <p:spPr>
          <a:xfrm>
            <a:off x="2597322" y="4729834"/>
            <a:ext cx="3801822" cy="35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/>
            <a:r>
              <a:rPr lang="en-AU" sz="1050" dirty="0">
                <a:solidFill>
                  <a:schemeClr val="bg1"/>
                </a:solidFill>
                <a:latin typeface="Times New Roman"/>
                <a:sym typeface="Quicksand"/>
              </a:rPr>
              <a:t> </a:t>
            </a:r>
            <a:r>
              <a:rPr lang="en-US" sz="1050" dirty="0">
                <a:solidFill>
                  <a:schemeClr val="bg1"/>
                </a:solidFill>
                <a:latin typeface="Times New Roman"/>
                <a:sym typeface="Quicksand"/>
              </a:rPr>
              <a:t>Handwritten Character Recognition with Neural Network</a:t>
            </a:r>
            <a:endParaRPr lang="en-US" sz="1050">
              <a:solidFill>
                <a:schemeClr val="bg1"/>
              </a:solidFill>
              <a:latin typeface="Times New Roman"/>
            </a:endParaRPr>
          </a:p>
          <a:p>
            <a:pPr marL="0" marR="0" lvl="1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AU" sz="1050" dirty="0">
              <a:solidFill>
                <a:schemeClr val="bg1"/>
              </a:solidFill>
              <a:latin typeface="Times New Roman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050" b="0" strike="noStrike" dirty="0">
              <a:solidFill>
                <a:schemeClr val="bg1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409</Words>
  <Application>Microsoft Office PowerPoint</Application>
  <PresentationFormat>On-screen Show (16:9)</PresentationFormat>
  <Paragraphs>166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Office Theme</vt:lpstr>
      <vt:lpstr>Office Theme</vt:lpstr>
      <vt:lpstr>Office Theme</vt:lpstr>
      <vt:lpstr>Office Theme</vt:lpstr>
      <vt:lpstr>Office Theme</vt:lpstr>
      <vt:lpstr>Office Theme</vt:lpstr>
      <vt:lpstr>                          </vt:lpstr>
      <vt:lpstr>Contents</vt:lpstr>
      <vt:lpstr>Introduction</vt:lpstr>
      <vt:lpstr>Motivation</vt:lpstr>
      <vt:lpstr>Literature Review</vt:lpstr>
      <vt:lpstr>Objectives</vt:lpstr>
      <vt:lpstr>Methodology</vt:lpstr>
      <vt:lpstr>Tools &amp; Technology</vt:lpstr>
      <vt:lpstr>Application</vt:lpstr>
      <vt:lpstr>           Limitation and Future Scope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</dc:title>
  <dc:creator>Abdullah Al Fahad</dc:creator>
  <cp:lastModifiedBy>ACER</cp:lastModifiedBy>
  <cp:revision>92</cp:revision>
  <dcterms:modified xsi:type="dcterms:W3CDTF">2023-06-25T07:02:02Z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16</vt:r8>
  </property>
  <property fmtid="{D5CDD505-2E9C-101B-9397-08002B2CF9AE}" pid="3" name="PresentationFormat">
    <vt:lpwstr>On-screen Show (16:9)</vt:lpwstr>
  </property>
  <property fmtid="{D5CDD505-2E9C-101B-9397-08002B2CF9AE}" pid="4" name="Slides">
    <vt:r8>16</vt:r8>
  </property>
</Properties>
</file>