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302" r:id="rId2"/>
    <p:sldId id="257" r:id="rId3"/>
    <p:sldId id="291" r:id="rId4"/>
    <p:sldId id="259" r:id="rId5"/>
    <p:sldId id="329" r:id="rId6"/>
    <p:sldId id="262" r:id="rId7"/>
    <p:sldId id="331" r:id="rId8"/>
    <p:sldId id="271" r:id="rId9"/>
    <p:sldId id="323" r:id="rId10"/>
    <p:sldId id="267" r:id="rId11"/>
    <p:sldId id="324" r:id="rId12"/>
    <p:sldId id="325" r:id="rId13"/>
    <p:sldId id="326" r:id="rId14"/>
    <p:sldId id="327" r:id="rId15"/>
    <p:sldId id="328" r:id="rId16"/>
    <p:sldId id="330" r:id="rId17"/>
    <p:sldId id="313" r:id="rId18"/>
    <p:sldId id="312" r:id="rId19"/>
    <p:sldId id="321" r:id="rId20"/>
    <p:sldId id="314" r:id="rId21"/>
    <p:sldId id="32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834B07-AEC2-4CFA-AAF2-A7A04E31269E}">
  <a:tblStyle styleId="{65834B07-AEC2-4CFA-AAF2-A7A04E312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7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94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1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2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13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4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15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16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18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s-vectors/delivery" TargetMode="External"/><Relationship Id="rId2" Type="http://schemas.openxmlformats.org/officeDocument/2006/relationships/hyperlink" Target="https://shipox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lipartmax.com/middle/m2i8d3m2Z5Z5G6d3_reinventing-courier-and-freight-online-courier-management-syste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;p1">
            <a:extLst>
              <a:ext uri="{FF2B5EF4-FFF2-40B4-BE49-F238E27FC236}">
                <a16:creationId xmlns:a16="http://schemas.microsoft.com/office/drawing/2014/main" id="{B491CDCC-D96E-7F40-99AF-1C86A57402FA}"/>
              </a:ext>
            </a:extLst>
          </p:cNvPr>
          <p:cNvSpPr/>
          <p:nvPr/>
        </p:nvSpPr>
        <p:spPr>
          <a:xfrm>
            <a:off x="919239" y="2280706"/>
            <a:ext cx="2893334" cy="204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lang="en-US" sz="225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800" b="1" u="sng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Presented By:</a:t>
            </a:r>
          </a:p>
          <a:p>
            <a:endParaRPr sz="1050" dirty="0">
              <a:solidFill>
                <a:schemeClr val="dk1"/>
              </a:solidFill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Name: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Estiak Hasan Emon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201002059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Name: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Shamima Aktar</a:t>
            </a:r>
          </a:p>
          <a:p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201002265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" name="Google Shape;87;p1">
            <a:extLst>
              <a:ext uri="{FF2B5EF4-FFF2-40B4-BE49-F238E27FC236}">
                <a16:creationId xmlns:a16="http://schemas.microsoft.com/office/drawing/2014/main" id="{9AE04CD2-F477-3E3E-96B0-197E0AF571D4}"/>
              </a:ext>
            </a:extLst>
          </p:cNvPr>
          <p:cNvSpPr/>
          <p:nvPr/>
        </p:nvSpPr>
        <p:spPr>
          <a:xfrm>
            <a:off x="5189624" y="2095197"/>
            <a:ext cx="3664131" cy="204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5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800" b="1" u="sng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Presented To:</a:t>
            </a:r>
            <a:endParaRPr sz="2800" b="1" u="sng" dirty="0">
              <a:solidFill>
                <a:srgbClr val="002060"/>
              </a:solidFill>
              <a:latin typeface="Times New Roman"/>
              <a:cs typeface="Times New Roman"/>
              <a:sym typeface="Fira Sans Extra Condensed"/>
            </a:endParaRPr>
          </a:p>
          <a:p>
            <a:endParaRPr sz="15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Name: </a:t>
            </a: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Md. Noyan Ali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Designation: </a:t>
            </a: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Lecturer</a:t>
            </a:r>
            <a:endParaRPr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Green University of Bangladesh</a:t>
            </a:r>
            <a:endParaRPr sz="1800" b="1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3D21E547-5799-24D1-8986-9DDDFD2AD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172" y="238674"/>
            <a:ext cx="7727655" cy="52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>
              <a:buClr>
                <a:srgbClr val="002060"/>
              </a:buClr>
              <a:buSzPts val="4000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9E998A2-D41F-F6CF-BDDD-F2BE5D870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999" y="88162"/>
            <a:ext cx="873001" cy="791566"/>
          </a:xfrm>
          <a:prstGeom prst="rect">
            <a:avLst/>
          </a:prstGeom>
        </p:spPr>
      </p:pic>
      <p:pic>
        <p:nvPicPr>
          <p:cNvPr id="11" name="Google Shape;90;p1">
            <a:extLst>
              <a:ext uri="{FF2B5EF4-FFF2-40B4-BE49-F238E27FC236}">
                <a16:creationId xmlns:a16="http://schemas.microsoft.com/office/drawing/2014/main" id="{1480CCB0-4D8E-B637-55A7-70E82D16F1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86" y="129847"/>
            <a:ext cx="781053" cy="70819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FD13B3-D5F6-5A37-3A66-8BAE91CC1611}"/>
              </a:ext>
            </a:extLst>
          </p:cNvPr>
          <p:cNvSpPr txBox="1"/>
          <p:nvPr/>
        </p:nvSpPr>
        <p:spPr>
          <a:xfrm>
            <a:off x="2370083" y="4772827"/>
            <a:ext cx="4803226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000"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D40B4-BE1A-4215-AB87-777BEE52FCAF}"/>
              </a:ext>
            </a:extLst>
          </p:cNvPr>
          <p:cNvSpPr txBox="1"/>
          <p:nvPr/>
        </p:nvSpPr>
        <p:spPr>
          <a:xfrm>
            <a:off x="2103892" y="1050700"/>
            <a:ext cx="493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CSE-406</a:t>
            </a:r>
          </a:p>
          <a:p>
            <a:pPr lvl="1"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Design Project II</a:t>
            </a:r>
          </a:p>
        </p:txBody>
      </p:sp>
    </p:spTree>
    <p:extLst>
      <p:ext uri="{BB962C8B-B14F-4D97-AF65-F5344CB8AC3E}">
        <p14:creationId xmlns:p14="http://schemas.microsoft.com/office/powerpoint/2010/main" val="36486195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00740" y="24752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Log in module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DA15FD-25B6-2578-4BD5-6D903B8B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534" y="144551"/>
            <a:ext cx="864255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72A904-7B8F-ED9A-861B-2443C90861E2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1F4AEA-8DC7-D9FD-2A14-25F286C8B37A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E951-9100-A6A3-D87F-0098AB820F17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AABD1085-5458-49EF-86C4-C477D397D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24" y="914117"/>
            <a:ext cx="6691342" cy="3676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B3D1EE-4007-4F38-ABD8-56BA3345C64B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00740" y="24752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Homepage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DA15FD-25B6-2578-4BD5-6D903B8B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534" y="144551"/>
            <a:ext cx="864255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72A904-7B8F-ED9A-861B-2443C90861E2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1F4AEA-8DC7-D9FD-2A14-25F286C8B37A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E951-9100-A6A3-D87F-0098AB820F17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03E982C-EDD6-4374-BC6A-D4F3217DA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23" y="936611"/>
            <a:ext cx="6691343" cy="3708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976B9A-B76B-40BB-8E24-50CB4B7F8A2B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1900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00740" y="24752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Branch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DA15FD-25B6-2578-4BD5-6D903B8B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534" y="144551"/>
            <a:ext cx="864255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72A904-7B8F-ED9A-861B-2443C90861E2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1F4AEA-8DC7-D9FD-2A14-25F286C8B37A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E951-9100-A6A3-D87F-0098AB820F17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0E743812-A817-4060-A9BE-2A210BFBB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23" y="912847"/>
            <a:ext cx="6691343" cy="3732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2EF3EC-4794-4944-AC2B-F2A0D97AD87C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702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00740" y="24752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Parcel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DA15FD-25B6-2578-4BD5-6D903B8B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534" y="144551"/>
            <a:ext cx="864255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72A904-7B8F-ED9A-861B-2443C90861E2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1F4AEA-8DC7-D9FD-2A14-25F286C8B37A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E951-9100-A6A3-D87F-0098AB820F17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58761F-70FD-4AD3-80C3-F3708F6F7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23" y="936611"/>
            <a:ext cx="6691343" cy="3792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762447-D849-408C-B62D-B77F874758DF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00697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00740" y="24752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Tracking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DA15FD-25B6-2578-4BD5-6D903B8B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534" y="144551"/>
            <a:ext cx="864255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72A904-7B8F-ED9A-861B-2443C90861E2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1F4AEA-8DC7-D9FD-2A14-25F286C8B37A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E951-9100-A6A3-D87F-0098AB820F17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52EEC545-CB5A-40AC-BBCD-69E14BF5C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23" y="936612"/>
            <a:ext cx="6691343" cy="3792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673EA-F1A0-4D10-BCE0-8F42AF495660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3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00740" y="24752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Report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DA15FD-25B6-2578-4BD5-6D903B8B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534" y="144551"/>
            <a:ext cx="864255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72A904-7B8F-ED9A-861B-2443C90861E2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1F4AEA-8DC7-D9FD-2A14-25F286C8B37A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E951-9100-A6A3-D87F-0098AB820F17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E10038E-28D7-473B-B76C-D916B7FBB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40" y="936611"/>
            <a:ext cx="5469770" cy="370896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119EBF7-F47A-4F65-BE10-5E15AEDA9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040" y="912847"/>
            <a:ext cx="2842749" cy="3708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AADA25-6102-4A6C-895D-B3A3200D465C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7040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00740" y="24752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Database connection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DA15FD-25B6-2578-4BD5-6D903B8B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534" y="144551"/>
            <a:ext cx="864255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72A904-7B8F-ED9A-861B-2443C90861E2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1F4AEA-8DC7-D9FD-2A14-25F286C8B37A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E951-9100-A6A3-D87F-0098AB820F17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ADA25-6102-4A6C-895D-B3A3200D465C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FFE707C-77B1-4D4D-94D4-BFEB9089C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51" y="1039980"/>
            <a:ext cx="7571403" cy="35391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8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542260" y="14556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Scope of future work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143032-8647-4081-F3BB-EF114ABEB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2239" y="164674"/>
            <a:ext cx="847338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8183B3-F8D4-49F3-265D-6B6DF85E3E46}"/>
              </a:ext>
            </a:extLst>
          </p:cNvPr>
          <p:cNvCxnSpPr>
            <a:cxnSpLocks/>
          </p:cNvCxnSpPr>
          <p:nvPr/>
        </p:nvCxnSpPr>
        <p:spPr>
          <a:xfrm>
            <a:off x="1131588" y="620111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F71225B-9B9D-CEBD-3E4F-964687318DE0}"/>
              </a:ext>
            </a:extLst>
          </p:cNvPr>
          <p:cNvSpPr/>
          <p:nvPr/>
        </p:nvSpPr>
        <p:spPr>
          <a:xfrm>
            <a:off x="8280516" y="4597698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EEABF-FCDF-91C8-DC5C-C409F54DDC25}"/>
              </a:ext>
            </a:extLst>
          </p:cNvPr>
          <p:cNvSpPr txBox="1"/>
          <p:nvPr/>
        </p:nvSpPr>
        <p:spPr>
          <a:xfrm>
            <a:off x="273940" y="1145313"/>
            <a:ext cx="53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anose="05000000000000000000" pitchFamily="2" charset="2"/>
              <a:buNone/>
            </a:pPr>
            <a:r>
              <a:rPr lang="en-US" sz="1800" b="1" i="0" u="none" strike="noStrike" kern="1200" cap="none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01. </a:t>
            </a:r>
            <a:r>
              <a:rPr lang="en-US" sz="1800" i="0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Integration with E-commerce Platforms.</a:t>
            </a:r>
            <a:endParaRPr lang="en-US" sz="1400" i="0" u="none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2F526-0336-9278-8B98-48EA2FFB4800}"/>
              </a:ext>
            </a:extLst>
          </p:cNvPr>
          <p:cNvSpPr txBox="1"/>
          <p:nvPr/>
        </p:nvSpPr>
        <p:spPr>
          <a:xfrm>
            <a:off x="273940" y="1828817"/>
            <a:ext cx="50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kern="1200" cap="none" dirty="0">
                <a:solidFill>
                  <a:schemeClr val="accent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02. </a:t>
            </a:r>
            <a:r>
              <a:rPr lang="en-US" sz="1800" i="0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Mobile Applications.</a:t>
            </a:r>
            <a:endParaRPr lang="en-US" sz="1400" i="0" u="none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00378-DC91-FDEE-72C4-12A0E7E9B3FF}"/>
              </a:ext>
            </a:extLst>
          </p:cNvPr>
          <p:cNvSpPr txBox="1"/>
          <p:nvPr/>
        </p:nvSpPr>
        <p:spPr>
          <a:xfrm>
            <a:off x="273940" y="2512321"/>
            <a:ext cx="41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kern="1200" cap="none" dirty="0">
                <a:solidFill>
                  <a:schemeClr val="accent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03. </a:t>
            </a:r>
            <a:r>
              <a:rPr lang="en-US" sz="1800" i="0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Route Optimization.</a:t>
            </a:r>
            <a:endParaRPr lang="en-US" sz="1800" u="none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8632B-F3E6-7C8A-3F0A-332D5A5D8987}"/>
              </a:ext>
            </a:extLst>
          </p:cNvPr>
          <p:cNvSpPr txBox="1"/>
          <p:nvPr/>
        </p:nvSpPr>
        <p:spPr>
          <a:xfrm>
            <a:off x="273940" y="3195825"/>
            <a:ext cx="52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kern="1200" cap="none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04. </a:t>
            </a:r>
            <a:r>
              <a:rPr lang="en-US" sz="1800" i="0" u="none" strike="noStrike" kern="1200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Integration with Third-Party Services.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53332-26EB-E71F-4BD1-E878DEC54DD6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F3F6A38-D0FD-4DA1-802F-662AB6655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847304"/>
            <a:ext cx="4162964" cy="3858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620C5-2928-42FE-A780-231F31D924DF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700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628-FA16-7B21-008E-5F9321B1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398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0AD5B-D79E-1470-2394-7386818636D4}"/>
              </a:ext>
            </a:extLst>
          </p:cNvPr>
          <p:cNvSpPr txBox="1"/>
          <p:nvPr/>
        </p:nvSpPr>
        <p:spPr>
          <a:xfrm>
            <a:off x="910167" y="1394500"/>
            <a:ext cx="7910623" cy="170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Courier Management System is a comprehensive software solution.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Courier companies can benefit from improved operational efficiency, enhanced customer satisfaction, optimized resource utilization, and data-driven decision-making.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EF0B6-5200-DD05-9D2C-94552CCAA1CB}"/>
              </a:ext>
            </a:extLst>
          </p:cNvPr>
          <p:cNvCxnSpPr>
            <a:cxnSpLocks/>
          </p:cNvCxnSpPr>
          <p:nvPr/>
        </p:nvCxnSpPr>
        <p:spPr>
          <a:xfrm>
            <a:off x="1301631" y="807223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E4E983B-D945-E79A-58B1-F591F950F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0391" y="128302"/>
            <a:ext cx="824948" cy="74799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772E26-182C-1F6E-2595-24B9714E86DB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19020-B81B-58E2-803B-C7D0B412292B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DAA2-798E-48FC-BDB0-702CAA275517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96835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B06B68-5F2F-53B4-F699-9D0A28B10DD2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DD8ED-C317-DD90-4E16-4D389254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398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64873-41B6-E133-369C-2202F0082C2C}"/>
              </a:ext>
            </a:extLst>
          </p:cNvPr>
          <p:cNvSpPr txBox="1"/>
          <p:nvPr/>
        </p:nvSpPr>
        <p:spPr>
          <a:xfrm>
            <a:off x="370473" y="935421"/>
            <a:ext cx="8450317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dk1"/>
              </a:buClr>
              <a:buSzPts val="1120"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[1] https://slidesgo.com/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2"/>
              </a:rPr>
              <a:t>https://shipox.com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https://www.freepik.com/free-photos-vectors/delivery</a:t>
            </a: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[4]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4"/>
              </a:rPr>
              <a:t>https://www.clipartmax.com/middle/m2i8d3m2Z5Z5G6d3_reinventing-courier-and-freight-online-courier-management-system/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[5] https://www.vecteezy.com/free-vector/courier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endParaRPr lang="en-US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9E18-ECE4-E3AE-0DEB-A7D052826E0B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48B71-466F-421A-A4D3-5A0E70BA884B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7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394801" y="24554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Outline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2" name="Google Shape;236;p16">
            <a:extLst>
              <a:ext uri="{FF2B5EF4-FFF2-40B4-BE49-F238E27FC236}">
                <a16:creationId xmlns:a16="http://schemas.microsoft.com/office/drawing/2014/main" id="{93780900-EB4B-7F71-FDCB-25840CB13FAB}"/>
              </a:ext>
            </a:extLst>
          </p:cNvPr>
          <p:cNvGrpSpPr/>
          <p:nvPr/>
        </p:nvGrpSpPr>
        <p:grpSpPr>
          <a:xfrm>
            <a:off x="424534" y="1079146"/>
            <a:ext cx="2676783" cy="601790"/>
            <a:chOff x="3297249" y="1108234"/>
            <a:chExt cx="2676783" cy="678061"/>
          </a:xfrm>
        </p:grpSpPr>
        <p:sp>
          <p:nvSpPr>
            <p:cNvPr id="3" name="Google Shape;237;p16">
              <a:extLst>
                <a:ext uri="{FF2B5EF4-FFF2-40B4-BE49-F238E27FC236}">
                  <a16:creationId xmlns:a16="http://schemas.microsoft.com/office/drawing/2014/main" id="{69E543F3-6BCA-9FE8-68A7-E1BB1D96A5A5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5" name="Google Shape;239;p16">
              <a:extLst>
                <a:ext uri="{FF2B5EF4-FFF2-40B4-BE49-F238E27FC236}">
                  <a16:creationId xmlns:a16="http://schemas.microsoft.com/office/drawing/2014/main" id="{3CE9E06E-C742-62BC-0D27-4CDA94760D02}"/>
                </a:ext>
              </a:extLst>
            </p:cNvPr>
            <p:cNvSpPr txBox="1"/>
            <p:nvPr/>
          </p:nvSpPr>
          <p:spPr>
            <a:xfrm>
              <a:off x="3992832" y="1108234"/>
              <a:ext cx="1981200" cy="67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Introduction</a:t>
              </a:r>
              <a:endParaRPr sz="2000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37" name="Google Shape;236;p16">
            <a:extLst>
              <a:ext uri="{FF2B5EF4-FFF2-40B4-BE49-F238E27FC236}">
                <a16:creationId xmlns:a16="http://schemas.microsoft.com/office/drawing/2014/main" id="{F7508ECE-1E0E-612B-7E28-7BE6F325D0FA}"/>
              </a:ext>
            </a:extLst>
          </p:cNvPr>
          <p:cNvGrpSpPr/>
          <p:nvPr/>
        </p:nvGrpSpPr>
        <p:grpSpPr>
          <a:xfrm>
            <a:off x="424534" y="1945250"/>
            <a:ext cx="2653489" cy="612195"/>
            <a:chOff x="3297249" y="1075836"/>
            <a:chExt cx="2653489" cy="689785"/>
          </a:xfrm>
        </p:grpSpPr>
        <p:sp>
          <p:nvSpPr>
            <p:cNvPr id="38" name="Google Shape;237;p16">
              <a:extLst>
                <a:ext uri="{FF2B5EF4-FFF2-40B4-BE49-F238E27FC236}">
                  <a16:creationId xmlns:a16="http://schemas.microsoft.com/office/drawing/2014/main" id="{12F71988-2A0C-0E5F-A357-2B9465BC8F0C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40" name="Google Shape;239;p16">
              <a:extLst>
                <a:ext uri="{FF2B5EF4-FFF2-40B4-BE49-F238E27FC236}">
                  <a16:creationId xmlns:a16="http://schemas.microsoft.com/office/drawing/2014/main" id="{A7956143-4675-D3AB-7C06-AAF052A95D11}"/>
                </a:ext>
              </a:extLst>
            </p:cNvPr>
            <p:cNvSpPr txBox="1"/>
            <p:nvPr/>
          </p:nvSpPr>
          <p:spPr>
            <a:xfrm>
              <a:off x="3969538" y="1075836"/>
              <a:ext cx="1981200" cy="689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Objectives</a:t>
              </a:r>
              <a:endParaRPr sz="2000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199" name="Google Shape;236;p16">
            <a:extLst>
              <a:ext uri="{FF2B5EF4-FFF2-40B4-BE49-F238E27FC236}">
                <a16:creationId xmlns:a16="http://schemas.microsoft.com/office/drawing/2014/main" id="{4F638D7B-1A86-7E25-3466-4D1A6BE925CE}"/>
              </a:ext>
            </a:extLst>
          </p:cNvPr>
          <p:cNvGrpSpPr/>
          <p:nvPr/>
        </p:nvGrpSpPr>
        <p:grpSpPr>
          <a:xfrm>
            <a:off x="3412490" y="1894993"/>
            <a:ext cx="2653489" cy="601791"/>
            <a:chOff x="3297249" y="1027912"/>
            <a:chExt cx="2653489" cy="678062"/>
          </a:xfrm>
        </p:grpSpPr>
        <p:sp>
          <p:nvSpPr>
            <p:cNvPr id="200" name="Google Shape;237;p16">
              <a:extLst>
                <a:ext uri="{FF2B5EF4-FFF2-40B4-BE49-F238E27FC236}">
                  <a16:creationId xmlns:a16="http://schemas.microsoft.com/office/drawing/2014/main" id="{E6C5792E-7A81-B4AF-8DD1-30293ABD9708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02" name="Google Shape;239;p16">
              <a:extLst>
                <a:ext uri="{FF2B5EF4-FFF2-40B4-BE49-F238E27FC236}">
                  <a16:creationId xmlns:a16="http://schemas.microsoft.com/office/drawing/2014/main" id="{824AB01C-BAD1-2F1B-90E5-83BF47444E02}"/>
                </a:ext>
              </a:extLst>
            </p:cNvPr>
            <p:cNvSpPr txBox="1"/>
            <p:nvPr/>
          </p:nvSpPr>
          <p:spPr>
            <a:xfrm>
              <a:off x="3969538" y="1027912"/>
              <a:ext cx="1981200" cy="674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DFD Diagram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204" name="Google Shape;236;p16">
            <a:extLst>
              <a:ext uri="{FF2B5EF4-FFF2-40B4-BE49-F238E27FC236}">
                <a16:creationId xmlns:a16="http://schemas.microsoft.com/office/drawing/2014/main" id="{3C2F0C41-14C9-D8AA-61ED-696145CB485F}"/>
              </a:ext>
            </a:extLst>
          </p:cNvPr>
          <p:cNvGrpSpPr/>
          <p:nvPr/>
        </p:nvGrpSpPr>
        <p:grpSpPr>
          <a:xfrm>
            <a:off x="424534" y="3650283"/>
            <a:ext cx="2756865" cy="693074"/>
            <a:chOff x="3297249" y="1027913"/>
            <a:chExt cx="2756865" cy="780914"/>
          </a:xfrm>
        </p:grpSpPr>
        <p:sp>
          <p:nvSpPr>
            <p:cNvPr id="205" name="Google Shape;237;p16">
              <a:extLst>
                <a:ext uri="{FF2B5EF4-FFF2-40B4-BE49-F238E27FC236}">
                  <a16:creationId xmlns:a16="http://schemas.microsoft.com/office/drawing/2014/main" id="{0AD4085A-3739-F6C9-6798-0705BEACD151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07" name="Google Shape;239;p16">
              <a:extLst>
                <a:ext uri="{FF2B5EF4-FFF2-40B4-BE49-F238E27FC236}">
                  <a16:creationId xmlns:a16="http://schemas.microsoft.com/office/drawing/2014/main" id="{22B4DDF3-A540-34A1-CF6E-9B2EA37DDB03}"/>
                </a:ext>
              </a:extLst>
            </p:cNvPr>
            <p:cNvSpPr txBox="1"/>
            <p:nvPr/>
          </p:nvSpPr>
          <p:spPr>
            <a:xfrm>
              <a:off x="3969538" y="1027913"/>
              <a:ext cx="2084576" cy="7809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Technology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209" name="Google Shape;236;p16">
            <a:extLst>
              <a:ext uri="{FF2B5EF4-FFF2-40B4-BE49-F238E27FC236}">
                <a16:creationId xmlns:a16="http://schemas.microsoft.com/office/drawing/2014/main" id="{990BA6AC-2730-9029-75E8-6AF7C57D48B0}"/>
              </a:ext>
            </a:extLst>
          </p:cNvPr>
          <p:cNvGrpSpPr/>
          <p:nvPr/>
        </p:nvGrpSpPr>
        <p:grpSpPr>
          <a:xfrm>
            <a:off x="424534" y="2783772"/>
            <a:ext cx="2653489" cy="693075"/>
            <a:chOff x="3297249" y="1027912"/>
            <a:chExt cx="2653489" cy="780915"/>
          </a:xfrm>
        </p:grpSpPr>
        <p:sp>
          <p:nvSpPr>
            <p:cNvPr id="210" name="Google Shape;237;p16">
              <a:extLst>
                <a:ext uri="{FF2B5EF4-FFF2-40B4-BE49-F238E27FC236}">
                  <a16:creationId xmlns:a16="http://schemas.microsoft.com/office/drawing/2014/main" id="{5276530F-5FF8-5AB5-24F8-5B318ED2775B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12" name="Google Shape;239;p16">
              <a:extLst>
                <a:ext uri="{FF2B5EF4-FFF2-40B4-BE49-F238E27FC236}">
                  <a16:creationId xmlns:a16="http://schemas.microsoft.com/office/drawing/2014/main" id="{EB93767E-7484-7718-7EEC-859AC0733285}"/>
                </a:ext>
              </a:extLst>
            </p:cNvPr>
            <p:cNvSpPr txBox="1"/>
            <p:nvPr/>
          </p:nvSpPr>
          <p:spPr>
            <a:xfrm>
              <a:off x="3969538" y="1027912"/>
              <a:ext cx="1981200" cy="78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Project goals</a:t>
              </a:r>
              <a:endParaRPr sz="2000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214" name="Google Shape;236;p16">
            <a:extLst>
              <a:ext uri="{FF2B5EF4-FFF2-40B4-BE49-F238E27FC236}">
                <a16:creationId xmlns:a16="http://schemas.microsoft.com/office/drawing/2014/main" id="{87394E53-4F3D-8C7C-444C-B0B94B0D9755}"/>
              </a:ext>
            </a:extLst>
          </p:cNvPr>
          <p:cNvGrpSpPr/>
          <p:nvPr/>
        </p:nvGrpSpPr>
        <p:grpSpPr>
          <a:xfrm>
            <a:off x="3412490" y="1039097"/>
            <a:ext cx="2648520" cy="601790"/>
            <a:chOff x="3297249" y="1083641"/>
            <a:chExt cx="2648520" cy="678061"/>
          </a:xfrm>
        </p:grpSpPr>
        <p:sp>
          <p:nvSpPr>
            <p:cNvPr id="215" name="Google Shape;237;p16">
              <a:extLst>
                <a:ext uri="{FF2B5EF4-FFF2-40B4-BE49-F238E27FC236}">
                  <a16:creationId xmlns:a16="http://schemas.microsoft.com/office/drawing/2014/main" id="{18367E91-6842-40D9-E18D-857D0FA8D2E5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17" name="Google Shape;239;p16">
              <a:extLst>
                <a:ext uri="{FF2B5EF4-FFF2-40B4-BE49-F238E27FC236}">
                  <a16:creationId xmlns:a16="http://schemas.microsoft.com/office/drawing/2014/main" id="{10225B27-17A9-1033-8AD0-A8F8ED9A7BCA}"/>
                </a:ext>
              </a:extLst>
            </p:cNvPr>
            <p:cNvSpPr txBox="1"/>
            <p:nvPr/>
          </p:nvSpPr>
          <p:spPr>
            <a:xfrm>
              <a:off x="3964569" y="1083641"/>
              <a:ext cx="1981200" cy="67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Methodology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364" name="Google Shape;236;p16">
            <a:extLst>
              <a:ext uri="{FF2B5EF4-FFF2-40B4-BE49-F238E27FC236}">
                <a16:creationId xmlns:a16="http://schemas.microsoft.com/office/drawing/2014/main" id="{70899E53-DA8F-82C5-4DC7-A31D6556366F}"/>
              </a:ext>
            </a:extLst>
          </p:cNvPr>
          <p:cNvGrpSpPr/>
          <p:nvPr/>
        </p:nvGrpSpPr>
        <p:grpSpPr>
          <a:xfrm>
            <a:off x="3412490" y="2777354"/>
            <a:ext cx="2755221" cy="601790"/>
            <a:chOff x="3297249" y="1027913"/>
            <a:chExt cx="2755221" cy="678061"/>
          </a:xfrm>
        </p:grpSpPr>
        <p:sp>
          <p:nvSpPr>
            <p:cNvPr id="365" name="Google Shape;237;p16">
              <a:extLst>
                <a:ext uri="{FF2B5EF4-FFF2-40B4-BE49-F238E27FC236}">
                  <a16:creationId xmlns:a16="http://schemas.microsoft.com/office/drawing/2014/main" id="{1B872BA6-DDE7-CA74-637C-264B6C71208E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367" name="Google Shape;239;p16">
              <a:extLst>
                <a:ext uri="{FF2B5EF4-FFF2-40B4-BE49-F238E27FC236}">
                  <a16:creationId xmlns:a16="http://schemas.microsoft.com/office/drawing/2014/main" id="{AAE9A906-E909-2D52-7D74-4797CD71A78E}"/>
                </a:ext>
              </a:extLst>
            </p:cNvPr>
            <p:cNvSpPr txBox="1"/>
            <p:nvPr/>
          </p:nvSpPr>
          <p:spPr>
            <a:xfrm>
              <a:off x="3969537" y="1027913"/>
              <a:ext cx="2082933" cy="639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ER Diagram</a:t>
              </a:r>
            </a:p>
          </p:txBody>
        </p:sp>
      </p:grpSp>
      <p:grpSp>
        <p:nvGrpSpPr>
          <p:cNvPr id="369" name="Google Shape;236;p16">
            <a:extLst>
              <a:ext uri="{FF2B5EF4-FFF2-40B4-BE49-F238E27FC236}">
                <a16:creationId xmlns:a16="http://schemas.microsoft.com/office/drawing/2014/main" id="{E7731B7A-6958-ACFB-A160-EEE3F98474EE}"/>
              </a:ext>
            </a:extLst>
          </p:cNvPr>
          <p:cNvGrpSpPr/>
          <p:nvPr/>
        </p:nvGrpSpPr>
        <p:grpSpPr>
          <a:xfrm>
            <a:off x="3412490" y="3669919"/>
            <a:ext cx="2653489" cy="693074"/>
            <a:chOff x="3297249" y="1027914"/>
            <a:chExt cx="2653489" cy="780915"/>
          </a:xfrm>
        </p:grpSpPr>
        <p:sp>
          <p:nvSpPr>
            <p:cNvPr id="370" name="Google Shape;237;p16">
              <a:extLst>
                <a:ext uri="{FF2B5EF4-FFF2-40B4-BE49-F238E27FC236}">
                  <a16:creationId xmlns:a16="http://schemas.microsoft.com/office/drawing/2014/main" id="{3310200F-F103-5361-D258-1B395515EB56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372" name="Google Shape;239;p16">
              <a:extLst>
                <a:ext uri="{FF2B5EF4-FFF2-40B4-BE49-F238E27FC236}">
                  <a16:creationId xmlns:a16="http://schemas.microsoft.com/office/drawing/2014/main" id="{CD2B375F-5126-1CD1-B5F2-051FDAFC0AA2}"/>
                </a:ext>
              </a:extLst>
            </p:cNvPr>
            <p:cNvSpPr txBox="1"/>
            <p:nvPr/>
          </p:nvSpPr>
          <p:spPr>
            <a:xfrm>
              <a:off x="3969538" y="1027914"/>
              <a:ext cx="1981200" cy="78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Implementation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377" name="Google Shape;236;p16">
            <a:extLst>
              <a:ext uri="{FF2B5EF4-FFF2-40B4-BE49-F238E27FC236}">
                <a16:creationId xmlns:a16="http://schemas.microsoft.com/office/drawing/2014/main" id="{1DAAF3F9-BB98-8F48-E200-331E3B4929A2}"/>
              </a:ext>
            </a:extLst>
          </p:cNvPr>
          <p:cNvGrpSpPr/>
          <p:nvPr/>
        </p:nvGrpSpPr>
        <p:grpSpPr>
          <a:xfrm>
            <a:off x="6142168" y="1041118"/>
            <a:ext cx="2678622" cy="601790"/>
            <a:chOff x="3297249" y="1068894"/>
            <a:chExt cx="2678622" cy="678061"/>
          </a:xfrm>
        </p:grpSpPr>
        <p:sp>
          <p:nvSpPr>
            <p:cNvPr id="378" name="Google Shape;237;p16">
              <a:extLst>
                <a:ext uri="{FF2B5EF4-FFF2-40B4-BE49-F238E27FC236}">
                  <a16:creationId xmlns:a16="http://schemas.microsoft.com/office/drawing/2014/main" id="{0CC31E82-45C0-CF9C-020E-89C4127A72E0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379" name="Google Shape;239;p16">
              <a:extLst>
                <a:ext uri="{FF2B5EF4-FFF2-40B4-BE49-F238E27FC236}">
                  <a16:creationId xmlns:a16="http://schemas.microsoft.com/office/drawing/2014/main" id="{DC078C15-2F6C-E2E3-178B-D73AA0227F0D}"/>
                </a:ext>
              </a:extLst>
            </p:cNvPr>
            <p:cNvSpPr txBox="1"/>
            <p:nvPr/>
          </p:nvSpPr>
          <p:spPr>
            <a:xfrm>
              <a:off x="3994671" y="1068894"/>
              <a:ext cx="1981200" cy="67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Scope of future work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29046598-E0CC-AF18-AB92-4C9EB061D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3452" y="214350"/>
            <a:ext cx="847338" cy="768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4FB5D2-10D0-3636-5521-42A0BC1F83EC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CF1ED-EB1B-D5CC-CCF6-3F17397D43A5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DCE090E-3035-76D8-A74A-321892C6F1B2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6BFDB-4018-4575-9722-D0918E9D7EBF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Google Shape;236;p16">
            <a:extLst>
              <a:ext uri="{FF2B5EF4-FFF2-40B4-BE49-F238E27FC236}">
                <a16:creationId xmlns:a16="http://schemas.microsoft.com/office/drawing/2014/main" id="{D4F6EE71-B83C-42A0-B6C4-7BF61DC072EC}"/>
              </a:ext>
            </a:extLst>
          </p:cNvPr>
          <p:cNvGrpSpPr/>
          <p:nvPr/>
        </p:nvGrpSpPr>
        <p:grpSpPr>
          <a:xfrm>
            <a:off x="6161606" y="1967736"/>
            <a:ext cx="2653489" cy="601791"/>
            <a:chOff x="3297249" y="1027912"/>
            <a:chExt cx="2653489" cy="678062"/>
          </a:xfrm>
        </p:grpSpPr>
        <p:sp>
          <p:nvSpPr>
            <p:cNvPr id="41" name="Google Shape;237;p16">
              <a:extLst>
                <a:ext uri="{FF2B5EF4-FFF2-40B4-BE49-F238E27FC236}">
                  <a16:creationId xmlns:a16="http://schemas.microsoft.com/office/drawing/2014/main" id="{2C2609CC-2935-4E97-A928-D5C554E3081D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10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42" name="Google Shape;239;p16">
              <a:extLst>
                <a:ext uri="{FF2B5EF4-FFF2-40B4-BE49-F238E27FC236}">
                  <a16:creationId xmlns:a16="http://schemas.microsoft.com/office/drawing/2014/main" id="{7B267B47-874C-4EA5-8F70-B46250D866A1}"/>
                </a:ext>
              </a:extLst>
            </p:cNvPr>
            <p:cNvSpPr txBox="1"/>
            <p:nvPr/>
          </p:nvSpPr>
          <p:spPr>
            <a:xfrm>
              <a:off x="3969538" y="1027912"/>
              <a:ext cx="1981200" cy="674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Conclusion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B06B68-5F2F-53B4-F699-9D0A28B10DD2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4F6A-76B8-5746-2F71-A5FE8CB085B2}"/>
              </a:ext>
            </a:extLst>
          </p:cNvPr>
          <p:cNvSpPr txBox="1"/>
          <p:nvPr/>
        </p:nvSpPr>
        <p:spPr>
          <a:xfrm>
            <a:off x="2286000" y="200787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17120-0C19-4094-8309-635B202475D8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B06B68-5F2F-53B4-F699-9D0A28B10DD2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4F6A-76B8-5746-2F71-A5FE8CB085B2}"/>
              </a:ext>
            </a:extLst>
          </p:cNvPr>
          <p:cNvSpPr txBox="1"/>
          <p:nvPr/>
        </p:nvSpPr>
        <p:spPr>
          <a:xfrm>
            <a:off x="2286000" y="200787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ACBB3-2270-4283-896D-7576C8F1B9EC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88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21565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  <a:latin typeface="Times New Roman"/>
                <a:cs typeface="Times New Roman"/>
              </a:rPr>
              <a:t>Introduction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7"/>
          <p:cNvSpPr txBox="1"/>
          <p:nvPr/>
        </p:nvSpPr>
        <p:spPr>
          <a:xfrm>
            <a:off x="2243989" y="2846081"/>
            <a:ext cx="33432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49BD1-8C65-C868-BEFB-DD357C89D8BE}"/>
              </a:ext>
            </a:extLst>
          </p:cNvPr>
          <p:cNvSpPr txBox="1"/>
          <p:nvPr/>
        </p:nvSpPr>
        <p:spPr>
          <a:xfrm>
            <a:off x="613675" y="1449351"/>
            <a:ext cx="4973514" cy="2529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“Courier management system”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 for daily activities such as booking.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processing, package tracking, dispatch management.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B358F-9F5B-0E7F-A7DF-7C6D21C5FEC1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4D625B2-549A-44E1-9BE0-7FB910BB2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0495" y="232278"/>
            <a:ext cx="847338" cy="76829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D17097-EBB1-4949-B00A-E75AABF0A79D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7757EE-3C14-A2BF-F60A-B88146D62550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594E9-BD0E-D00A-63DB-6BCB05C40023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1193B2B-4552-4202-9CFA-86F6E67F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399" y="1708482"/>
            <a:ext cx="4275926" cy="30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8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99988" y="16879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Objective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2202791" y="1069981"/>
            <a:ext cx="4570004" cy="650100"/>
            <a:chOff x="3961063" y="1231575"/>
            <a:chExt cx="4570004" cy="65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19" name="Google Shape;419;p18"/>
            <p:cNvSpPr/>
            <p:nvPr/>
          </p:nvSpPr>
          <p:spPr>
            <a:xfrm>
              <a:off x="4854267" y="1231575"/>
              <a:ext cx="3676800" cy="6501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Automation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</a:t>
              </a:r>
              <a:endParaRPr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653725" cy="46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01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6" name="Google Shape;426;p18"/>
          <p:cNvGrpSpPr/>
          <p:nvPr/>
        </p:nvGrpSpPr>
        <p:grpSpPr>
          <a:xfrm>
            <a:off x="2207918" y="3038231"/>
            <a:ext cx="4598139" cy="650100"/>
            <a:chOff x="3961063" y="3237874"/>
            <a:chExt cx="4598139" cy="6501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27" name="Google Shape;427;p18"/>
            <p:cNvSpPr/>
            <p:nvPr/>
          </p:nvSpPr>
          <p:spPr>
            <a:xfrm>
              <a:off x="4882402" y="3237874"/>
              <a:ext cx="3676800" cy="6501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Real-time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Visibility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653725" cy="46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03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2206550" y="2027817"/>
            <a:ext cx="4599507" cy="650100"/>
            <a:chOff x="3961063" y="2197662"/>
            <a:chExt cx="4599507" cy="65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33" name="Google Shape;433;p18"/>
            <p:cNvSpPr/>
            <p:nvPr/>
          </p:nvSpPr>
          <p:spPr>
            <a:xfrm>
              <a:off x="4883770" y="2197662"/>
              <a:ext cx="3676800" cy="6501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Improved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Service</a:t>
              </a:r>
              <a:endParaRPr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653725" cy="46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02</a:t>
              </a:r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2210314" y="3985437"/>
            <a:ext cx="4723372" cy="650100"/>
            <a:chOff x="3961063" y="4241017"/>
            <a:chExt cx="4598139" cy="65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40" name="Google Shape;440;p18"/>
            <p:cNvSpPr/>
            <p:nvPr/>
          </p:nvSpPr>
          <p:spPr>
            <a:xfrm>
              <a:off x="4882402" y="4241017"/>
              <a:ext cx="3676800" cy="6501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Effective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Dispatch Management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653725" cy="46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04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E1D1531F-121E-7B86-D9E4-A29A99267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754" y="27610"/>
            <a:ext cx="847338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31F1AD-3489-CAAB-00BF-9340B196B93D}"/>
              </a:ext>
            </a:extLst>
          </p:cNvPr>
          <p:cNvCxnSpPr>
            <a:cxnSpLocks/>
          </p:cNvCxnSpPr>
          <p:nvPr/>
        </p:nvCxnSpPr>
        <p:spPr>
          <a:xfrm>
            <a:off x="1142122" y="662152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A8A0BD3-5302-7D41-DAA6-885101FE8CC9}"/>
              </a:ext>
            </a:extLst>
          </p:cNvPr>
          <p:cNvSpPr/>
          <p:nvPr/>
        </p:nvSpPr>
        <p:spPr>
          <a:xfrm>
            <a:off x="8407309" y="4631654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287E5-6EDC-35B6-1234-D42C3E33791E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1506F-143A-40FD-810C-ABD29E6EC7B2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99988" y="16879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Project goals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1D1531F-121E-7B86-D9E4-A29A99267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754" y="27610"/>
            <a:ext cx="847338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31F1AD-3489-CAAB-00BF-9340B196B93D}"/>
              </a:ext>
            </a:extLst>
          </p:cNvPr>
          <p:cNvCxnSpPr>
            <a:cxnSpLocks/>
          </p:cNvCxnSpPr>
          <p:nvPr/>
        </p:nvCxnSpPr>
        <p:spPr>
          <a:xfrm>
            <a:off x="1142122" y="662152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A8A0BD3-5302-7D41-DAA6-885101FE8CC9}"/>
              </a:ext>
            </a:extLst>
          </p:cNvPr>
          <p:cNvSpPr/>
          <p:nvPr/>
        </p:nvSpPr>
        <p:spPr>
          <a:xfrm>
            <a:off x="8407309" y="4631654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287E5-6EDC-35B6-1234-D42C3E33791E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1506F-143A-40FD-810C-ABD29E6EC7B2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0EB85-DF7B-42BD-9DD4-CE3D2763C1F3}"/>
              </a:ext>
            </a:extLst>
          </p:cNvPr>
          <p:cNvSpPr txBox="1"/>
          <p:nvPr/>
        </p:nvSpPr>
        <p:spPr>
          <a:xfrm>
            <a:off x="499988" y="1678087"/>
            <a:ext cx="8229600" cy="1200329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8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trade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commerce within the country linking communications support, extending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service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time of urgent needs and creating employment opportunities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unemployed youths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help in the social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development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country.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84C8424-102F-4DCE-B347-8BFC52ED9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976" y="24298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19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88728" y="26626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Technology Used</a:t>
            </a:r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689639" y="1101787"/>
            <a:ext cx="2028689" cy="3322628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311190" y="1324896"/>
            <a:ext cx="3302015" cy="604500"/>
            <a:chOff x="4259301" y="1432559"/>
            <a:chExt cx="3302015" cy="604500"/>
          </a:xfrm>
        </p:grpSpPr>
        <p:sp>
          <p:nvSpPr>
            <p:cNvPr id="607" name="Google Shape;607;p21"/>
            <p:cNvSpPr/>
            <p:nvPr/>
          </p:nvSpPr>
          <p:spPr>
            <a:xfrm>
              <a:off x="6956816" y="1432559"/>
              <a:ext cx="604500" cy="604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9" name="Google Shape;609;p21"/>
            <p:cNvSpPr txBox="1"/>
            <p:nvPr/>
          </p:nvSpPr>
          <p:spPr>
            <a:xfrm>
              <a:off x="4259301" y="1453720"/>
              <a:ext cx="2606336" cy="485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kern="12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Web Server: XAMP, Sublime Text Editor</a:t>
              </a:r>
            </a:p>
          </p:txBody>
        </p:sp>
      </p:grpSp>
      <p:grpSp>
        <p:nvGrpSpPr>
          <p:cNvPr id="611" name="Google Shape;611;p21"/>
          <p:cNvGrpSpPr/>
          <p:nvPr/>
        </p:nvGrpSpPr>
        <p:grpSpPr>
          <a:xfrm>
            <a:off x="3368507" y="2237083"/>
            <a:ext cx="2825951" cy="604500"/>
            <a:chOff x="3603449" y="2477850"/>
            <a:chExt cx="2825951" cy="60450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4" name="Google Shape;614;p21"/>
            <p:cNvSpPr txBox="1"/>
            <p:nvPr/>
          </p:nvSpPr>
          <p:spPr>
            <a:xfrm>
              <a:off x="3603449" y="2477850"/>
              <a:ext cx="2192081" cy="538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kern="12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Back end: MySQL</a:t>
              </a:r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2477849" y="3156696"/>
            <a:ext cx="2394262" cy="630338"/>
            <a:chOff x="4035138" y="2452012"/>
            <a:chExt cx="2394262" cy="630338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9" name="Google Shape;619;p21"/>
            <p:cNvSpPr txBox="1"/>
            <p:nvPr/>
          </p:nvSpPr>
          <p:spPr>
            <a:xfrm>
              <a:off x="4035138" y="2452012"/>
              <a:ext cx="1981200" cy="551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kern="12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Front end: PHP, HTML, CSS</a:t>
              </a:r>
            </a:p>
          </p:txBody>
        </p:sp>
      </p:grpSp>
      <p:grpSp>
        <p:nvGrpSpPr>
          <p:cNvPr id="621" name="Google Shape;621;p21"/>
          <p:cNvGrpSpPr/>
          <p:nvPr/>
        </p:nvGrpSpPr>
        <p:grpSpPr>
          <a:xfrm>
            <a:off x="701306" y="4015963"/>
            <a:ext cx="2699169" cy="676937"/>
            <a:chOff x="3730231" y="2405413"/>
            <a:chExt cx="2699169" cy="676937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4" name="Google Shape;624;p21"/>
            <p:cNvSpPr txBox="1"/>
            <p:nvPr/>
          </p:nvSpPr>
          <p:spPr>
            <a:xfrm>
              <a:off x="3730231" y="2405413"/>
              <a:ext cx="2270914" cy="676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kern="12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Platform: Windows professional</a:t>
              </a:r>
            </a:p>
          </p:txBody>
        </p: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V="1">
            <a:off x="3400475" y="3787034"/>
            <a:ext cx="1169386" cy="603616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V="1">
            <a:off x="4872111" y="2841583"/>
            <a:ext cx="1020097" cy="643201"/>
          </a:xfrm>
          <a:prstGeom prst="bentConnector2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V="1">
            <a:off x="6194458" y="1929396"/>
            <a:ext cx="1116497" cy="609937"/>
          </a:xfrm>
          <a:prstGeom prst="bentConnector2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75361DB2-E2F6-ED2B-96CA-8F8486EC3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3452" y="214350"/>
            <a:ext cx="847338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3C32C2-647B-AB71-F9B5-7BAF7FB2603F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7B3CD08-8D41-563E-B7C4-675F49AD1843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AB57A-45CE-7A49-F4B3-009372351667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4BC214BC-2EB0-4647-811C-834453A76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48" y="1010759"/>
            <a:ext cx="24003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01987-475C-46D2-9AF0-BD96624FB8FC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99988" y="16879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Methodology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1D1531F-121E-7B86-D9E4-A29A99267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754" y="27610"/>
            <a:ext cx="847338" cy="768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31F1AD-3489-CAAB-00BF-9340B196B93D}"/>
              </a:ext>
            </a:extLst>
          </p:cNvPr>
          <p:cNvCxnSpPr>
            <a:cxnSpLocks/>
          </p:cNvCxnSpPr>
          <p:nvPr/>
        </p:nvCxnSpPr>
        <p:spPr>
          <a:xfrm>
            <a:off x="1142122" y="662152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A8A0BD3-5302-7D41-DAA6-885101FE8CC9}"/>
              </a:ext>
            </a:extLst>
          </p:cNvPr>
          <p:cNvSpPr/>
          <p:nvPr/>
        </p:nvSpPr>
        <p:spPr>
          <a:xfrm>
            <a:off x="8407309" y="4631654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287E5-6EDC-35B6-1234-D42C3E33791E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1506F-143A-40FD-810C-ABD29E6EC7B2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AC50D9DF-22CE-41A1-A829-6C79F685C713}"/>
              </a:ext>
            </a:extLst>
          </p:cNvPr>
          <p:cNvSpPr/>
          <p:nvPr/>
        </p:nvSpPr>
        <p:spPr>
          <a:xfrm>
            <a:off x="706366" y="540194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B565B952-A53F-4C45-883F-8699B809A01A}"/>
              </a:ext>
            </a:extLst>
          </p:cNvPr>
          <p:cNvSpPr/>
          <p:nvPr/>
        </p:nvSpPr>
        <p:spPr>
          <a:xfrm>
            <a:off x="368418" y="1673811"/>
            <a:ext cx="2121976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 Account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7CEB6D91-76B0-4D9C-B37E-888A8FE6927D}"/>
              </a:ext>
            </a:extLst>
          </p:cNvPr>
          <p:cNvSpPr/>
          <p:nvPr/>
        </p:nvSpPr>
        <p:spPr>
          <a:xfrm>
            <a:off x="706366" y="2800649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422DB9BF-6A5E-481B-B930-6EA92B6BDA1B}"/>
              </a:ext>
            </a:extLst>
          </p:cNvPr>
          <p:cNvSpPr/>
          <p:nvPr/>
        </p:nvSpPr>
        <p:spPr>
          <a:xfrm>
            <a:off x="3300426" y="535357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38A8EF30-57CA-48B4-89A6-69B34E145D8D}"/>
              </a:ext>
            </a:extLst>
          </p:cNvPr>
          <p:cNvSpPr/>
          <p:nvPr/>
        </p:nvSpPr>
        <p:spPr>
          <a:xfrm>
            <a:off x="3312312" y="1167094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09E37C25-1305-4069-B6D7-695AFFC9D949}"/>
              </a:ext>
            </a:extLst>
          </p:cNvPr>
          <p:cNvSpPr/>
          <p:nvPr/>
        </p:nvSpPr>
        <p:spPr>
          <a:xfrm>
            <a:off x="2974364" y="1812558"/>
            <a:ext cx="2121976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Staff</a:t>
            </a:r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5FA957B3-BC34-465C-8A24-61B375C81736}"/>
              </a:ext>
            </a:extLst>
          </p:cNvPr>
          <p:cNvSpPr/>
          <p:nvPr/>
        </p:nvSpPr>
        <p:spPr>
          <a:xfrm>
            <a:off x="3312311" y="2460443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Parcels</a:t>
            </a:r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EDC80E92-C2B3-456C-9DA1-A6582BA00DBC}"/>
              </a:ext>
            </a:extLst>
          </p:cNvPr>
          <p:cNvSpPr/>
          <p:nvPr/>
        </p:nvSpPr>
        <p:spPr>
          <a:xfrm>
            <a:off x="2962478" y="3102660"/>
            <a:ext cx="2121976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Parcels</a:t>
            </a:r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597D9F59-2C66-462F-88A2-D0115B07F5CB}"/>
              </a:ext>
            </a:extLst>
          </p:cNvPr>
          <p:cNvSpPr/>
          <p:nvPr/>
        </p:nvSpPr>
        <p:spPr>
          <a:xfrm>
            <a:off x="3312311" y="3696052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80380435-4CE4-4514-9440-8A4719326959}"/>
              </a:ext>
            </a:extLst>
          </p:cNvPr>
          <p:cNvSpPr/>
          <p:nvPr/>
        </p:nvSpPr>
        <p:spPr>
          <a:xfrm>
            <a:off x="6145441" y="527714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21191DB0-EDED-4A7A-BB82-36E989DC5D22}"/>
              </a:ext>
            </a:extLst>
          </p:cNvPr>
          <p:cNvSpPr/>
          <p:nvPr/>
        </p:nvSpPr>
        <p:spPr>
          <a:xfrm>
            <a:off x="6157326" y="1194853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39B1B55F-0F18-40C2-8382-CB200A1D3FF5}"/>
              </a:ext>
            </a:extLst>
          </p:cNvPr>
          <p:cNvSpPr/>
          <p:nvPr/>
        </p:nvSpPr>
        <p:spPr>
          <a:xfrm>
            <a:off x="6157326" y="1867844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2F64CC06-41FF-40CC-91DA-78FD311041A4}"/>
              </a:ext>
            </a:extLst>
          </p:cNvPr>
          <p:cNvSpPr/>
          <p:nvPr/>
        </p:nvSpPr>
        <p:spPr>
          <a:xfrm>
            <a:off x="6145440" y="2567197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FD4351-9209-48D9-B58D-A1902D30C8BB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960769" y="1236108"/>
            <a:ext cx="1531335" cy="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BDE5DA-DEE3-40AE-8AD4-90339A805002}"/>
              </a:ext>
            </a:extLst>
          </p:cNvPr>
          <p:cNvCxnSpPr>
            <a:cxnSpLocks/>
          </p:cNvCxnSpPr>
          <p:nvPr/>
        </p:nvCxnSpPr>
        <p:spPr>
          <a:xfrm>
            <a:off x="2648302" y="1236107"/>
            <a:ext cx="20395" cy="316713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8CD45D-7CE8-48AC-8986-9BCAABF3C32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1429406" y="1405761"/>
            <a:ext cx="1" cy="8039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DEFEE-5DA7-4E6B-9605-C37AD07B0AAF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>
            <a:off x="1429406" y="2539378"/>
            <a:ext cx="1" cy="7972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182363-DB88-47D0-A8DE-E42A3983AEF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48302" y="1867844"/>
            <a:ext cx="8556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098937-4E7A-4EE8-B434-32A4E9EAF8F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639248" y="2513309"/>
            <a:ext cx="616384" cy="2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BD20C8-D990-4083-9DA6-37C14577544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657357" y="3161194"/>
            <a:ext cx="846632" cy="10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EF458D3-2C71-4ADD-BA81-C6FE516C87FE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639248" y="3803411"/>
            <a:ext cx="604498" cy="10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DED70A00-0CB6-4AD4-8821-5CCD99FAC746}"/>
              </a:ext>
            </a:extLst>
          </p:cNvPr>
          <p:cNvCxnSpPr>
            <a:cxnSpLocks/>
          </p:cNvCxnSpPr>
          <p:nvPr/>
        </p:nvCxnSpPr>
        <p:spPr>
          <a:xfrm flipV="1">
            <a:off x="2657357" y="4396803"/>
            <a:ext cx="846632" cy="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Minus Sign 398">
            <a:extLst>
              <a:ext uri="{FF2B5EF4-FFF2-40B4-BE49-F238E27FC236}">
                <a16:creationId xmlns:a16="http://schemas.microsoft.com/office/drawing/2014/main" id="{DCFCE75F-54E0-4D5F-9170-056F73EB1592}"/>
              </a:ext>
            </a:extLst>
          </p:cNvPr>
          <p:cNvSpPr/>
          <p:nvPr/>
        </p:nvSpPr>
        <p:spPr>
          <a:xfrm>
            <a:off x="6868480" y="3449589"/>
            <a:ext cx="1446081" cy="1401501"/>
          </a:xfrm>
          <a:prstGeom prst="mathMinu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ADF10F7-E899-472C-AC3D-6F8CFE0A96C6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4566715" y="1228465"/>
            <a:ext cx="1770404" cy="639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7CDC07E-8E78-45E8-B2C1-C92DC95EA29C}"/>
              </a:ext>
            </a:extLst>
          </p:cNvPr>
          <p:cNvCxnSpPr>
            <a:cxnSpLocks/>
            <a:stCxn id="14" idx="0"/>
            <a:endCxn id="32" idx="2"/>
          </p:cNvCxnSpPr>
          <p:nvPr/>
        </p:nvCxnSpPr>
        <p:spPr>
          <a:xfrm>
            <a:off x="4566715" y="1867845"/>
            <a:ext cx="1782289" cy="27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B7929342-4B40-4B0C-A283-DBC06E2FC400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>
            <a:off x="4815072" y="2513309"/>
            <a:ext cx="1533932" cy="55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61706485-3633-467D-94B1-0AF99367F969}"/>
              </a:ext>
            </a:extLst>
          </p:cNvPr>
          <p:cNvCxnSpPr>
            <a:cxnSpLocks/>
            <a:stCxn id="18" idx="0"/>
            <a:endCxn id="36" idx="2"/>
          </p:cNvCxnSpPr>
          <p:nvPr/>
        </p:nvCxnSpPr>
        <p:spPr>
          <a:xfrm>
            <a:off x="4815072" y="2513309"/>
            <a:ext cx="1522046" cy="754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9B68D52D-0671-4E1A-A271-86E6F2A7D036}"/>
              </a:ext>
            </a:extLst>
          </p:cNvPr>
          <p:cNvCxnSpPr>
            <a:cxnSpLocks/>
            <a:stCxn id="399" idx="2"/>
            <a:endCxn id="26" idx="0"/>
          </p:cNvCxnSpPr>
          <p:nvPr/>
        </p:nvCxnSpPr>
        <p:spPr>
          <a:xfrm flipH="1" flipV="1">
            <a:off x="4803186" y="3803411"/>
            <a:ext cx="2256972" cy="346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274BFEE1-C3E9-4495-A60D-229104DDB9B5}"/>
              </a:ext>
            </a:extLst>
          </p:cNvPr>
          <p:cNvCxnSpPr>
            <a:cxnSpLocks/>
            <a:stCxn id="399" idx="2"/>
            <a:endCxn id="28" idx="0"/>
          </p:cNvCxnSpPr>
          <p:nvPr/>
        </p:nvCxnSpPr>
        <p:spPr>
          <a:xfrm flipH="1">
            <a:off x="4566714" y="4150340"/>
            <a:ext cx="2493444" cy="246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46519" y="26346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DFD-Diagram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F6F82E-8AE7-8D62-EC8C-3F2131E15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199" y="164224"/>
            <a:ext cx="847338" cy="7682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9A6DE0-DAD8-062E-D258-64BDCD407190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0CA288-AAE5-68AF-110B-B65A6157922B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45A598-BB77-FE26-72FB-1C46FBDD1F22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7FCDF52D-69C7-490D-B11A-B120A3B1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07" y="857566"/>
            <a:ext cx="2844465" cy="3621418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7294CDF-AD45-4820-B7CB-3CE18BEB9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763" y="857566"/>
            <a:ext cx="2844465" cy="3621418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401B83C0-B007-445C-98B3-CAA67AAD4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531" y="857565"/>
            <a:ext cx="2692658" cy="36214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62A982-0820-4EA1-A192-77829102E409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46519" y="26346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ER-Diagram</a:t>
            </a:r>
            <a:endParaRPr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F6F82E-8AE7-8D62-EC8C-3F2131E15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199" y="164224"/>
            <a:ext cx="847338" cy="7682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9A6DE0-DAD8-062E-D258-64BDCD407190}"/>
              </a:ext>
            </a:extLst>
          </p:cNvPr>
          <p:cNvSpPr/>
          <p:nvPr/>
        </p:nvSpPr>
        <p:spPr>
          <a:xfrm>
            <a:off x="8270007" y="4645572"/>
            <a:ext cx="550783" cy="438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0CA288-AAE5-68AF-110B-B65A6157922B}"/>
              </a:ext>
            </a:extLst>
          </p:cNvPr>
          <p:cNvCxnSpPr>
            <a:cxnSpLocks/>
          </p:cNvCxnSpPr>
          <p:nvPr/>
        </p:nvCxnSpPr>
        <p:spPr>
          <a:xfrm>
            <a:off x="1096823" y="777766"/>
            <a:ext cx="6691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45A598-BB77-FE26-72FB-1C46FBDD1F22}"/>
              </a:ext>
            </a:extLst>
          </p:cNvPr>
          <p:cNvSpPr txBox="1"/>
          <p:nvPr/>
        </p:nvSpPr>
        <p:spPr>
          <a:xfrm>
            <a:off x="262759" y="472879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19-Jun-23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74F13AA-377A-49D1-BE81-C4631E944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823" y="844843"/>
            <a:ext cx="6691343" cy="3796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A06D0-FCC5-466A-ADF4-B076FBC41E2C}"/>
              </a:ext>
            </a:extLst>
          </p:cNvPr>
          <p:cNvSpPr txBox="1"/>
          <p:nvPr/>
        </p:nvSpPr>
        <p:spPr>
          <a:xfrm>
            <a:off x="3627647" y="4776871"/>
            <a:ext cx="18038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Courier Management System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8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3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3|0.2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6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4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4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4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4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4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4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4|0.5"/>
</p:tagLst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972</Words>
  <Application>Microsoft Office PowerPoint</Application>
  <PresentationFormat>On-screen Show (16:9)</PresentationFormat>
  <Paragraphs>253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Machine Learning Infographics by Slidesgo</vt:lpstr>
      <vt:lpstr>Courier Management System</vt:lpstr>
      <vt:lpstr>Outline</vt:lpstr>
      <vt:lpstr>Introduction</vt:lpstr>
      <vt:lpstr>Objective</vt:lpstr>
      <vt:lpstr>Project goals</vt:lpstr>
      <vt:lpstr>Technology Used</vt:lpstr>
      <vt:lpstr>Methodology</vt:lpstr>
      <vt:lpstr>DFD-Diagram</vt:lpstr>
      <vt:lpstr>ER-Diagram</vt:lpstr>
      <vt:lpstr>Log in module</vt:lpstr>
      <vt:lpstr>Homepage</vt:lpstr>
      <vt:lpstr>Branch</vt:lpstr>
      <vt:lpstr>Parcel</vt:lpstr>
      <vt:lpstr>Tracking</vt:lpstr>
      <vt:lpstr>Report</vt:lpstr>
      <vt:lpstr>Database connection</vt:lpstr>
      <vt:lpstr>Scope of future work</vt:lpstr>
      <vt:lpstr>Conclusion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Techniques For Detecting Human  Depression Using Social Media Text Data</dc:title>
  <dc:creator>User</dc:creator>
  <cp:lastModifiedBy>Estiak Hasan</cp:lastModifiedBy>
  <cp:revision>56</cp:revision>
  <dcterms:modified xsi:type="dcterms:W3CDTF">2023-06-18T16:01:03Z</dcterms:modified>
</cp:coreProperties>
</file>