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4" r:id="rId9"/>
    <p:sldId id="267" r:id="rId10"/>
    <p:sldId id="266" r:id="rId11"/>
    <p:sldId id="265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81D9"/>
    <a:srgbClr val="9F5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CC79BA-2104-4B89-BDC8-4BC8ABB9C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.</a:t>
            </a:r>
            <a:r>
              <a:rPr lang="en-US" dirty="0" err="1" smtClean="0"/>
              <a:t>Net</a:t>
            </a:r>
            <a:r>
              <a:rPr lang="en-US" dirty="0" smtClean="0"/>
              <a:t> Framework </a:t>
            </a:r>
            <a:r>
              <a:rPr lang="en-US" dirty="0"/>
              <a:t>and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42F514D-8C1C-4299-8A63-7C4D939CFB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6621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12E13D8-B697-4DC3-8F2F-15805199A3EE}"/>
              </a:ext>
            </a:extLst>
          </p:cNvPr>
          <p:cNvSpPr/>
          <p:nvPr/>
        </p:nvSpPr>
        <p:spPr>
          <a:xfrm>
            <a:off x="1289291" y="3911349"/>
            <a:ext cx="1199213" cy="8094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770575F8-7FB2-4691-A60C-062FC523D4F0}"/>
              </a:ext>
            </a:extLst>
          </p:cNvPr>
          <p:cNvSpPr/>
          <p:nvPr/>
        </p:nvSpPr>
        <p:spPr>
          <a:xfrm>
            <a:off x="4152130" y="3899762"/>
            <a:ext cx="3687581" cy="137621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F98C87C-A652-4D7E-BCA3-361C1C1CD7A0}"/>
              </a:ext>
            </a:extLst>
          </p:cNvPr>
          <p:cNvSpPr/>
          <p:nvPr/>
        </p:nvSpPr>
        <p:spPr>
          <a:xfrm>
            <a:off x="1395821" y="4056431"/>
            <a:ext cx="1199213" cy="8094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5F0720C-E701-4EB4-9A69-BBB994546F8E}"/>
              </a:ext>
            </a:extLst>
          </p:cNvPr>
          <p:cNvSpPr/>
          <p:nvPr/>
        </p:nvSpPr>
        <p:spPr>
          <a:xfrm>
            <a:off x="1527487" y="4203124"/>
            <a:ext cx="1199213" cy="8094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File.cs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="" xmlns:a16="http://schemas.microsoft.com/office/drawing/2014/main" id="{01A0C0D9-F499-4E6C-A77A-47C63D76B9E6}"/>
              </a:ext>
            </a:extLst>
          </p:cNvPr>
          <p:cNvSpPr/>
          <p:nvPr/>
        </p:nvSpPr>
        <p:spPr>
          <a:xfrm>
            <a:off x="2946462" y="4285571"/>
            <a:ext cx="1004341" cy="644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0737FAE4-B16F-47BD-B726-42822507DD98}"/>
              </a:ext>
            </a:extLst>
          </p:cNvPr>
          <p:cNvSpPr/>
          <p:nvPr/>
        </p:nvSpPr>
        <p:spPr>
          <a:xfrm>
            <a:off x="8041038" y="4285571"/>
            <a:ext cx="1004341" cy="644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65F0720C-E701-4EB4-9A69-BBB994546F8E}"/>
              </a:ext>
            </a:extLst>
          </p:cNvPr>
          <p:cNvSpPr/>
          <p:nvPr/>
        </p:nvSpPr>
        <p:spPr>
          <a:xfrm>
            <a:off x="9265141" y="4001014"/>
            <a:ext cx="2178214" cy="122785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App.exe</a:t>
            </a:r>
            <a:endParaRPr lang="en-US" dirty="0"/>
          </a:p>
        </p:txBody>
      </p:sp>
      <p:pic>
        <p:nvPicPr>
          <p:cNvPr id="1026" name="Picture 2" descr="Image result for visual studio 20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291" y="1591238"/>
            <a:ext cx="6596855" cy="115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redondeado 11"/>
          <p:cNvSpPr/>
          <p:nvPr/>
        </p:nvSpPr>
        <p:spPr>
          <a:xfrm>
            <a:off x="4815930" y="4361008"/>
            <a:ext cx="2359979" cy="5439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BO" dirty="0" smtClean="0">
                <a:solidFill>
                  <a:schemeClr val="accent3">
                    <a:lumMod val="75000"/>
                  </a:schemeClr>
                </a:solidFill>
              </a:rPr>
              <a:t>C# </a:t>
            </a:r>
            <a:r>
              <a:rPr lang="es-BO" dirty="0" err="1" smtClean="0">
                <a:solidFill>
                  <a:schemeClr val="accent3">
                    <a:lumMod val="75000"/>
                  </a:schemeClr>
                </a:solidFill>
              </a:rPr>
              <a:t>Compiler</a:t>
            </a:r>
            <a:r>
              <a:rPr lang="es-BO" dirty="0" smtClean="0">
                <a:solidFill>
                  <a:schemeClr val="accent3">
                    <a:lumMod val="75000"/>
                  </a:schemeClr>
                </a:solidFill>
              </a:rPr>
              <a:t> (CSC)</a:t>
            </a:r>
            <a:endParaRPr lang="es-BO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9555302" y="4518708"/>
            <a:ext cx="1597891" cy="555162"/>
          </a:xfrm>
          <a:prstGeom prst="round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>
                <a:solidFill>
                  <a:srgbClr val="00B050"/>
                </a:solidFill>
              </a:rPr>
              <a:t>CIL </a:t>
            </a:r>
            <a:r>
              <a:rPr lang="es-BO" dirty="0" err="1" smtClean="0">
                <a:solidFill>
                  <a:srgbClr val="00B050"/>
                </a:solidFill>
              </a:rPr>
              <a:t>Instructions</a:t>
            </a:r>
            <a:endParaRPr lang="es-BO" dirty="0">
              <a:solidFill>
                <a:srgbClr val="00B050"/>
              </a:solidFill>
            </a:endParaRPr>
          </a:p>
        </p:txBody>
      </p:sp>
      <p:sp>
        <p:nvSpPr>
          <p:cNvPr id="31" name="Flecha abajo 30"/>
          <p:cNvSpPr/>
          <p:nvPr/>
        </p:nvSpPr>
        <p:spPr>
          <a:xfrm>
            <a:off x="5640319" y="2817090"/>
            <a:ext cx="711200" cy="974689"/>
          </a:xfrm>
          <a:prstGeom prst="downArrow">
            <a:avLst/>
          </a:prstGeom>
          <a:solidFill>
            <a:srgbClr val="B381D9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" name="Cerrar llave 2"/>
          <p:cNvSpPr/>
          <p:nvPr/>
        </p:nvSpPr>
        <p:spPr>
          <a:xfrm rot="5400000">
            <a:off x="10220571" y="4438612"/>
            <a:ext cx="341743" cy="2252604"/>
          </a:xfrm>
          <a:prstGeom prst="rightBrac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0" name="CuadroTexto 9"/>
          <p:cNvSpPr txBox="1"/>
          <p:nvPr/>
        </p:nvSpPr>
        <p:spPr>
          <a:xfrm>
            <a:off x="8666450" y="5735786"/>
            <a:ext cx="3449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BO" dirty="0" err="1" smtClean="0"/>
              <a:t>Common</a:t>
            </a:r>
            <a:r>
              <a:rPr lang="es-BO" dirty="0" smtClean="0"/>
              <a:t> </a:t>
            </a:r>
            <a:r>
              <a:rPr lang="es-BO" dirty="0" err="1" smtClean="0"/>
              <a:t>Intermediate</a:t>
            </a:r>
            <a:r>
              <a:rPr lang="es-BO" dirty="0" smtClean="0"/>
              <a:t> </a:t>
            </a:r>
            <a:r>
              <a:rPr lang="es-BO" dirty="0" err="1" smtClean="0"/>
              <a:t>Language</a:t>
            </a:r>
            <a:endParaRPr lang="es-BO" dirty="0" smtClean="0"/>
          </a:p>
          <a:p>
            <a:pPr algn="ctr"/>
            <a:r>
              <a:rPr lang="es-BO" dirty="0" smtClean="0"/>
              <a:t>(CIL)</a:t>
            </a:r>
            <a:endParaRPr lang="es-BO" dirty="0"/>
          </a:p>
        </p:txBody>
      </p:sp>
      <p:pic>
        <p:nvPicPr>
          <p:cNvPr id="19" name="Picture 2" descr="Image result for c# 7">
            <a:extLst>
              <a:ext uri="{FF2B5EF4-FFF2-40B4-BE49-F238E27FC236}">
                <a16:creationId xmlns="" xmlns:a16="http://schemas.microsoft.com/office/drawing/2014/main" id="{1D7D4D54-2AA0-4E3C-AF6E-308E23E7D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251" y="2982962"/>
            <a:ext cx="1165490" cy="64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>
            <a:extLst>
              <a:ext uri="{FF2B5EF4-FFF2-40B4-BE49-F238E27FC236}">
                <a16:creationId xmlns="" xmlns:a16="http://schemas.microsoft.com/office/drawing/2014/main" id="{72CC79BA-2104-4B89-BDC8-4BC8ABB9C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039" y="256358"/>
            <a:ext cx="9440034" cy="996850"/>
          </a:xfrm>
        </p:spPr>
        <p:txBody>
          <a:bodyPr/>
          <a:lstStyle/>
          <a:p>
            <a:r>
              <a:rPr lang="en-US" dirty="0" smtClean="0"/>
              <a:t>C# Compiler</a:t>
            </a:r>
            <a:endParaRPr lang="en-US" dirty="0"/>
          </a:p>
        </p:txBody>
      </p:sp>
      <p:sp>
        <p:nvSpPr>
          <p:cNvPr id="21" name="Flecha abajo 20"/>
          <p:cNvSpPr/>
          <p:nvPr/>
        </p:nvSpPr>
        <p:spPr>
          <a:xfrm rot="3164480">
            <a:off x="2842601" y="3395161"/>
            <a:ext cx="711200" cy="974689"/>
          </a:xfrm>
          <a:prstGeom prst="downArrow">
            <a:avLst/>
          </a:prstGeom>
          <a:solidFill>
            <a:srgbClr val="B381D9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016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12E13D8-B697-4DC3-8F2F-15805199A3EE}"/>
              </a:ext>
            </a:extLst>
          </p:cNvPr>
          <p:cNvSpPr/>
          <p:nvPr/>
        </p:nvSpPr>
        <p:spPr>
          <a:xfrm>
            <a:off x="1289291" y="3911349"/>
            <a:ext cx="1199213" cy="8094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770575F8-7FB2-4691-A60C-062FC523D4F0}"/>
              </a:ext>
            </a:extLst>
          </p:cNvPr>
          <p:cNvSpPr/>
          <p:nvPr/>
        </p:nvSpPr>
        <p:spPr>
          <a:xfrm>
            <a:off x="4152130" y="3899762"/>
            <a:ext cx="3687581" cy="137621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F98C87C-A652-4D7E-BCA3-361C1C1CD7A0}"/>
              </a:ext>
            </a:extLst>
          </p:cNvPr>
          <p:cNvSpPr/>
          <p:nvPr/>
        </p:nvSpPr>
        <p:spPr>
          <a:xfrm>
            <a:off x="1395821" y="4056431"/>
            <a:ext cx="1199213" cy="8094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5F0720C-E701-4EB4-9A69-BBB994546F8E}"/>
              </a:ext>
            </a:extLst>
          </p:cNvPr>
          <p:cNvSpPr/>
          <p:nvPr/>
        </p:nvSpPr>
        <p:spPr>
          <a:xfrm>
            <a:off x="1527487" y="4203124"/>
            <a:ext cx="1199213" cy="8094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File.cs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="" xmlns:a16="http://schemas.microsoft.com/office/drawing/2014/main" id="{01A0C0D9-F499-4E6C-A77A-47C63D76B9E6}"/>
              </a:ext>
            </a:extLst>
          </p:cNvPr>
          <p:cNvSpPr/>
          <p:nvPr/>
        </p:nvSpPr>
        <p:spPr>
          <a:xfrm>
            <a:off x="2946462" y="4285571"/>
            <a:ext cx="1004341" cy="644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0737FAE4-B16F-47BD-B726-42822507DD98}"/>
              </a:ext>
            </a:extLst>
          </p:cNvPr>
          <p:cNvSpPr/>
          <p:nvPr/>
        </p:nvSpPr>
        <p:spPr>
          <a:xfrm>
            <a:off x="8041038" y="4285571"/>
            <a:ext cx="1004341" cy="644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65F0720C-E701-4EB4-9A69-BBB994546F8E}"/>
              </a:ext>
            </a:extLst>
          </p:cNvPr>
          <p:cNvSpPr/>
          <p:nvPr/>
        </p:nvSpPr>
        <p:spPr>
          <a:xfrm>
            <a:off x="9265141" y="4001014"/>
            <a:ext cx="2178214" cy="122785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App.exe</a:t>
            </a:r>
            <a:endParaRPr lang="en-US" dirty="0"/>
          </a:p>
        </p:txBody>
      </p:sp>
      <p:pic>
        <p:nvPicPr>
          <p:cNvPr id="1026" name="Picture 2" descr="Image result for visual studio 20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291" y="1591238"/>
            <a:ext cx="6596855" cy="115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ot net clr fc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718" y="872202"/>
            <a:ext cx="3048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redondeado 11"/>
          <p:cNvSpPr/>
          <p:nvPr/>
        </p:nvSpPr>
        <p:spPr>
          <a:xfrm>
            <a:off x="4815930" y="4361008"/>
            <a:ext cx="2359979" cy="5439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BO" dirty="0" smtClean="0">
                <a:solidFill>
                  <a:schemeClr val="accent3">
                    <a:lumMod val="75000"/>
                  </a:schemeClr>
                </a:solidFill>
              </a:rPr>
              <a:t>C# </a:t>
            </a:r>
            <a:r>
              <a:rPr lang="es-BO" dirty="0" err="1" smtClean="0">
                <a:solidFill>
                  <a:schemeClr val="accent3">
                    <a:lumMod val="75000"/>
                  </a:schemeClr>
                </a:solidFill>
              </a:rPr>
              <a:t>Compiler</a:t>
            </a:r>
            <a:r>
              <a:rPr lang="es-BO" dirty="0" smtClean="0">
                <a:solidFill>
                  <a:schemeClr val="accent3">
                    <a:lumMod val="75000"/>
                  </a:schemeClr>
                </a:solidFill>
              </a:rPr>
              <a:t> (CSC)</a:t>
            </a:r>
            <a:endParaRPr lang="es-BO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9555302" y="4518708"/>
            <a:ext cx="1597891" cy="555162"/>
          </a:xfrm>
          <a:prstGeom prst="round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>
                <a:solidFill>
                  <a:srgbClr val="00B050"/>
                </a:solidFill>
              </a:rPr>
              <a:t>CIL </a:t>
            </a:r>
            <a:r>
              <a:rPr lang="es-BO" dirty="0" err="1" smtClean="0">
                <a:solidFill>
                  <a:srgbClr val="00B050"/>
                </a:solidFill>
              </a:rPr>
              <a:t>Instructions</a:t>
            </a:r>
            <a:endParaRPr lang="es-BO" dirty="0">
              <a:solidFill>
                <a:srgbClr val="00B050"/>
              </a:solidFill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 rot="5400000">
            <a:off x="10357023" y="3855038"/>
            <a:ext cx="1592338" cy="290163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redondeado 21"/>
          <p:cNvSpPr/>
          <p:nvPr/>
        </p:nvSpPr>
        <p:spPr>
          <a:xfrm>
            <a:off x="10905987" y="3021726"/>
            <a:ext cx="784573" cy="364448"/>
          </a:xfrm>
          <a:prstGeom prst="roundRect">
            <a:avLst/>
          </a:prstGeom>
          <a:solidFill>
            <a:srgbClr val="0070C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CLR</a:t>
            </a:r>
            <a:endParaRPr lang="es-BO" dirty="0"/>
          </a:p>
        </p:txBody>
      </p:sp>
      <p:sp>
        <p:nvSpPr>
          <p:cNvPr id="31" name="Flecha abajo 30"/>
          <p:cNvSpPr/>
          <p:nvPr/>
        </p:nvSpPr>
        <p:spPr>
          <a:xfrm>
            <a:off x="5640319" y="2817090"/>
            <a:ext cx="711200" cy="974689"/>
          </a:xfrm>
          <a:prstGeom prst="downArrow">
            <a:avLst/>
          </a:prstGeom>
          <a:solidFill>
            <a:srgbClr val="B381D9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" name="Cerrar llave 2"/>
          <p:cNvSpPr/>
          <p:nvPr/>
        </p:nvSpPr>
        <p:spPr>
          <a:xfrm rot="5400000">
            <a:off x="10220571" y="4438612"/>
            <a:ext cx="341743" cy="2252604"/>
          </a:xfrm>
          <a:prstGeom prst="rightBrac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0" name="CuadroTexto 9"/>
          <p:cNvSpPr txBox="1"/>
          <p:nvPr/>
        </p:nvSpPr>
        <p:spPr>
          <a:xfrm>
            <a:off x="8666450" y="5735786"/>
            <a:ext cx="3449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BO" dirty="0" err="1" smtClean="0"/>
              <a:t>Common</a:t>
            </a:r>
            <a:r>
              <a:rPr lang="es-BO" dirty="0" smtClean="0"/>
              <a:t> </a:t>
            </a:r>
            <a:r>
              <a:rPr lang="es-BO" dirty="0" err="1" smtClean="0"/>
              <a:t>Intermediate</a:t>
            </a:r>
            <a:r>
              <a:rPr lang="es-BO" dirty="0" smtClean="0"/>
              <a:t> </a:t>
            </a:r>
            <a:r>
              <a:rPr lang="es-BO" dirty="0" err="1" smtClean="0"/>
              <a:t>Language</a:t>
            </a:r>
            <a:endParaRPr lang="es-BO" dirty="0" smtClean="0"/>
          </a:p>
          <a:p>
            <a:pPr algn="ctr"/>
            <a:r>
              <a:rPr lang="es-BO" dirty="0" smtClean="0"/>
              <a:t>(CIL)</a:t>
            </a:r>
            <a:endParaRPr lang="es-BO" dirty="0"/>
          </a:p>
        </p:txBody>
      </p:sp>
      <p:sp>
        <p:nvSpPr>
          <p:cNvPr id="20" name="Title 1">
            <a:extLst>
              <a:ext uri="{FF2B5EF4-FFF2-40B4-BE49-F238E27FC236}">
                <a16:creationId xmlns="" xmlns:a16="http://schemas.microsoft.com/office/drawing/2014/main" id="{72CC79BA-2104-4B89-BDC8-4BC8ABB9C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039" y="256358"/>
            <a:ext cx="9440034" cy="996850"/>
          </a:xfrm>
        </p:spPr>
        <p:txBody>
          <a:bodyPr/>
          <a:lstStyle/>
          <a:p>
            <a:r>
              <a:rPr lang="en-US" dirty="0" smtClean="0"/>
              <a:t>C# Compiler</a:t>
            </a:r>
            <a:endParaRPr lang="en-US" dirty="0"/>
          </a:p>
        </p:txBody>
      </p:sp>
      <p:pic>
        <p:nvPicPr>
          <p:cNvPr id="21" name="Picture 2" descr="Image result for c# 7">
            <a:extLst>
              <a:ext uri="{FF2B5EF4-FFF2-40B4-BE49-F238E27FC236}">
                <a16:creationId xmlns="" xmlns:a16="http://schemas.microsoft.com/office/drawing/2014/main" id="{1D7D4D54-2AA0-4E3C-AF6E-308E23E7D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251" y="2982962"/>
            <a:ext cx="1165490" cy="64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echa abajo 22"/>
          <p:cNvSpPr/>
          <p:nvPr/>
        </p:nvSpPr>
        <p:spPr>
          <a:xfrm rot="3164480">
            <a:off x="2842601" y="3395161"/>
            <a:ext cx="711200" cy="974689"/>
          </a:xfrm>
          <a:prstGeom prst="downArrow">
            <a:avLst/>
          </a:prstGeom>
          <a:solidFill>
            <a:srgbClr val="B381D9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5127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CC79BA-2104-4B89-BDC8-4BC8ABB9C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4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9DEDC094-5CE2-4EC1-B462-EC1F6D7EF9DB}"/>
              </a:ext>
            </a:extLst>
          </p:cNvPr>
          <p:cNvSpPr/>
          <p:nvPr/>
        </p:nvSpPr>
        <p:spPr>
          <a:xfrm>
            <a:off x="1708727" y="5754767"/>
            <a:ext cx="3581277" cy="5883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2D9A42C-49D1-4803-9E36-D414EECFDE01}"/>
              </a:ext>
            </a:extLst>
          </p:cNvPr>
          <p:cNvSpPr txBox="1"/>
          <p:nvPr/>
        </p:nvSpPr>
        <p:spPr>
          <a:xfrm>
            <a:off x="6078089" y="1875593"/>
            <a:ext cx="47356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Provides services </a:t>
            </a:r>
            <a:r>
              <a:rPr lang="en-US" dirty="0"/>
              <a:t>and </a:t>
            </a:r>
            <a:r>
              <a:rPr lang="en-US" dirty="0" smtClean="0"/>
              <a:t>programming interfaces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FC0A7C9-6C30-418E-8836-29E88D5D1C66}"/>
              </a:ext>
            </a:extLst>
          </p:cNvPr>
          <p:cNvSpPr txBox="1"/>
          <p:nvPr/>
        </p:nvSpPr>
        <p:spPr>
          <a:xfrm>
            <a:off x="7024462" y="2431380"/>
            <a:ext cx="32229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Read/Save info into a database</a:t>
            </a:r>
          </a:p>
          <a:p>
            <a:r>
              <a:rPr lang="en-US" dirty="0"/>
              <a:t>Read an XML file</a:t>
            </a:r>
          </a:p>
          <a:p>
            <a:r>
              <a:rPr lang="en-US" dirty="0"/>
              <a:t>Cryptography</a:t>
            </a:r>
          </a:p>
          <a:p>
            <a:r>
              <a:rPr lang="en-US" dirty="0"/>
              <a:t>Configuration</a:t>
            </a:r>
          </a:p>
          <a:p>
            <a:r>
              <a:rPr lang="en-US" dirty="0"/>
              <a:t>Network Communications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Etc.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="" xmlns:a16="http://schemas.microsoft.com/office/drawing/2014/main" id="{675AC61D-9880-4AE9-8565-4A0959043C71}"/>
              </a:ext>
            </a:extLst>
          </p:cNvPr>
          <p:cNvSpPr/>
          <p:nvPr/>
        </p:nvSpPr>
        <p:spPr>
          <a:xfrm rot="5400000">
            <a:off x="8274412" y="2211867"/>
            <a:ext cx="343008" cy="47356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AA259F2-822D-4C2D-BF8C-4397D77DA84A}"/>
              </a:ext>
            </a:extLst>
          </p:cNvPr>
          <p:cNvSpPr txBox="1"/>
          <p:nvPr/>
        </p:nvSpPr>
        <p:spPr>
          <a:xfrm>
            <a:off x="6701554" y="4833699"/>
            <a:ext cx="354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Core features for every </a:t>
            </a:r>
            <a:r>
              <a:rPr lang="en-US" dirty="0">
                <a:solidFill>
                  <a:srgbClr val="00B050"/>
                </a:solidFill>
              </a:rPr>
              <a:t>application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753F764-9F31-4D7A-B799-5167B39EA5AB}"/>
              </a:ext>
            </a:extLst>
          </p:cNvPr>
          <p:cNvCxnSpPr/>
          <p:nvPr/>
        </p:nvCxnSpPr>
        <p:spPr>
          <a:xfrm>
            <a:off x="5728232" y="1875593"/>
            <a:ext cx="0" cy="3302973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Arrow: Down 12">
            <a:extLst>
              <a:ext uri="{FF2B5EF4-FFF2-40B4-BE49-F238E27FC236}">
                <a16:creationId xmlns="" xmlns:a16="http://schemas.microsoft.com/office/drawing/2014/main" id="{C3B21ACC-ADF4-4DF8-ABD2-392599B484A5}"/>
              </a:ext>
            </a:extLst>
          </p:cNvPr>
          <p:cNvSpPr/>
          <p:nvPr/>
        </p:nvSpPr>
        <p:spPr>
          <a:xfrm flipV="1">
            <a:off x="3164955" y="5122693"/>
            <a:ext cx="668822" cy="563940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Image result for dot net clr fc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727" y="1999597"/>
            <a:ext cx="3581277" cy="305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cto de flecha 2"/>
          <p:cNvCxnSpPr>
            <a:stCxn id="10" idx="3"/>
            <a:endCxn id="6" idx="3"/>
          </p:cNvCxnSpPr>
          <p:nvPr/>
        </p:nvCxnSpPr>
        <p:spPr>
          <a:xfrm flipH="1">
            <a:off x="5290004" y="5018365"/>
            <a:ext cx="4957392" cy="1030600"/>
          </a:xfrm>
          <a:prstGeom prst="curvedConnector3">
            <a:avLst>
              <a:gd name="adj1" fmla="val -4611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72CC79BA-2104-4B89-BDC8-4BC8ABB9C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039" y="256358"/>
            <a:ext cx="9440034" cy="996850"/>
          </a:xfrm>
        </p:spPr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5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72CC79BA-2104-4B89-BDC8-4BC8ABB9C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039" y="256358"/>
            <a:ext cx="9440034" cy="996850"/>
          </a:xfrm>
        </p:spPr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Framework Components</a:t>
            </a:r>
            <a:endParaRPr lang="en-US" dirty="0"/>
          </a:p>
        </p:txBody>
      </p:sp>
      <p:sp>
        <p:nvSpPr>
          <p:cNvPr id="4" name="Rectángulo redondeado 3"/>
          <p:cNvSpPr/>
          <p:nvPr/>
        </p:nvSpPr>
        <p:spPr>
          <a:xfrm>
            <a:off x="1797466" y="1965362"/>
            <a:ext cx="8588602" cy="302585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4098" name="Picture 2" descr="Image result for .net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113" y="2914077"/>
            <a:ext cx="38100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7F61E018-5700-42BE-A5E1-7072462D272D}"/>
              </a:ext>
            </a:extLst>
          </p:cNvPr>
          <p:cNvSpPr/>
          <p:nvPr/>
        </p:nvSpPr>
        <p:spPr>
          <a:xfrm>
            <a:off x="6505511" y="2297889"/>
            <a:ext cx="3403158" cy="1022070"/>
          </a:xfrm>
          <a:prstGeom prst="round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Language Runtime</a:t>
            </a:r>
          </a:p>
          <a:p>
            <a:pPr algn="ctr"/>
            <a:r>
              <a:rPr lang="en-US" dirty="0"/>
              <a:t>(CLR)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EACA05E9-385F-4158-BF7B-82970BD6769F}"/>
              </a:ext>
            </a:extLst>
          </p:cNvPr>
          <p:cNvSpPr/>
          <p:nvPr/>
        </p:nvSpPr>
        <p:spPr>
          <a:xfrm>
            <a:off x="6505511" y="3603192"/>
            <a:ext cx="3403158" cy="102207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Framework Class Library</a:t>
            </a:r>
          </a:p>
          <a:p>
            <a:pPr algn="ctr"/>
            <a:r>
              <a:rPr lang="en-US" dirty="0"/>
              <a:t>(FCL)</a:t>
            </a:r>
          </a:p>
        </p:txBody>
      </p:sp>
    </p:spTree>
    <p:extLst>
      <p:ext uri="{BB962C8B-B14F-4D97-AF65-F5344CB8AC3E}">
        <p14:creationId xmlns:p14="http://schemas.microsoft.com/office/powerpoint/2010/main" val="90812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7F61E018-5700-42BE-A5E1-7072462D272D}"/>
              </a:ext>
            </a:extLst>
          </p:cNvPr>
          <p:cNvSpPr/>
          <p:nvPr/>
        </p:nvSpPr>
        <p:spPr>
          <a:xfrm>
            <a:off x="1763486" y="1765829"/>
            <a:ext cx="3168732" cy="1060991"/>
          </a:xfrm>
          <a:prstGeom prst="round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CLR</a:t>
            </a:r>
            <a:endParaRPr lang="en-US" sz="60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AB7F3A1-75D4-49DC-B9ED-58085E5F9633}"/>
              </a:ext>
            </a:extLst>
          </p:cNvPr>
          <p:cNvSpPr txBox="1"/>
          <p:nvPr/>
        </p:nvSpPr>
        <p:spPr>
          <a:xfrm>
            <a:off x="5375181" y="2069820"/>
            <a:ext cx="452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Execution environment for </a:t>
            </a:r>
            <a:r>
              <a:rPr lang="en-US" dirty="0" err="1"/>
              <a:t>.Net</a:t>
            </a:r>
            <a:r>
              <a:rPr lang="en-US" dirty="0"/>
              <a:t> 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97A0045-D038-4A9B-B66B-C59FD6474C98}"/>
              </a:ext>
            </a:extLst>
          </p:cNvPr>
          <p:cNvSpPr txBox="1"/>
          <p:nvPr/>
        </p:nvSpPr>
        <p:spPr>
          <a:xfrm>
            <a:off x="1902211" y="3365299"/>
            <a:ext cx="342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Manages </a:t>
            </a:r>
            <a:r>
              <a:rPr lang="en-US" dirty="0"/>
              <a:t>the application lifecycle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7C90542A-9A27-4671-BA16-058940D836CA}"/>
              </a:ext>
            </a:extLst>
          </p:cNvPr>
          <p:cNvCxnSpPr/>
          <p:nvPr/>
        </p:nvCxnSpPr>
        <p:spPr>
          <a:xfrm>
            <a:off x="1763486" y="3150507"/>
            <a:ext cx="833774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>
            <a:extLst>
              <a:ext uri="{FF2B5EF4-FFF2-40B4-BE49-F238E27FC236}">
                <a16:creationId xmlns="" xmlns:a16="http://schemas.microsoft.com/office/drawing/2014/main" id="{7742B50C-9C49-4BC4-8D49-9063D23567C6}"/>
              </a:ext>
            </a:extLst>
          </p:cNvPr>
          <p:cNvSpPr/>
          <p:nvPr/>
        </p:nvSpPr>
        <p:spPr>
          <a:xfrm rot="5400000">
            <a:off x="3389721" y="2079201"/>
            <a:ext cx="359229" cy="36116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7B8ABA39-63B6-464F-A27E-217D5DF95536}"/>
              </a:ext>
            </a:extLst>
          </p:cNvPr>
          <p:cNvSpPr/>
          <p:nvPr/>
        </p:nvSpPr>
        <p:spPr>
          <a:xfrm>
            <a:off x="1763488" y="4239847"/>
            <a:ext cx="3611693" cy="432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management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5B4A3A4F-3177-40F4-88DD-4956BD66578D}"/>
              </a:ext>
            </a:extLst>
          </p:cNvPr>
          <p:cNvSpPr/>
          <p:nvPr/>
        </p:nvSpPr>
        <p:spPr>
          <a:xfrm>
            <a:off x="1763488" y="4847740"/>
            <a:ext cx="3611695" cy="432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and Operating System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3C786EE4-D712-47AA-A2FB-1506B8909E26}"/>
              </a:ext>
            </a:extLst>
          </p:cNvPr>
          <p:cNvSpPr/>
          <p:nvPr/>
        </p:nvSpPr>
        <p:spPr>
          <a:xfrm>
            <a:off x="1763486" y="5455632"/>
            <a:ext cx="3611695" cy="607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 multiple languages</a:t>
            </a:r>
          </a:p>
          <a:p>
            <a:pPr algn="ctr"/>
            <a:r>
              <a:rPr lang="en-US" dirty="0"/>
              <a:t>C#, VB or F#</a:t>
            </a: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718CA600-0AAC-411D-B6A7-B743610F702D}"/>
              </a:ext>
            </a:extLst>
          </p:cNvPr>
          <p:cNvSpPr/>
          <p:nvPr/>
        </p:nvSpPr>
        <p:spPr>
          <a:xfrm>
            <a:off x="6839166" y="3789452"/>
            <a:ext cx="2274073" cy="227407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/>
              <a:t>CoreCLR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D81769A6-2C37-4F4D-B4D2-47EDB3080593}"/>
              </a:ext>
            </a:extLst>
          </p:cNvPr>
          <p:cNvSpPr/>
          <p:nvPr/>
        </p:nvSpPr>
        <p:spPr>
          <a:xfrm>
            <a:off x="7277217" y="4708685"/>
            <a:ext cx="1455576" cy="76749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macOS</a:t>
            </a:r>
          </a:p>
          <a:p>
            <a:pPr algn="ctr"/>
            <a:r>
              <a:rPr lang="en-US" dirty="0"/>
              <a:t>Linux</a:t>
            </a: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72CC79BA-2104-4B89-BDC8-4BC8ABB9C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039" y="256358"/>
            <a:ext cx="9440034" cy="996850"/>
          </a:xfrm>
        </p:spPr>
        <p:txBody>
          <a:bodyPr/>
          <a:lstStyle/>
          <a:p>
            <a:r>
              <a:rPr lang="en-US" dirty="0" smtClean="0"/>
              <a:t>Common Language 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0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AB7F3A1-75D4-49DC-B9ED-58085E5F9633}"/>
              </a:ext>
            </a:extLst>
          </p:cNvPr>
          <p:cNvSpPr txBox="1"/>
          <p:nvPr/>
        </p:nvSpPr>
        <p:spPr>
          <a:xfrm>
            <a:off x="1763486" y="1915591"/>
            <a:ext cx="518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Contains reusable software for develop 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97A0045-D038-4A9B-B66B-C59FD6474C98}"/>
              </a:ext>
            </a:extLst>
          </p:cNvPr>
          <p:cNvSpPr txBox="1"/>
          <p:nvPr/>
        </p:nvSpPr>
        <p:spPr>
          <a:xfrm>
            <a:off x="4747771" y="3217663"/>
            <a:ext cx="243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Helps to write software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7C90542A-9A27-4671-BA16-058940D836CA}"/>
              </a:ext>
            </a:extLst>
          </p:cNvPr>
          <p:cNvCxnSpPr>
            <a:cxnSpLocks/>
          </p:cNvCxnSpPr>
          <p:nvPr/>
        </p:nvCxnSpPr>
        <p:spPr>
          <a:xfrm>
            <a:off x="1763486" y="2947307"/>
            <a:ext cx="8590412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>
            <a:extLst>
              <a:ext uri="{FF2B5EF4-FFF2-40B4-BE49-F238E27FC236}">
                <a16:creationId xmlns="" xmlns:a16="http://schemas.microsoft.com/office/drawing/2014/main" id="{7742B50C-9C49-4BC4-8D49-9063D23567C6}"/>
              </a:ext>
            </a:extLst>
          </p:cNvPr>
          <p:cNvSpPr/>
          <p:nvPr/>
        </p:nvSpPr>
        <p:spPr>
          <a:xfrm rot="5400000">
            <a:off x="5786572" y="1903710"/>
            <a:ext cx="359229" cy="36116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7B8ABA39-63B6-464F-A27E-217D5DF95536}"/>
              </a:ext>
            </a:extLst>
          </p:cNvPr>
          <p:cNvSpPr/>
          <p:nvPr/>
        </p:nvSpPr>
        <p:spPr>
          <a:xfrm>
            <a:off x="4160339" y="4064356"/>
            <a:ext cx="3611693" cy="432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Desktop applications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5B4A3A4F-3177-40F4-88DD-4956BD66578D}"/>
              </a:ext>
            </a:extLst>
          </p:cNvPr>
          <p:cNvSpPr/>
          <p:nvPr/>
        </p:nvSpPr>
        <p:spPr>
          <a:xfrm>
            <a:off x="4160339" y="4672249"/>
            <a:ext cx="3611695" cy="432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476EE621-0B6C-4FC1-A38F-3AD8E7223F8A}"/>
              </a:ext>
            </a:extLst>
          </p:cNvPr>
          <p:cNvSpPr/>
          <p:nvPr/>
        </p:nvSpPr>
        <p:spPr>
          <a:xfrm>
            <a:off x="4160335" y="5885733"/>
            <a:ext cx="3611695" cy="432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6770965D-0AED-492D-8DD4-5EAA34FE5898}"/>
              </a:ext>
            </a:extLst>
          </p:cNvPr>
          <p:cNvSpPr/>
          <p:nvPr/>
        </p:nvSpPr>
        <p:spPr>
          <a:xfrm>
            <a:off x="4160335" y="5278991"/>
            <a:ext cx="3611695" cy="432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services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72CC79BA-2104-4B89-BDC8-4BC8ABB9C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039" y="256358"/>
            <a:ext cx="9440034" cy="996850"/>
          </a:xfrm>
        </p:spPr>
        <p:txBody>
          <a:bodyPr/>
          <a:lstStyle/>
          <a:p>
            <a:r>
              <a:rPr lang="en-US" dirty="0" smtClean="0"/>
              <a:t>Framework Class Library</a:t>
            </a:r>
            <a:endParaRPr lang="en-US" dirty="0"/>
          </a:p>
        </p:txBody>
      </p:sp>
      <p:sp>
        <p:nvSpPr>
          <p:cNvPr id="12" name="Rectangle: Rounded Corners 1">
            <a:extLst>
              <a:ext uri="{FF2B5EF4-FFF2-40B4-BE49-F238E27FC236}">
                <a16:creationId xmlns="" xmlns:a16="http://schemas.microsoft.com/office/drawing/2014/main" id="{7F61E018-5700-42BE-A5E1-7072462D272D}"/>
              </a:ext>
            </a:extLst>
          </p:cNvPr>
          <p:cNvSpPr/>
          <p:nvPr/>
        </p:nvSpPr>
        <p:spPr>
          <a:xfrm>
            <a:off x="7184592" y="1506910"/>
            <a:ext cx="3168732" cy="1060991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FCL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2126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# 7">
            <a:extLst>
              <a:ext uri="{FF2B5EF4-FFF2-40B4-BE49-F238E27FC236}">
                <a16:creationId xmlns="" xmlns:a16="http://schemas.microsoft.com/office/drawing/2014/main" id="{1D7D4D54-2AA0-4E3C-AF6E-308E23E7D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09" y="2129093"/>
            <a:ext cx="4886075" cy="273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80AC4B98-FDE7-4449-9B92-F61F96081905}"/>
              </a:ext>
            </a:extLst>
          </p:cNvPr>
          <p:cNvSpPr/>
          <p:nvPr/>
        </p:nvSpPr>
        <p:spPr>
          <a:xfrm>
            <a:off x="7321739" y="2914255"/>
            <a:ext cx="3424334" cy="605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Syntax inspired by C++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FE9489C2-432E-4D65-A935-CF2C0AD17D61}"/>
              </a:ext>
            </a:extLst>
          </p:cNvPr>
          <p:cNvSpPr/>
          <p:nvPr/>
        </p:nvSpPr>
        <p:spPr>
          <a:xfrm>
            <a:off x="7321739" y="2129093"/>
            <a:ext cx="3424334" cy="605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 for </a:t>
            </a:r>
            <a:r>
              <a:rPr lang="en-US" dirty="0" err="1"/>
              <a:t>.Net</a:t>
            </a:r>
            <a:endParaRPr lang="en-US" dirty="0"/>
          </a:p>
        </p:txBody>
      </p:sp>
      <p:sp>
        <p:nvSpPr>
          <p:cNvPr id="5" name="Rectangle: Rounded Corners 15">
            <a:extLst>
              <a:ext uri="{FF2B5EF4-FFF2-40B4-BE49-F238E27FC236}">
                <a16:creationId xmlns="" xmlns:a16="http://schemas.microsoft.com/office/drawing/2014/main" id="{FE9489C2-432E-4D65-A935-CF2C0AD17D61}"/>
              </a:ext>
            </a:extLst>
          </p:cNvPr>
          <p:cNvSpPr/>
          <p:nvPr/>
        </p:nvSpPr>
        <p:spPr>
          <a:xfrm>
            <a:off x="7321739" y="3699417"/>
            <a:ext cx="3424334" cy="605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Strongly typed</a:t>
            </a:r>
            <a:endParaRPr lang="en-US" dirty="0"/>
          </a:p>
        </p:txBody>
      </p:sp>
      <p:sp>
        <p:nvSpPr>
          <p:cNvPr id="6" name="Rectangle: Rounded Corners 15">
            <a:extLst>
              <a:ext uri="{FF2B5EF4-FFF2-40B4-BE49-F238E27FC236}">
                <a16:creationId xmlns="" xmlns:a16="http://schemas.microsoft.com/office/drawing/2014/main" id="{FE9489C2-432E-4D65-A935-CF2C0AD17D61}"/>
              </a:ext>
            </a:extLst>
          </p:cNvPr>
          <p:cNvSpPr/>
          <p:nvPr/>
        </p:nvSpPr>
        <p:spPr>
          <a:xfrm>
            <a:off x="7321739" y="4484579"/>
            <a:ext cx="3424334" cy="605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 sensitive</a:t>
            </a:r>
            <a:endParaRPr lang="en-US" dirty="0"/>
          </a:p>
        </p:txBody>
      </p:sp>
      <p:cxnSp>
        <p:nvCxnSpPr>
          <p:cNvPr id="7" name="Straight Connector 11">
            <a:extLst>
              <a:ext uri="{FF2B5EF4-FFF2-40B4-BE49-F238E27FC236}">
                <a16:creationId xmlns="" xmlns:a16="http://schemas.microsoft.com/office/drawing/2014/main" id="{6753F764-9F31-4D7A-B799-5167B39EA5AB}"/>
              </a:ext>
            </a:extLst>
          </p:cNvPr>
          <p:cNvCxnSpPr/>
          <p:nvPr/>
        </p:nvCxnSpPr>
        <p:spPr>
          <a:xfrm>
            <a:off x="6902238" y="2129093"/>
            <a:ext cx="0" cy="3717102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72CC79BA-2104-4B89-BDC8-4BC8ABB9C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039" y="256358"/>
            <a:ext cx="9440034" cy="996850"/>
          </a:xfrm>
        </p:spPr>
        <p:txBody>
          <a:bodyPr/>
          <a:lstStyle/>
          <a:p>
            <a:r>
              <a:rPr lang="en-US" dirty="0" smtClean="0"/>
              <a:t>C# Language</a:t>
            </a:r>
            <a:endParaRPr lang="en-US" dirty="0"/>
          </a:p>
        </p:txBody>
      </p:sp>
      <p:pic>
        <p:nvPicPr>
          <p:cNvPr id="11" name="Picture 4" descr="C# 7">
            <a:extLst>
              <a:ext uri="{FF2B5EF4-FFF2-40B4-BE49-F238E27FC236}">
                <a16:creationId xmlns="" xmlns:a16="http://schemas.microsoft.com/office/drawing/2014/main" id="{2EF0CFD7-C367-4CEC-858D-5CCEEF53D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31" y="3818365"/>
            <a:ext cx="2037626" cy="202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5">
            <a:extLst>
              <a:ext uri="{FF2B5EF4-FFF2-40B4-BE49-F238E27FC236}">
                <a16:creationId xmlns="" xmlns:a16="http://schemas.microsoft.com/office/drawing/2014/main" id="{FE9489C2-432E-4D65-A935-CF2C0AD17D61}"/>
              </a:ext>
            </a:extLst>
          </p:cNvPr>
          <p:cNvSpPr/>
          <p:nvPr/>
        </p:nvSpPr>
        <p:spPr>
          <a:xfrm>
            <a:off x="7321739" y="5254519"/>
            <a:ext cx="3424334" cy="605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Object-Oriented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3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CC79BA-2104-4B89-BDC8-4BC8ABB9C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C# Code Compiler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5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12E13D8-B697-4DC3-8F2F-15805199A3EE}"/>
              </a:ext>
            </a:extLst>
          </p:cNvPr>
          <p:cNvSpPr/>
          <p:nvPr/>
        </p:nvSpPr>
        <p:spPr>
          <a:xfrm>
            <a:off x="1289291" y="3911349"/>
            <a:ext cx="1199213" cy="8094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F98C87C-A652-4D7E-BCA3-361C1C1CD7A0}"/>
              </a:ext>
            </a:extLst>
          </p:cNvPr>
          <p:cNvSpPr/>
          <p:nvPr/>
        </p:nvSpPr>
        <p:spPr>
          <a:xfrm>
            <a:off x="1395821" y="4056431"/>
            <a:ext cx="1199213" cy="8094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5F0720C-E701-4EB4-9A69-BBB994546F8E}"/>
              </a:ext>
            </a:extLst>
          </p:cNvPr>
          <p:cNvSpPr/>
          <p:nvPr/>
        </p:nvSpPr>
        <p:spPr>
          <a:xfrm>
            <a:off x="1527487" y="4203124"/>
            <a:ext cx="1199213" cy="8094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File.cs</a:t>
            </a:r>
            <a:endParaRPr lang="en-US" dirty="0"/>
          </a:p>
        </p:txBody>
      </p:sp>
      <p:pic>
        <p:nvPicPr>
          <p:cNvPr id="1026" name="Picture 2" descr="Image result for visual studio 20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291" y="1591238"/>
            <a:ext cx="6596855" cy="115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c# 7">
            <a:extLst>
              <a:ext uri="{FF2B5EF4-FFF2-40B4-BE49-F238E27FC236}">
                <a16:creationId xmlns="" xmlns:a16="http://schemas.microsoft.com/office/drawing/2014/main" id="{1D7D4D54-2AA0-4E3C-AF6E-308E23E7D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251" y="2982962"/>
            <a:ext cx="1165490" cy="64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>
            <a:extLst>
              <a:ext uri="{FF2B5EF4-FFF2-40B4-BE49-F238E27FC236}">
                <a16:creationId xmlns="" xmlns:a16="http://schemas.microsoft.com/office/drawing/2014/main" id="{72CC79BA-2104-4B89-BDC8-4BC8ABB9C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039" y="256358"/>
            <a:ext cx="9440034" cy="996850"/>
          </a:xfrm>
        </p:spPr>
        <p:txBody>
          <a:bodyPr/>
          <a:lstStyle/>
          <a:p>
            <a:r>
              <a:rPr lang="en-US" dirty="0" smtClean="0"/>
              <a:t>C# Compiler</a:t>
            </a:r>
            <a:endParaRPr lang="en-US" dirty="0"/>
          </a:p>
        </p:txBody>
      </p:sp>
      <p:sp>
        <p:nvSpPr>
          <p:cNvPr id="28" name="Flecha abajo 27"/>
          <p:cNvSpPr/>
          <p:nvPr/>
        </p:nvSpPr>
        <p:spPr>
          <a:xfrm rot="3164480">
            <a:off x="2842601" y="3395161"/>
            <a:ext cx="711200" cy="974689"/>
          </a:xfrm>
          <a:prstGeom prst="downArrow">
            <a:avLst/>
          </a:prstGeom>
          <a:solidFill>
            <a:srgbClr val="B381D9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2370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12E13D8-B697-4DC3-8F2F-15805199A3EE}"/>
              </a:ext>
            </a:extLst>
          </p:cNvPr>
          <p:cNvSpPr/>
          <p:nvPr/>
        </p:nvSpPr>
        <p:spPr>
          <a:xfrm>
            <a:off x="1289291" y="3911349"/>
            <a:ext cx="1199213" cy="8094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770575F8-7FB2-4691-A60C-062FC523D4F0}"/>
              </a:ext>
            </a:extLst>
          </p:cNvPr>
          <p:cNvSpPr/>
          <p:nvPr/>
        </p:nvSpPr>
        <p:spPr>
          <a:xfrm>
            <a:off x="4152130" y="3899762"/>
            <a:ext cx="3687581" cy="137621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F98C87C-A652-4D7E-BCA3-361C1C1CD7A0}"/>
              </a:ext>
            </a:extLst>
          </p:cNvPr>
          <p:cNvSpPr/>
          <p:nvPr/>
        </p:nvSpPr>
        <p:spPr>
          <a:xfrm>
            <a:off x="1395821" y="4056431"/>
            <a:ext cx="1199213" cy="8094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5F0720C-E701-4EB4-9A69-BBB994546F8E}"/>
              </a:ext>
            </a:extLst>
          </p:cNvPr>
          <p:cNvSpPr/>
          <p:nvPr/>
        </p:nvSpPr>
        <p:spPr>
          <a:xfrm>
            <a:off x="1527487" y="4203124"/>
            <a:ext cx="1199213" cy="8094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File.cs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="" xmlns:a16="http://schemas.microsoft.com/office/drawing/2014/main" id="{01A0C0D9-F499-4E6C-A77A-47C63D76B9E6}"/>
              </a:ext>
            </a:extLst>
          </p:cNvPr>
          <p:cNvSpPr/>
          <p:nvPr/>
        </p:nvSpPr>
        <p:spPr>
          <a:xfrm>
            <a:off x="2946462" y="4285571"/>
            <a:ext cx="1004341" cy="644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visual studio 20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291" y="1591238"/>
            <a:ext cx="6596855" cy="115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redondeado 11"/>
          <p:cNvSpPr/>
          <p:nvPr/>
        </p:nvSpPr>
        <p:spPr>
          <a:xfrm>
            <a:off x="4815930" y="4361008"/>
            <a:ext cx="2359979" cy="5439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BO" dirty="0" smtClean="0">
                <a:solidFill>
                  <a:schemeClr val="accent3">
                    <a:lumMod val="75000"/>
                  </a:schemeClr>
                </a:solidFill>
              </a:rPr>
              <a:t>C# </a:t>
            </a:r>
            <a:r>
              <a:rPr lang="es-BO" dirty="0" err="1" smtClean="0">
                <a:solidFill>
                  <a:schemeClr val="accent3">
                    <a:lumMod val="75000"/>
                  </a:schemeClr>
                </a:solidFill>
              </a:rPr>
              <a:t>Compiler</a:t>
            </a:r>
            <a:r>
              <a:rPr lang="es-BO" dirty="0" smtClean="0">
                <a:solidFill>
                  <a:schemeClr val="accent3">
                    <a:lumMod val="75000"/>
                  </a:schemeClr>
                </a:solidFill>
              </a:rPr>
              <a:t> (CSC)</a:t>
            </a:r>
            <a:endParaRPr lang="es-BO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1" name="Flecha abajo 30"/>
          <p:cNvSpPr/>
          <p:nvPr/>
        </p:nvSpPr>
        <p:spPr>
          <a:xfrm>
            <a:off x="5640319" y="2817090"/>
            <a:ext cx="711200" cy="974689"/>
          </a:xfrm>
          <a:prstGeom prst="downArrow">
            <a:avLst/>
          </a:prstGeom>
          <a:solidFill>
            <a:srgbClr val="B381D9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19" name="Picture 2" descr="Image result for c# 7">
            <a:extLst>
              <a:ext uri="{FF2B5EF4-FFF2-40B4-BE49-F238E27FC236}">
                <a16:creationId xmlns="" xmlns:a16="http://schemas.microsoft.com/office/drawing/2014/main" id="{1D7D4D54-2AA0-4E3C-AF6E-308E23E7D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251" y="2982962"/>
            <a:ext cx="1165490" cy="64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>
            <a:extLst>
              <a:ext uri="{FF2B5EF4-FFF2-40B4-BE49-F238E27FC236}">
                <a16:creationId xmlns="" xmlns:a16="http://schemas.microsoft.com/office/drawing/2014/main" id="{72CC79BA-2104-4B89-BDC8-4BC8ABB9C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039" y="256358"/>
            <a:ext cx="9440034" cy="996850"/>
          </a:xfrm>
        </p:spPr>
        <p:txBody>
          <a:bodyPr/>
          <a:lstStyle/>
          <a:p>
            <a:r>
              <a:rPr lang="en-US" dirty="0" smtClean="0"/>
              <a:t>C# Compiler</a:t>
            </a:r>
            <a:endParaRPr lang="en-US" dirty="0"/>
          </a:p>
        </p:txBody>
      </p:sp>
      <p:sp>
        <p:nvSpPr>
          <p:cNvPr id="21" name="Flecha abajo 20"/>
          <p:cNvSpPr/>
          <p:nvPr/>
        </p:nvSpPr>
        <p:spPr>
          <a:xfrm rot="3164480">
            <a:off x="2842601" y="3395161"/>
            <a:ext cx="711200" cy="974689"/>
          </a:xfrm>
          <a:prstGeom prst="downArrow">
            <a:avLst/>
          </a:prstGeom>
          <a:solidFill>
            <a:srgbClr val="B381D9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0404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179</TotalTime>
  <Words>182</Words>
  <Application>Microsoft Office PowerPoint</Application>
  <PresentationFormat>Panorámica</PresentationFormat>
  <Paragraphs>65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Calisto MT</vt:lpstr>
      <vt:lpstr>Trebuchet MS</vt:lpstr>
      <vt:lpstr>Wingdings 2</vt:lpstr>
      <vt:lpstr>Slate</vt:lpstr>
      <vt:lpstr>.Net Framework and C#</vt:lpstr>
      <vt:lpstr>.Net Framework</vt:lpstr>
      <vt:lpstr>.Net Framework Components</vt:lpstr>
      <vt:lpstr>Common Language Runtime</vt:lpstr>
      <vt:lpstr>Framework Class Library</vt:lpstr>
      <vt:lpstr>C# Language</vt:lpstr>
      <vt:lpstr>C# Code Compiler</vt:lpstr>
      <vt:lpstr>C# Compiler</vt:lpstr>
      <vt:lpstr>C# Compiler</vt:lpstr>
      <vt:lpstr>C# Compiler</vt:lpstr>
      <vt:lpstr>C# Compiler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ourselves</dc:title>
  <dc:creator>Orlando Campos</dc:creator>
  <cp:lastModifiedBy>Home</cp:lastModifiedBy>
  <cp:revision>75</cp:revision>
  <dcterms:created xsi:type="dcterms:W3CDTF">2017-10-25T18:57:33Z</dcterms:created>
  <dcterms:modified xsi:type="dcterms:W3CDTF">2017-11-02T03:42:29Z</dcterms:modified>
</cp:coreProperties>
</file>