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27" r:id="rId3"/>
    <p:sldId id="329" r:id="rId4"/>
    <p:sldId id="330" r:id="rId5"/>
    <p:sldId id="334" r:id="rId6"/>
    <p:sldId id="331" r:id="rId7"/>
    <p:sldId id="333" r:id="rId8"/>
    <p:sldId id="332" r:id="rId9"/>
    <p:sldId id="335" r:id="rId10"/>
    <p:sldId id="336" r:id="rId11"/>
    <p:sldId id="337" r:id="rId12"/>
    <p:sldId id="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npjKeeWL5QsTCaKOs/7AwMQi3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640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8474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1017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1"/>
          </p:nvPr>
        </p:nvSpPr>
        <p:spPr>
          <a:xfrm>
            <a:off x="3575050" y="679122"/>
            <a:ext cx="5111750" cy="391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2"/>
          </p:nvPr>
        </p:nvSpPr>
        <p:spPr>
          <a:xfrm>
            <a:off x="457201" y="1609519"/>
            <a:ext cx="3008313" cy="29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>
            <a:spLocks noGrp="1"/>
          </p:cNvSpPr>
          <p:nvPr>
            <p:ph type="pic" idx="2"/>
          </p:nvPr>
        </p:nvSpPr>
        <p:spPr>
          <a:xfrm>
            <a:off x="1792288" y="717648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8"/>
          <p:cNvSpPr txBox="1">
            <a:spLocks noGrp="1"/>
          </p:cNvSpPr>
          <p:nvPr>
            <p:ph type="body" idx="1"/>
          </p:nvPr>
        </p:nvSpPr>
        <p:spPr>
          <a:xfrm>
            <a:off x="1792288" y="4283570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457200" y="1451426"/>
            <a:ext cx="4038600" cy="317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2"/>
          </p:nvPr>
        </p:nvSpPr>
        <p:spPr>
          <a:xfrm>
            <a:off x="4648200" y="1451426"/>
            <a:ext cx="4038600" cy="317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388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45958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19" descr="MD-flag-background-ppt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9143999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9" descr="UMBC-primary-logo-CMYK-on-bla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94287" y="86177"/>
            <a:ext cx="1749252" cy="40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9" descr="corner-element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matlab/ref/ode45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matlab/ref/ode45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matlab/ref/ode45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MATLAB Tutorial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11708" y="2986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ENME 303 Computational Methods for Engineers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Parham Oveissi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33F1-1C40-1F26-3F7E-8848197D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Equations of Motion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E7BA2-0637-06A0-9599-70A60DBF7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72" y="1842895"/>
            <a:ext cx="8229600" cy="1457709"/>
          </a:xfrm>
        </p:spPr>
      </p:pic>
    </p:spTree>
    <p:extLst>
      <p:ext uri="{BB962C8B-B14F-4D97-AF65-F5344CB8AC3E}">
        <p14:creationId xmlns:p14="http://schemas.microsoft.com/office/powerpoint/2010/main" val="347614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3580-596F-2B46-13E4-9839B0F1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9A57-18FD-A016-5E43-73D0AF428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the system with constant torque inputs </a:t>
            </a:r>
          </a:p>
          <a:p>
            <a:r>
              <a:rPr lang="en-US" dirty="0"/>
              <a:t>J1 = 0.2, J2 = 0.2, J3 = 0.5;</a:t>
            </a:r>
          </a:p>
        </p:txBody>
      </p:sp>
    </p:spTree>
    <p:extLst>
      <p:ext uri="{BB962C8B-B14F-4D97-AF65-F5344CB8AC3E}">
        <p14:creationId xmlns:p14="http://schemas.microsoft.com/office/powerpoint/2010/main" val="381916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457200" y="2372116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09F7-B0CD-8BDF-FCB6-4314411E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 Spring Damper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0D46-91D5-9D5A-D6C5-788E14AE8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6412"/>
            <a:ext cx="8229600" cy="3453988"/>
          </a:xfrm>
        </p:spPr>
        <p:txBody>
          <a:bodyPr>
            <a:normAutofit/>
          </a:bodyPr>
          <a:lstStyle/>
          <a:p>
            <a:r>
              <a:rPr lang="en-US" sz="2500" dirty="0"/>
              <a:t>Consider the mass spring damper system: </a:t>
            </a:r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Rewrite the given second order ODE as a system of first order ODEs.</a:t>
            </a:r>
          </a:p>
          <a:p>
            <a:endParaRPr lang="en-US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F6AAA-7366-3B08-55CE-21D1E662D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19" y="2160722"/>
            <a:ext cx="2286111" cy="14680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775D3D-F227-6A15-4B8E-066E4E42F48C}"/>
                  </a:ext>
                </a:extLst>
              </p:cNvPr>
              <p:cNvSpPr txBox="1"/>
              <p:nvPr/>
            </p:nvSpPr>
            <p:spPr>
              <a:xfrm>
                <a:off x="4994172" y="2635585"/>
                <a:ext cx="2477628" cy="40011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775D3D-F227-6A15-4B8E-066E4E42F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172" y="2635585"/>
                <a:ext cx="2477628" cy="400110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DDEF763-2826-6289-AAF2-C7DECD304506}"/>
              </a:ext>
            </a:extLst>
          </p:cNvPr>
          <p:cNvSpPr/>
          <p:nvPr/>
        </p:nvSpPr>
        <p:spPr>
          <a:xfrm>
            <a:off x="3852000" y="2278272"/>
            <a:ext cx="216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D6A327-BB95-B848-3EC9-4FBF5F143EF3}"/>
                  </a:ext>
                </a:extLst>
              </p:cNvPr>
              <p:cNvSpPr txBox="1"/>
              <p:nvPr/>
            </p:nvSpPr>
            <p:spPr>
              <a:xfrm>
                <a:off x="1566000" y="2134813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D6A327-BB95-B848-3EC9-4FBF5F143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000" y="2134813"/>
                <a:ext cx="4572000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87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09F7-B0CD-8BDF-FCB6-4314411E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 Spring Damper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80D46-91D5-9D5A-D6C5-788E14AE8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56412"/>
                <a:ext cx="8229600" cy="3453988"/>
              </a:xfrm>
            </p:spPr>
            <p:txBody>
              <a:bodyPr>
                <a:normAutofit fontScale="77500" lnSpcReduction="20000"/>
              </a:bodyPr>
              <a:lstStyle/>
              <a:p>
                <a:endParaRPr lang="en-US" sz="2500" dirty="0"/>
              </a:p>
              <a:p>
                <a:r>
                  <a:rPr lang="en-US" sz="2500" dirty="0"/>
                  <a:t>Let:</a:t>
                </a:r>
              </a:p>
              <a:p>
                <a:pPr marL="25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5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≜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≜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5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/>
                  <a:t> are called </a:t>
                </a:r>
                <a:r>
                  <a:rPr lang="en-US" sz="2500" b="1" dirty="0"/>
                  <a:t>states</a:t>
                </a:r>
                <a:r>
                  <a:rPr lang="en-US" sz="2500" dirty="0"/>
                  <a:t> of the system and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500" dirty="0"/>
                  <a:t> is called the </a:t>
                </a:r>
                <a:r>
                  <a:rPr lang="en-US" sz="2500" b="1" dirty="0"/>
                  <a:t>state vector</a:t>
                </a:r>
                <a:r>
                  <a:rPr lang="en-US" sz="2500" dirty="0"/>
                  <a:t>:</a:t>
                </a:r>
              </a:p>
              <a:p>
                <a:pPr marL="25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̇"/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5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5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sSub>
                                      <m:sSubPr>
                                        <m:ctrlPr>
                                          <a:rPr lang="en-US" sz="2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5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sSub>
                                      <m:sSubPr>
                                        <m:ctrlPr>
                                          <a:rPr lang="en-US" sz="2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5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500" dirty="0"/>
              </a:p>
              <a:p>
                <a:r>
                  <a:rPr lang="en-US" sz="2500" dirty="0"/>
                  <a:t>Write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500" dirty="0"/>
                  <a:t> vector in the linear form:</a:t>
                </a:r>
              </a:p>
              <a:p>
                <a:pPr marL="25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80D46-91D5-9D5A-D6C5-788E14AE8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56412"/>
                <a:ext cx="8229600" cy="3453988"/>
              </a:xfrm>
              <a:blipFill>
                <a:blip r:embed="rId2"/>
                <a:stretch>
                  <a:fillRect l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775D3D-F227-6A15-4B8E-066E4E42F48C}"/>
                  </a:ext>
                </a:extLst>
              </p:cNvPr>
              <p:cNvSpPr txBox="1"/>
              <p:nvPr/>
            </p:nvSpPr>
            <p:spPr>
              <a:xfrm>
                <a:off x="3333186" y="1608450"/>
                <a:ext cx="2477628" cy="40011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775D3D-F227-6A15-4B8E-066E4E42F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186" y="1608450"/>
                <a:ext cx="2477628" cy="400110"/>
              </a:xfrm>
              <a:prstGeom prst="rect">
                <a:avLst/>
              </a:prstGeom>
              <a:blipFill>
                <a:blip r:embed="rId3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19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09F7-B0CD-8BDF-FCB6-4314411E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 Spring Damper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80D46-91D5-9D5A-D6C5-788E14AE8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56412"/>
                <a:ext cx="8229600" cy="3453988"/>
              </a:xfrm>
            </p:spPr>
            <p:txBody>
              <a:bodyPr>
                <a:normAutofit lnSpcReduction="10000"/>
              </a:bodyPr>
              <a:lstStyle/>
              <a:p>
                <a:pPr marL="25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̇"/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5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5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sSub>
                                      <m:sSubPr>
                                        <m:ctrlPr>
                                          <a:rPr lang="en-US" sz="2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5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sSub>
                                      <m:sSubPr>
                                        <m:ctrlPr>
                                          <a:rPr lang="en-US" sz="2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5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500" dirty="0"/>
              </a:p>
              <a:p>
                <a:r>
                  <a:rPr lang="en-US" sz="2500" dirty="0"/>
                  <a:t>Write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500" dirty="0"/>
                  <a:t> vector in the linear form:</a:t>
                </a:r>
              </a:p>
              <a:p>
                <a:pPr marL="25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𝑨𝒙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𝑩𝒖</m:t>
                      </m:r>
                    </m:oMath>
                  </m:oMathPara>
                </a14:m>
                <a:endParaRPr lang="en-US" sz="2500" b="1" dirty="0"/>
              </a:p>
              <a:p>
                <a:pPr marL="25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500" dirty="0"/>
              </a:p>
              <a:p>
                <a:r>
                  <a:rPr lang="en-US" sz="2500" dirty="0"/>
                  <a:t>This is </a:t>
                </a:r>
                <a:r>
                  <a:rPr lang="en-US" sz="2500" b="1" dirty="0"/>
                  <a:t>State Space </a:t>
                </a:r>
                <a:r>
                  <a:rPr lang="en-US" sz="2500" dirty="0"/>
                  <a:t>representation of a </a:t>
                </a:r>
                <a:r>
                  <a:rPr lang="en-US" sz="2500" b="1" dirty="0"/>
                  <a:t>Linear System</a:t>
                </a:r>
                <a:r>
                  <a:rPr lang="en-US" sz="2500" dirty="0"/>
                  <a:t>.</a:t>
                </a:r>
              </a:p>
              <a:p>
                <a:pPr marL="25400" indent="0">
                  <a:buNone/>
                </a:pPr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80D46-91D5-9D5A-D6C5-788E14AE8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56412"/>
                <a:ext cx="8229600" cy="3453988"/>
              </a:xfrm>
              <a:blipFill>
                <a:blip r:embed="rId2"/>
                <a:stretch>
                  <a:fillRect l="-1407" b="-3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50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09F7-B0CD-8BDF-FCB6-4314411E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 Spring Damper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80D46-91D5-9D5A-D6C5-788E14AE8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56412"/>
                <a:ext cx="8229600" cy="34539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800" dirty="0"/>
                  <a:t>Consider the unforced mass spring damper system:</a:t>
                </a:r>
              </a:p>
              <a:p>
                <a:pPr marL="25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en-US" sz="1800" dirty="0"/>
              </a:p>
              <a:p>
                <a:pPr marL="25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800" dirty="0"/>
              </a:p>
              <a:p>
                <a:pPr marL="25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Can you tell how the solutions (states) will evolve by looking at the eigenvalues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?</a:t>
                </a:r>
              </a:p>
              <a:p>
                <a:r>
                  <a:rPr lang="en-US" sz="1800" dirty="0"/>
                  <a:t>Use the MATLAB function </a:t>
                </a:r>
                <a:r>
                  <a:rPr lang="en-US" sz="1800" dirty="0">
                    <a:hlinkClick r:id="rId3"/>
                  </a:rPr>
                  <a:t>ode45</a:t>
                </a:r>
                <a:r>
                  <a:rPr lang="en-US" sz="1800" dirty="0"/>
                  <a:t> to solve this linear system.</a:t>
                </a:r>
              </a:p>
              <a:p>
                <a:r>
                  <a:rPr lang="en-US" sz="1800" dirty="0"/>
                  <a:t>The solution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1800" dirty="0"/>
                  <a:t>. Compare this solution with the solution you get from the previous part. 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2540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80D46-91D5-9D5A-D6C5-788E14AE8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56412"/>
                <a:ext cx="8229600" cy="3453988"/>
              </a:xfrm>
              <a:blipFill>
                <a:blip r:embed="rId4"/>
                <a:stretch>
                  <a:fillRect l="-1407" t="-5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21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09F7-B0CD-8BDF-FCB6-4314411E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 Spring Damper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80D46-91D5-9D5A-D6C5-788E14AE8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56412"/>
                <a:ext cx="8229600" cy="345398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1800" dirty="0"/>
                  <a:t>Consider the following system:</a:t>
                </a:r>
              </a:p>
              <a:p>
                <a:pPr marL="25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sz="1800" dirty="0"/>
              </a:p>
              <a:p>
                <a:pPr marL="25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800" dirty="0"/>
              </a:p>
              <a:p>
                <a:pPr marL="25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Use the MATLAB function </a:t>
                </a:r>
                <a:r>
                  <a:rPr lang="en-US" sz="1800" dirty="0">
                    <a:hlinkClick r:id="rId3"/>
                  </a:rPr>
                  <a:t>ode45</a:t>
                </a:r>
                <a:r>
                  <a:rPr lang="en-US" sz="1800" dirty="0"/>
                  <a:t> to solve this linear system.</a:t>
                </a:r>
              </a:p>
              <a:p>
                <a:r>
                  <a:rPr lang="en-US" sz="1800" dirty="0"/>
                  <a:t>Plot the solutions (states) of the systems over time.</a:t>
                </a:r>
              </a:p>
              <a:p>
                <a:r>
                  <a:rPr lang="en-US" sz="1800" dirty="0"/>
                  <a:t>Change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to investigate the effect of those parameters on your solution.</a:t>
                </a:r>
              </a:p>
              <a:p>
                <a:r>
                  <a:rPr lang="en-US" sz="1800" dirty="0"/>
                  <a:t>Plot the </a:t>
                </a:r>
                <a:r>
                  <a:rPr lang="en-US" sz="1800" b="1" dirty="0"/>
                  <a:t>phase-plot</a:t>
                </a:r>
                <a:r>
                  <a:rPr lang="en-US" sz="1800" dirty="0"/>
                  <a:t>, that is plotting states with respect to each other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)</a:t>
                </a:r>
                <a:endParaRPr lang="en-US" sz="14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2540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80D46-91D5-9D5A-D6C5-788E14AE8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56412"/>
                <a:ext cx="8229600" cy="3453988"/>
              </a:xfrm>
              <a:blipFill>
                <a:blip r:embed="rId4"/>
                <a:stretch>
                  <a:fillRect l="-1407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A7FF1D-AF7B-42A8-34BF-D9E88D97C7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20000"/>
                <a:ext cx="8229600" cy="406800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dirty="0"/>
                  <a:t>How About  Non-Linear Systems?!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sz="2500" dirty="0"/>
                  <a:t>We can’t write non-linear system as:</a:t>
                </a:r>
                <a:br>
                  <a:rPr lang="en-US" sz="2500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𝑨𝒙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𝑩𝒖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A7FF1D-AF7B-42A8-34BF-D9E88D97C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20000"/>
                <a:ext cx="8229600" cy="4068000"/>
              </a:xfrm>
              <a:blipFill>
                <a:blip r:embed="rId2"/>
                <a:stretch>
                  <a:fillRect l="-519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51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350D-7780-ED1B-2FAC-EAC209B4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Pendulum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E0C16-0960-80EA-7EEB-3D69275BD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8"/>
            <a:ext cx="8229600" cy="3293021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Consider the simple pendulum system: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Use the MATLAB function </a:t>
            </a:r>
            <a:r>
              <a:rPr lang="en-US" sz="1800" dirty="0">
                <a:hlinkClick r:id="rId3"/>
              </a:rPr>
              <a:t>ode45</a:t>
            </a:r>
            <a:r>
              <a:rPr lang="en-US" sz="1800" dirty="0"/>
              <a:t> to solve this non-linear system.</a:t>
            </a:r>
          </a:p>
          <a:p>
            <a:r>
              <a:rPr lang="en-US" sz="1800" dirty="0"/>
              <a:t>Plot the solutions (states) of the systems over time.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5C5B2-F056-D851-3A01-13F301945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000" y="2128028"/>
            <a:ext cx="992190" cy="16362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21B8DA-9D46-12AC-7188-39A7F8177D5E}"/>
                  </a:ext>
                </a:extLst>
              </p:cNvPr>
              <p:cNvSpPr txBox="1"/>
              <p:nvPr/>
            </p:nvSpPr>
            <p:spPr>
              <a:xfrm>
                <a:off x="4263810" y="2245077"/>
                <a:ext cx="2810190" cy="49494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𝑙</m:t>
                      </m:r>
                      <m:acc>
                        <m:accPr>
                          <m:chr m:val="̈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𝑔𝑠𝑖𝑛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21B8DA-9D46-12AC-7188-39A7F817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810" y="2245077"/>
                <a:ext cx="2810190" cy="4949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CC367C-46C3-5703-EA18-8C157257F24C}"/>
                  </a:ext>
                </a:extLst>
              </p:cNvPr>
              <p:cNvSpPr txBox="1"/>
              <p:nvPr/>
            </p:nvSpPr>
            <p:spPr>
              <a:xfrm>
                <a:off x="4572000" y="2890837"/>
                <a:ext cx="2216190" cy="60721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=10</m:t>
                              </m:r>
                            </m:e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=10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CC367C-46C3-5703-EA18-8C157257F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90837"/>
                <a:ext cx="2216190" cy="607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33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49EE-E105-93B4-0ED3-09DAA6E1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DOF Platform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EA099-AA95-6813-CADB-016DC4E14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674" y="1609725"/>
            <a:ext cx="4222652" cy="2984500"/>
          </a:xfrm>
        </p:spPr>
      </p:pic>
    </p:spTree>
    <p:extLst>
      <p:ext uri="{BB962C8B-B14F-4D97-AF65-F5344CB8AC3E}">
        <p14:creationId xmlns:p14="http://schemas.microsoft.com/office/powerpoint/2010/main" val="183628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395</Words>
  <Application>Microsoft Office PowerPoint</Application>
  <PresentationFormat>On-screen Show (16:9)</PresentationFormat>
  <Paragraphs>74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PowerPoint Presentation</vt:lpstr>
      <vt:lpstr>Mass Spring Damper</vt:lpstr>
      <vt:lpstr>Mass Spring Damper</vt:lpstr>
      <vt:lpstr>Mass Spring Damper</vt:lpstr>
      <vt:lpstr>Mass Spring Damper</vt:lpstr>
      <vt:lpstr>Mass Spring Damper</vt:lpstr>
      <vt:lpstr>How About  Non-Linear Systems?!  We can’t write non-linear system as:  x ̇=Ax+Bu </vt:lpstr>
      <vt:lpstr>Simple Pendulum</vt:lpstr>
      <vt:lpstr>2 DOF Platform</vt:lpstr>
      <vt:lpstr>Equations of Motion</vt:lpstr>
      <vt:lpstr>Problem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Mohammad Mirtaba</cp:lastModifiedBy>
  <cp:revision>131</cp:revision>
  <dcterms:created xsi:type="dcterms:W3CDTF">2019-02-27T15:38:32Z</dcterms:created>
  <dcterms:modified xsi:type="dcterms:W3CDTF">2024-12-06T02:54:00Z</dcterms:modified>
</cp:coreProperties>
</file>