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1" r:id="rId4"/>
    <p:sldId id="262" r:id="rId5"/>
    <p:sldId id="263" r:id="rId6"/>
    <p:sldId id="266" r:id="rId7"/>
    <p:sldId id="280" r:id="rId8"/>
    <p:sldId id="281" r:id="rId9"/>
    <p:sldId id="282" r:id="rId10"/>
    <p:sldId id="283" r:id="rId11"/>
    <p:sldId id="267" r:id="rId12"/>
    <p:sldId id="268" r:id="rId13"/>
    <p:sldId id="269" r:id="rId14"/>
    <p:sldId id="270" r:id="rId15"/>
    <p:sldId id="27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npjKeeWL5QsTCaKOs/7AwMQi3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293" y="5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" name="Google Shape;5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7053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0811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1148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5439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2018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4652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3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 txBox="1"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1"/>
          </p:nvPr>
        </p:nvSpPr>
        <p:spPr>
          <a:xfrm>
            <a:off x="3575050" y="679122"/>
            <a:ext cx="5111750" cy="3915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2"/>
          </p:nvPr>
        </p:nvSpPr>
        <p:spPr>
          <a:xfrm>
            <a:off x="457201" y="1609519"/>
            <a:ext cx="3008313" cy="29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8"/>
          <p:cNvSpPr>
            <a:spLocks noGrp="1"/>
          </p:cNvSpPr>
          <p:nvPr>
            <p:ph type="pic" idx="2"/>
          </p:nvPr>
        </p:nvSpPr>
        <p:spPr>
          <a:xfrm>
            <a:off x="1792288" y="717648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28"/>
          <p:cNvSpPr txBox="1">
            <a:spLocks noGrp="1"/>
          </p:cNvSpPr>
          <p:nvPr>
            <p:ph type="body" idx="1"/>
          </p:nvPr>
        </p:nvSpPr>
        <p:spPr>
          <a:xfrm>
            <a:off x="1792288" y="4283570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19" descr="MD-flag-background-ppt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0"/>
            <a:ext cx="9143999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9" descr="UMBC-primary-logo-CMYK-on-bl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94287" y="86177"/>
            <a:ext cx="1749252" cy="402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9" descr="corner-element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MATLAB Tutorial 07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311708" y="2986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ENME 303 Computational Methods for Engineers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August Phelps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Adapted from </a:t>
            </a:r>
            <a:r>
              <a:rPr lang="en-US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Parham </a:t>
            </a:r>
            <a:r>
              <a:rPr lang="en-US" sz="15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Oveissi</a:t>
            </a:r>
            <a:r>
              <a:rPr lang="en-US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(2023)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223F-685B-05B1-90A2-EFDD5C56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E5A3F-4905-49AB-3940-24B0A0D9F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69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9BF08A7-9177-6113-F0AC-8DE206CE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Useful Functions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23641EF-F4B6-FC61-B674-9B48B27FC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05875"/>
            <a:ext cx="8520600" cy="34164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400" dirty="0"/>
              <a:t>d = det(A) 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Returns the determinant of square matrix A.				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Y = inv(X) 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Computes the inverse of square matrix X. 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X^(-1) is equivalent to inv(X). 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x = A\b is computed differently than x = inv(A)*b and is recommended for solving systems of linear equations.	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k = rank(A) 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Returns the rank of matrix A. 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Untitled Sans"/>
              </a:rPr>
              <a:t>The rank of a matrix is equal to the number of linearly independent rows/columns in it.</a:t>
            </a:r>
            <a:r>
              <a:rPr lang="en-US" sz="1400" dirty="0"/>
              <a:t>	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R = rref(A) 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Returns the reduced row echelon form of A using Gauss-Jordan elimination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b = trace(A) 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Calculates the sum of the diagonal elements of matrix A.		</a:t>
            </a:r>
          </a:p>
          <a:p>
            <a:pPr marL="114300" indent="0">
              <a:lnSpc>
                <a:spcPct val="120000"/>
              </a:lnSpc>
              <a:buNone/>
            </a:pPr>
            <a:endParaRPr lang="en-US" sz="1400" dirty="0"/>
          </a:p>
          <a:p>
            <a:pPr marL="571500" indent="-457200"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90940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9BF08A7-9177-6113-F0AC-8DE206CE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Useful Functions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23641EF-F4B6-FC61-B674-9B48B27FC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05875"/>
            <a:ext cx="8520600" cy="34164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400" dirty="0"/>
              <a:t>n = norm(v) 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Returns the Euclidean norm of vector v. This norm is also called the 2-norm, vector magnitude, or Euclidean length.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n = norm(v, p) 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Returns the generalized vector p-norm.</a:t>
            </a:r>
          </a:p>
          <a:p>
            <a:pPr>
              <a:lnSpc>
                <a:spcPct val="120000"/>
              </a:lnSpc>
            </a:pPr>
            <a:r>
              <a:rPr lang="en-US" sz="1400" dirty="0" err="1"/>
              <a:t>tf</a:t>
            </a:r>
            <a:r>
              <a:rPr lang="en-US" sz="1400" dirty="0"/>
              <a:t> = issymmetric(A) 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Returns logical 1 (true) if A is a symmetric matrix. Otherwise, it returns logical 0 (false).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tf = issymmetric(A, skewOption) specifies the type of the test. Specify skewOption as "skew" to determine if A is skew-symmetric.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B = transpose(A) 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Returns the nonconjugate transpose of A and is an alternate way to execute A.’.</a:t>
            </a:r>
          </a:p>
          <a:p>
            <a:pPr marL="114300" indent="0">
              <a:lnSpc>
                <a:spcPct val="120000"/>
              </a:lnSpc>
              <a:buNone/>
            </a:pPr>
            <a:r>
              <a:rPr lang="en-US" sz="1400" dirty="0"/>
              <a:t>		</a:t>
            </a:r>
          </a:p>
          <a:p>
            <a:pPr marL="114300" indent="0">
              <a:lnSpc>
                <a:spcPct val="120000"/>
              </a:lnSpc>
              <a:buNone/>
            </a:pPr>
            <a:endParaRPr lang="en-US" sz="1400" dirty="0"/>
          </a:p>
          <a:p>
            <a:pPr marL="571500" indent="-457200"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755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FAA7-9158-29FF-C4C9-93453C13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367C860-1C19-DBF5-9380-FE7474FE0E8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Consider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Find the transpose?</a:t>
                </a:r>
              </a:p>
              <a:p>
                <a:r>
                  <a:rPr lang="en-US" dirty="0"/>
                  <a:t>Is this matrix symmetric?</a:t>
                </a:r>
              </a:p>
              <a:p>
                <a:r>
                  <a:rPr lang="en-US" dirty="0"/>
                  <a:t>Find the determinant?</a:t>
                </a:r>
              </a:p>
              <a:p>
                <a:r>
                  <a:rPr lang="en-US" dirty="0"/>
                  <a:t>What is the rank?</a:t>
                </a:r>
              </a:p>
              <a:p>
                <a:r>
                  <a:rPr lang="en-US" dirty="0"/>
                  <a:t>Is this matrix full rank?</a:t>
                </a:r>
              </a:p>
              <a:p>
                <a:r>
                  <a:rPr lang="en-US" dirty="0"/>
                  <a:t>Is this Matrix invertible (non-singular?)</a:t>
                </a:r>
              </a:p>
              <a:p>
                <a:r>
                  <a:rPr lang="en-US" dirty="0"/>
                  <a:t>If it is invertible find the inverse?</a:t>
                </a:r>
              </a:p>
              <a:p>
                <a:r>
                  <a:rPr lang="en-US" dirty="0"/>
                  <a:t>Find the Reduced Row Echelon form?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367C860-1C19-DBF5-9380-FE7474FE0E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639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FAA7-9158-29FF-C4C9-93453C13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367C860-1C19-DBF5-9380-FE7474FE0E8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64272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Consider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Find the transpose?</a:t>
                </a:r>
              </a:p>
              <a:p>
                <a:r>
                  <a:rPr lang="en-US" dirty="0"/>
                  <a:t>Is this matrix symmetric?</a:t>
                </a:r>
              </a:p>
              <a:p>
                <a:r>
                  <a:rPr lang="en-US" dirty="0"/>
                  <a:t>Find the determinant?</a:t>
                </a:r>
              </a:p>
              <a:p>
                <a:r>
                  <a:rPr lang="en-US" dirty="0"/>
                  <a:t>What is the rank?</a:t>
                </a:r>
              </a:p>
              <a:p>
                <a:r>
                  <a:rPr lang="en-US" dirty="0"/>
                  <a:t>Is this matrix full rank?</a:t>
                </a:r>
              </a:p>
              <a:p>
                <a:r>
                  <a:rPr lang="en-US" dirty="0"/>
                  <a:t>Is this Matrix invertible (non-singular?)</a:t>
                </a:r>
              </a:p>
              <a:p>
                <a:r>
                  <a:rPr lang="en-US" dirty="0"/>
                  <a:t>If it is invertible find the inverse?</a:t>
                </a:r>
              </a:p>
              <a:p>
                <a:r>
                  <a:rPr lang="en-US" dirty="0"/>
                  <a:t>Find the Reduced Row Echelon form?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367C860-1C19-DBF5-9380-FE7474FE0E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642725"/>
              </a:xfrm>
              <a:blipFill>
                <a:blip r:embed="rId2"/>
                <a:stretch>
                  <a:fillRect t="-1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190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D030-3158-7936-7B32-A2D09982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Homework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7C9AB-0AA9-033E-5924-3DCD0A190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over a problem from HW 4</a:t>
            </a:r>
          </a:p>
          <a:p>
            <a:endParaRPr lang="en-US" dirty="0"/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5C0C9ACD-D8A1-71A0-79BD-33F405CD2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75" y="2021201"/>
            <a:ext cx="81629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9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CC15CE2-EE88-3F02-6E92-4FA54DDA0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Gauss Elimination Method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40904C1-3CF5-C818-62E6-8DD26C713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61275"/>
            <a:ext cx="8520600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/>
              <a:t>The Gauss elimination method can be used to solve system of linear equations. In this procedure, a system of equations is given in a general form and is manipulated to be in </a:t>
            </a:r>
            <a:r>
              <a:rPr lang="en-US" sz="1800" b="1" dirty="0"/>
              <a:t>Upper Triangular form</a:t>
            </a:r>
            <a:r>
              <a:rPr lang="en-US" sz="1800" dirty="0"/>
              <a:t>, which is then solved by using </a:t>
            </a:r>
            <a:r>
              <a:rPr lang="en-US" sz="1800" b="1" dirty="0"/>
              <a:t>Back Substitution</a:t>
            </a:r>
            <a:r>
              <a:rPr lang="en-US" sz="1800" dirty="0"/>
              <a:t>.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/>
              <a:t>To perform row reduction on a matrix, one uses a sequence of elementary row operations to modify the matrix until the lower left-hand corner of the matrix is filled with zeros, as much as possible. There are three types of elementary row operations:</a:t>
            </a:r>
          </a:p>
          <a:p>
            <a:r>
              <a:rPr lang="en-US" sz="1800" dirty="0"/>
              <a:t>Swapping two rows</a:t>
            </a:r>
          </a:p>
          <a:p>
            <a:r>
              <a:rPr lang="en-US" sz="1800" dirty="0"/>
              <a:t>Multiplying a row by a nonzero number</a:t>
            </a:r>
          </a:p>
          <a:p>
            <a:r>
              <a:rPr lang="en-US" sz="1800" dirty="0"/>
              <a:t>Adding a multiple of one row to another row</a:t>
            </a:r>
          </a:p>
        </p:txBody>
      </p:sp>
    </p:spTree>
    <p:extLst>
      <p:ext uri="{BB962C8B-B14F-4D97-AF65-F5344CB8AC3E}">
        <p14:creationId xmlns:p14="http://schemas.microsoft.com/office/powerpoint/2010/main" val="332030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CC15CE2-EE88-3F02-6E92-4FA54DDA0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Gauss Elimination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740904C1-3CF5-C818-62E6-8DD26C713D6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361275"/>
                <a:ext cx="8520600" cy="34164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1500" kern="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System of linear equations:</a:t>
                </a:r>
                <a:endParaRPr lang="en-US" sz="1500" kern="10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50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5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5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500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5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500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5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500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5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500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5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500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5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500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500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5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500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5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500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5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500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1500" i="1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5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Matrix form </a:t>
                </a:r>
                <a14:m>
                  <m:oMath xmlns:m="http://schemas.openxmlformats.org/officeDocument/2006/math">
                    <m:r>
                      <a:rPr lang="en-US" sz="15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5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𝐴𝑋</m:t>
                    </m:r>
                    <m:r>
                      <a:rPr lang="en-US" sz="15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5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15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5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5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5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5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5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5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5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5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5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5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5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5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5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5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5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5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5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5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5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5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5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5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5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5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5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15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500" b="0" i="1" kern="10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5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5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5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5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5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5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15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5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Augmented Matrix: 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5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>
                  <a:effectLst/>
                  <a:latin typeface="Calibri" panose="020F0502020204030204" pitchFamily="34" charset="0"/>
                  <a:ea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sz="1500" dirty="0">
                    <a:effectLst/>
                    <a:latin typeface="Calibri" panose="020F0502020204030204" pitchFamily="34" charset="0"/>
                    <a:ea typeface="Cambria Math" panose="02040503050406030204" pitchFamily="18" charset="0"/>
                    <a:cs typeface="Cambria Math" panose="02040503050406030204" pitchFamily="18" charset="0"/>
                  </a:rPr>
                  <a:t>Upper Triangular form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5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5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US" sz="15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5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5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r>
                                  <a:rPr lang="en-US" sz="15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′′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5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′′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endParaRPr lang="en-US" sz="15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endParaRPr lang="en-US" sz="1500" dirty="0"/>
              </a:p>
            </p:txBody>
          </p:sp>
        </mc:Choice>
        <mc:Fallback xmlns="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740904C1-3CF5-C818-62E6-8DD26C713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361275"/>
                <a:ext cx="8520600" cy="3416400"/>
              </a:xfrm>
              <a:blipFill>
                <a:blip r:embed="rId3"/>
                <a:stretch>
                  <a:fillRect t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8AB0F387-106F-1D72-9047-5DB6C05E6060}"/>
              </a:ext>
            </a:extLst>
          </p:cNvPr>
          <p:cNvSpPr/>
          <p:nvPr/>
        </p:nvSpPr>
        <p:spPr>
          <a:xfrm>
            <a:off x="5450400" y="3427200"/>
            <a:ext cx="302400" cy="97200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EA493-E64E-C5EF-B864-08701774596D}"/>
              </a:ext>
            </a:extLst>
          </p:cNvPr>
          <p:cNvSpPr txBox="1"/>
          <p:nvPr/>
        </p:nvSpPr>
        <p:spPr>
          <a:xfrm>
            <a:off x="5752800" y="3693600"/>
            <a:ext cx="185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Operations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DA2FAD-5345-EF0E-B3AA-161DA091470F}"/>
              </a:ext>
            </a:extLst>
          </p:cNvPr>
          <p:cNvCxnSpPr/>
          <p:nvPr/>
        </p:nvCxnSpPr>
        <p:spPr>
          <a:xfrm>
            <a:off x="4917600" y="3240000"/>
            <a:ext cx="0" cy="53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EE69E1-9209-599D-5115-68B1E76BD522}"/>
              </a:ext>
            </a:extLst>
          </p:cNvPr>
          <p:cNvCxnSpPr>
            <a:cxnSpLocks/>
          </p:cNvCxnSpPr>
          <p:nvPr/>
        </p:nvCxnSpPr>
        <p:spPr>
          <a:xfrm flipV="1">
            <a:off x="4917600" y="4001377"/>
            <a:ext cx="0" cy="455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32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CC15CE2-EE88-3F02-6E92-4FA54DDA0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Upper Triangular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740904C1-3CF5-C818-62E6-8DD26C713D6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361275"/>
                <a:ext cx="8520600" cy="3416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1800" dirty="0"/>
                  <a:t>Step 1: Keep the 1</a:t>
                </a:r>
                <a:r>
                  <a:rPr lang="en-US" sz="1800" baseline="30000" dirty="0"/>
                  <a:t>st</a:t>
                </a:r>
                <a:r>
                  <a:rPr lang="en-US" sz="1800" dirty="0"/>
                  <a:t> equation (1</a:t>
                </a:r>
                <a:r>
                  <a:rPr lang="en-US" sz="1800" baseline="30000" dirty="0"/>
                  <a:t>st</a:t>
                </a:r>
                <a:r>
                  <a:rPr lang="en-US" sz="1800" dirty="0"/>
                  <a:t> row) unchanged and eliminate the terms that include the first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in all the other equations using row operations.</a:t>
                </a:r>
              </a:p>
              <a:p>
                <a:r>
                  <a:rPr lang="en-US" sz="1800" dirty="0"/>
                  <a:t>Step 2: Keep the 1</a:t>
                </a:r>
                <a:r>
                  <a:rPr lang="en-US" sz="1800" baseline="30000" dirty="0"/>
                  <a:t>st</a:t>
                </a:r>
                <a:r>
                  <a:rPr lang="en-US" sz="1800" dirty="0"/>
                  <a:t> and 2</a:t>
                </a:r>
                <a:r>
                  <a:rPr lang="en-US" sz="1800" baseline="30000" dirty="0"/>
                  <a:t>nd</a:t>
                </a:r>
                <a:r>
                  <a:rPr lang="en-US" sz="1800" dirty="0"/>
                  <a:t> equations (1</a:t>
                </a:r>
                <a:r>
                  <a:rPr lang="en-US" sz="1800" baseline="30000" dirty="0"/>
                  <a:t>st</a:t>
                </a:r>
                <a:r>
                  <a:rPr lang="en-US" sz="1800" dirty="0"/>
                  <a:t> and 2</a:t>
                </a:r>
                <a:r>
                  <a:rPr lang="en-US" sz="1800" baseline="30000" dirty="0"/>
                  <a:t>nd</a:t>
                </a:r>
                <a:r>
                  <a:rPr lang="en-US" sz="1800" dirty="0"/>
                  <a:t> rows) unchanged and eliminate the terms that include the first two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in all the other equations using row operations.</a:t>
                </a:r>
              </a:p>
              <a:p>
                <a:pPr marL="114300" indent="0" algn="ctr">
                  <a:buNone/>
                </a:pPr>
                <a:r>
                  <a:rPr lang="en-US" sz="2500" b="1" dirty="0"/>
                  <a:t>.</a:t>
                </a:r>
              </a:p>
              <a:p>
                <a:pPr marL="114300" indent="0" algn="ctr">
                  <a:buNone/>
                </a:pPr>
                <a:r>
                  <a:rPr lang="en-US" sz="2500" b="1" dirty="0"/>
                  <a:t>.</a:t>
                </a:r>
              </a:p>
              <a:p>
                <a:pPr marL="114300" indent="0" algn="ctr">
                  <a:buNone/>
                </a:pPr>
                <a:r>
                  <a:rPr lang="en-US" sz="2500" b="1" dirty="0"/>
                  <a:t>.</a:t>
                </a:r>
              </a:p>
              <a:p>
                <a:pPr marL="114300" indent="0">
                  <a:buNone/>
                </a:pPr>
                <a:endParaRPr lang="en-US" sz="1800" dirty="0"/>
              </a:p>
              <a:p>
                <a:r>
                  <a:rPr lang="en-US" sz="1800" dirty="0"/>
                  <a:t>Step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: Keep the first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 equations unchanged and eliminate the terms that include the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/>
                  <a:t> in the last equation using row operations.</a:t>
                </a:r>
              </a:p>
              <a:p>
                <a:pPr marL="114300" indent="0">
                  <a:buNone/>
                </a:pPr>
                <a:endParaRPr lang="en-US" sz="1800" dirty="0"/>
              </a:p>
              <a:p>
                <a:pPr marL="114300" indent="0">
                  <a:buNone/>
                </a:pPr>
                <a:r>
                  <a:rPr lang="en-US" sz="1300" dirty="0"/>
                  <a:t>Not that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300" dirty="0"/>
                  <a:t> and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300" dirty="0"/>
                  <a:t> is the number of the equations/variables.</a:t>
                </a:r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740904C1-3CF5-C818-62E6-8DD26C713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361275"/>
                <a:ext cx="8520600" cy="3416400"/>
              </a:xfrm>
              <a:blipFill>
                <a:blip r:embed="rId3"/>
                <a:stretch>
                  <a:fillRect t="-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79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CC15CE2-EE88-3F02-6E92-4FA54DDA0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740904C1-3CF5-C818-62E6-8DD26C713D6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361275"/>
                <a:ext cx="8520600" cy="341640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z="2400" kern="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System of linear equations:</a:t>
                </a:r>
                <a:endParaRPr lang="en-US" sz="2400" kern="10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+8</m:t>
                              </m:r>
                              <m:sSub>
                                <m:sSubPr>
                                  <m:ctrlPr>
                                    <a:rPr lang="en-US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+9</m:t>
                              </m:r>
                              <m:sSub>
                                <m:sSubPr>
                                  <m:ctrlPr>
                                    <a:rPr lang="en-US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2400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24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42</m:t>
                              </m:r>
                            </m:e>
                            <m:e>
                              <m:r>
                                <a:rPr lang="en-US" sz="24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  <m:sSub>
                                <m:sSubPr>
                                  <m:ctrlPr>
                                    <a:rPr lang="en-US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en-US" sz="2400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24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45</m:t>
                              </m:r>
                            </m:e>
                            <m:e>
                              <m:r>
                                <a:rPr lang="en-US" sz="24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sz="2400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24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53</m:t>
                              </m:r>
                            </m:e>
                            <m:e>
                              <m:r>
                                <a:rPr lang="en-US" sz="24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  <m:sSub>
                                <m:sSubPr>
                                  <m:ctrlPr>
                                    <a:rPr lang="en-US" sz="240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24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i="1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Matrix form </a:t>
                </a:r>
                <a14:m>
                  <m:oMath xmlns:m="http://schemas.openxmlformats.org/officeDocument/2006/math">
                    <m:r>
                      <a:rPr lang="en-US" sz="24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4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𝐴𝑋</m:t>
                    </m:r>
                    <m:r>
                      <a:rPr lang="en-US" sz="24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4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114300" indent="0">
                  <a:buNone/>
                </a:pP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Augmented Matrix: 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7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700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700" b="0" i="1" smtClean="0">
                                    <a:latin typeface="Cambria Math" panose="02040503050406030204" pitchFamily="18" charset="0"/>
                                  </a:rPr>
                                  <m:t>63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700" b="0" i="1" smtClean="0"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700" dirty="0"/>
              </a:p>
              <a:p>
                <a:pPr marL="114300" indent="0">
                  <a:buNone/>
                </a:pP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endParaRPr lang="en-US" sz="2700" dirty="0">
                  <a:effectLst/>
                  <a:latin typeface="Calibri" panose="020F0502020204030204" pitchFamily="34" charset="0"/>
                  <a:ea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endParaRPr lang="en-US" sz="27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endParaRPr lang="en-US" sz="15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endParaRPr lang="en-US" sz="1500" dirty="0"/>
              </a:p>
            </p:txBody>
          </p:sp>
        </mc:Choice>
        <mc:Fallback xmlns="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740904C1-3CF5-C818-62E6-8DD26C713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361275"/>
                <a:ext cx="8520600" cy="3416400"/>
              </a:xfrm>
              <a:blipFill>
                <a:blip r:embed="rId3"/>
                <a:stretch>
                  <a:fillRect t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EE69E1-9209-599D-5115-68B1E76BD522}"/>
              </a:ext>
            </a:extLst>
          </p:cNvPr>
          <p:cNvCxnSpPr>
            <a:cxnSpLocks/>
          </p:cNvCxnSpPr>
          <p:nvPr/>
        </p:nvCxnSpPr>
        <p:spPr>
          <a:xfrm flipV="1">
            <a:off x="4899138" y="3727939"/>
            <a:ext cx="0" cy="85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3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9BF08A7-9177-6113-F0AC-8DE206CE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Row Echelon Form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23641EF-F4B6-FC61-B674-9B48B27FC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>
            <a:no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2500" dirty="0"/>
              <a:t>If a row doesn’t consist entirely of zeros, then the first nonzero number in the row is a 1. 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500" dirty="0"/>
              <a:t>All zero rows are at the bottom of the matrix.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500" dirty="0"/>
              <a:t>In any two successive rows </a:t>
            </a:r>
            <a:r>
              <a:rPr lang="en-US" sz="2500"/>
              <a:t>that do not </a:t>
            </a:r>
            <a:r>
              <a:rPr lang="en-US" sz="2500" dirty="0"/>
              <a:t>consist entirely of zeros, the leading 1 in the lower row occurs farther to the right than the leading 1 in the higher row. </a:t>
            </a:r>
          </a:p>
          <a:p>
            <a:endParaRPr lang="en-US" sz="2500" dirty="0"/>
          </a:p>
          <a:p>
            <a:r>
              <a:rPr lang="en-US" sz="2500" dirty="0"/>
              <a:t>Note that Row Echelon form is </a:t>
            </a:r>
            <a:r>
              <a:rPr lang="en-US" sz="2500" b="1" dirty="0"/>
              <a:t>not unique</a:t>
            </a:r>
            <a:r>
              <a:rPr lang="en-US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752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9BF08A7-9177-6113-F0AC-8DE206CE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Reduced Row Echelon Form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23641EF-F4B6-FC61-B674-9B48B27FC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46875"/>
            <a:ext cx="8520600" cy="3416400"/>
          </a:xfrm>
        </p:spPr>
        <p:txBody>
          <a:bodyPr>
            <a:no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2000" dirty="0"/>
              <a:t>If a row doesn’t consist entirely of zeros, then the first nonzero number in the row is a 1.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/>
              <a:t>All zero rows are at the bottom of the matrix.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/>
              <a:t>In any two successive rows that do not consist entirely of zeros, the leading 1 in the lower row occurs farther to the right than the leading 1 in the higher row. 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highlight>
                  <a:srgbClr val="00FF00"/>
                </a:highlight>
              </a:rPr>
              <a:t>Each column containing a leading 1 has zeros in all its other entries.</a:t>
            </a:r>
          </a:p>
          <a:p>
            <a:endParaRPr lang="en-US" sz="2000" dirty="0"/>
          </a:p>
          <a:p>
            <a:r>
              <a:rPr lang="en-US" sz="2000" dirty="0"/>
              <a:t>Note that Reduced Row Echelon form is </a:t>
            </a:r>
            <a:r>
              <a:rPr lang="en-US" sz="2000" b="1" dirty="0"/>
              <a:t>unique</a:t>
            </a:r>
            <a:r>
              <a:rPr lang="en-US" sz="2000" dirty="0"/>
              <a:t>.</a:t>
            </a:r>
          </a:p>
          <a:p>
            <a:r>
              <a:rPr lang="en-US" sz="2000" dirty="0"/>
              <a:t>In MATLAB, you can use “</a:t>
            </a:r>
            <a:r>
              <a:rPr lang="en-US" sz="2000" dirty="0" err="1"/>
              <a:t>rref</a:t>
            </a:r>
            <a:r>
              <a:rPr lang="en-US" sz="2000" dirty="0"/>
              <a:t>” function to get the reduced row Echelon form. </a:t>
            </a:r>
          </a:p>
        </p:txBody>
      </p:sp>
    </p:spTree>
    <p:extLst>
      <p:ext uri="{BB962C8B-B14F-4D97-AF65-F5344CB8AC3E}">
        <p14:creationId xmlns:p14="http://schemas.microsoft.com/office/powerpoint/2010/main" val="342082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F938-9946-F948-4B70-A02AD377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9C7698E-2A8C-D223-ADBC-D69BB730BC5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9C7698E-2A8C-D223-ADBC-D69BB730BC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317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F938-9946-F948-4B70-A02AD377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9C7698E-2A8C-D223-ADBC-D69BB730BC5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9C7698E-2A8C-D223-ADBC-D69BB730BC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2BFA3E9-92FA-D7E9-D63A-D39E83C3EA2B}"/>
              </a:ext>
            </a:extLst>
          </p:cNvPr>
          <p:cNvSpPr txBox="1"/>
          <p:nvPr/>
        </p:nvSpPr>
        <p:spPr>
          <a:xfrm>
            <a:off x="5248800" y="1368000"/>
            <a:ext cx="1970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RREF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0C658-F9F7-4214-7510-0DB16D856FB1}"/>
              </a:ext>
            </a:extLst>
          </p:cNvPr>
          <p:cNvSpPr txBox="1"/>
          <p:nvPr/>
        </p:nvSpPr>
        <p:spPr>
          <a:xfrm>
            <a:off x="5248800" y="2167200"/>
            <a:ext cx="1970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A10C2-EE3E-DE7A-F7AA-6B351D6006F7}"/>
              </a:ext>
            </a:extLst>
          </p:cNvPr>
          <p:cNvSpPr txBox="1"/>
          <p:nvPr/>
        </p:nvSpPr>
        <p:spPr>
          <a:xfrm>
            <a:off x="5392800" y="2966400"/>
            <a:ext cx="1970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RREF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2B17D-9024-E566-8F38-A04E175081E6}"/>
              </a:ext>
            </a:extLst>
          </p:cNvPr>
          <p:cNvSpPr txBox="1"/>
          <p:nvPr/>
        </p:nvSpPr>
        <p:spPr>
          <a:xfrm>
            <a:off x="5392800" y="3837136"/>
            <a:ext cx="1970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</a:t>
            </a:r>
          </a:p>
        </p:txBody>
      </p:sp>
    </p:spTree>
    <p:extLst>
      <p:ext uri="{BB962C8B-B14F-4D97-AF65-F5344CB8AC3E}">
        <p14:creationId xmlns:p14="http://schemas.microsoft.com/office/powerpoint/2010/main" val="267857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901</Words>
  <Application>Microsoft Office PowerPoint</Application>
  <PresentationFormat>On-screen Show (16:9)</PresentationFormat>
  <Paragraphs>130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Untitled Sans</vt:lpstr>
      <vt:lpstr>Office Theme</vt:lpstr>
      <vt:lpstr>PowerPoint Presentation</vt:lpstr>
      <vt:lpstr>Gauss Elimination Method</vt:lpstr>
      <vt:lpstr>Gauss Elimination Method</vt:lpstr>
      <vt:lpstr>Upper Triangular form</vt:lpstr>
      <vt:lpstr>Example</vt:lpstr>
      <vt:lpstr>Row Echelon Form</vt:lpstr>
      <vt:lpstr>Reduced Row Echelon Form</vt:lpstr>
      <vt:lpstr>Examples</vt:lpstr>
      <vt:lpstr>Examples</vt:lpstr>
      <vt:lpstr>Review</vt:lpstr>
      <vt:lpstr>Useful Functions</vt:lpstr>
      <vt:lpstr>Useful Functions</vt:lpstr>
      <vt:lpstr>Example 1</vt:lpstr>
      <vt:lpstr>Example 2</vt:lpstr>
      <vt:lpstr>Homework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August Phelps</cp:lastModifiedBy>
  <cp:revision>69</cp:revision>
  <dcterms:created xsi:type="dcterms:W3CDTF">2019-02-27T15:38:32Z</dcterms:created>
  <dcterms:modified xsi:type="dcterms:W3CDTF">2024-10-11T12:59:43Z</dcterms:modified>
</cp:coreProperties>
</file>