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5" r:id="rId4"/>
    <p:sldId id="268" r:id="rId5"/>
    <p:sldId id="266" r:id="rId6"/>
    <p:sldId id="267" r:id="rId7"/>
    <p:sldId id="257" r:id="rId8"/>
    <p:sldId id="269" r:id="rId9"/>
    <p:sldId id="264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68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1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7D83E1-5280-4D25-A9FF-56F0D31CCD2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C795CF-A562-4345-8E05-625A91B2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New%20MPS/~$Shortcut%20MPS%20Master%20version%2009-08-17.xls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New%20MPS/EXCEPTION%20LONGESTLT%20example.xlsx" TargetMode="External"/><Relationship Id="rId3" Type="http://schemas.openxmlformats.org/officeDocument/2006/relationships/hyperlink" Target="../Measurables/Close%20Outs" TargetMode="External"/><Relationship Id="rId7" Type="http://schemas.openxmlformats.org/officeDocument/2006/relationships/hyperlink" Target="../Measurables/Idle%20Inventory" TargetMode="External"/><Relationship Id="rId2" Type="http://schemas.openxmlformats.org/officeDocument/2006/relationships/hyperlink" Target="http://evision/empireweb/executivesalessummary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CSM%20Data/2018/2018-02" TargetMode="External"/><Relationship Id="rId5" Type="http://schemas.openxmlformats.org/officeDocument/2006/relationships/hyperlink" Target="../Measurables/Launches/Program%20Launches%20-%20Master%20Report%20-%20February%202018.xls" TargetMode="External"/><Relationship Id="rId10" Type="http://schemas.openxmlformats.org/officeDocument/2006/relationships/hyperlink" Target="New%20MPS/Release%20Fluctuation.xlsx" TargetMode="External"/><Relationship Id="rId4" Type="http://schemas.openxmlformats.org/officeDocument/2006/relationships/hyperlink" Target="file:///\\srvDATA1\DATA\TEAMS\ED\2018\Weekly%20Reports" TargetMode="External"/><Relationship Id="rId9" Type="http://schemas.openxmlformats.org/officeDocument/2006/relationships/hyperlink" Target="New%20MPS/CML%20example.XLS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New%20MPS/PO%20Confirmations%20Example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MPS Planning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Awesomeness in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974" y="305251"/>
            <a:ext cx="10364451" cy="863150"/>
          </a:xfrm>
        </p:spPr>
        <p:txBody>
          <a:bodyPr/>
          <a:lstStyle/>
          <a:p>
            <a:r>
              <a:rPr lang="en-US" b="1" dirty="0"/>
              <a:t>Automatic Email Alerts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168401"/>
            <a:ext cx="5106026" cy="5511799"/>
          </a:xfrm>
        </p:spPr>
        <p:txBody>
          <a:bodyPr/>
          <a:lstStyle/>
          <a:p>
            <a:r>
              <a:rPr lang="en-US" sz="1600" dirty="0"/>
              <a:t>Empire to Customer</a:t>
            </a:r>
            <a:endParaRPr lang="en-US" sz="1800" dirty="0"/>
          </a:p>
          <a:p>
            <a:pPr lvl="2"/>
            <a:r>
              <a:rPr lang="en-US" sz="1200" dirty="0"/>
              <a:t>Release fluctuation </a:t>
            </a:r>
          </a:p>
          <a:p>
            <a:pPr lvl="4"/>
            <a:r>
              <a:rPr lang="en-US" sz="1100" dirty="0"/>
              <a:t>“empire has noticed “x” fluctuation. The estimated cost “x” amount”</a:t>
            </a:r>
          </a:p>
          <a:p>
            <a:pPr lvl="4"/>
            <a:r>
              <a:rPr lang="en-US" sz="1100" dirty="0"/>
              <a:t>Draft to be created by scheduling team</a:t>
            </a:r>
          </a:p>
          <a:p>
            <a:pPr lvl="2"/>
            <a:r>
              <a:rPr lang="en-US" sz="1200" dirty="0"/>
              <a:t>SOP award emails (currently available need to add </a:t>
            </a:r>
            <a:r>
              <a:rPr lang="en-US" sz="1200" dirty="0" smtClean="0"/>
              <a:t>schedulers</a:t>
            </a:r>
            <a:r>
              <a:rPr lang="en-US" sz="1200" dirty="0" smtClean="0"/>
              <a:t>)</a:t>
            </a:r>
          </a:p>
          <a:p>
            <a:pPr lvl="4"/>
            <a:r>
              <a:rPr lang="en-US" sz="1000" dirty="0" smtClean="0"/>
              <a:t>Detail added to MPS</a:t>
            </a:r>
            <a:endParaRPr lang="en-US" sz="1000" dirty="0"/>
          </a:p>
          <a:p>
            <a:pPr lvl="2"/>
            <a:r>
              <a:rPr lang="en-US" sz="1200" dirty="0"/>
              <a:t>Closeout notice</a:t>
            </a:r>
          </a:p>
          <a:p>
            <a:pPr lvl="4"/>
            <a:r>
              <a:rPr lang="en-US" sz="1100" dirty="0"/>
              <a:t>“This program is currently set to close out “x” date, please confirm</a:t>
            </a:r>
          </a:p>
          <a:p>
            <a:pPr lvl="4"/>
            <a:r>
              <a:rPr lang="en-US" sz="1100" dirty="0"/>
              <a:t>Draft to be created by scheduling </a:t>
            </a:r>
            <a:r>
              <a:rPr lang="en-US" sz="1100" dirty="0" smtClean="0"/>
              <a:t>team</a:t>
            </a:r>
            <a:endParaRPr lang="en-US" sz="1100" dirty="0"/>
          </a:p>
          <a:p>
            <a:r>
              <a:rPr lang="en-US" sz="1600" dirty="0"/>
              <a:t>Auto Email at the End of Planning</a:t>
            </a:r>
            <a:endParaRPr lang="en-US" sz="1800" dirty="0"/>
          </a:p>
          <a:p>
            <a:pPr lvl="2"/>
            <a:r>
              <a:rPr lang="en-US" sz="1200" dirty="0" smtClean="0"/>
              <a:t>Post Planning report</a:t>
            </a:r>
          </a:p>
          <a:p>
            <a:pPr lvl="3"/>
            <a:r>
              <a:rPr lang="en-US" sz="1000" dirty="0" smtClean="0"/>
              <a:t>List of automatic Emails that were sent</a:t>
            </a:r>
          </a:p>
          <a:p>
            <a:pPr lvl="3"/>
            <a:r>
              <a:rPr lang="en-US" sz="1000" dirty="0" smtClean="0"/>
              <a:t>Any Parts not planned</a:t>
            </a:r>
          </a:p>
          <a:p>
            <a:pPr lvl="3"/>
            <a:r>
              <a:rPr lang="en-US" sz="1000" dirty="0" smtClean="0"/>
              <a:t>Flag issues- capacity/eau </a:t>
            </a:r>
          </a:p>
          <a:p>
            <a:pPr lvl="3"/>
            <a:r>
              <a:rPr lang="en-US" sz="1000" dirty="0" smtClean="0"/>
              <a:t>Notes print out</a:t>
            </a:r>
            <a:endParaRPr lang="en-US" sz="1000" dirty="0"/>
          </a:p>
          <a:p>
            <a:pPr lvl="2"/>
            <a:r>
              <a:rPr lang="en-US" sz="1200" dirty="0"/>
              <a:t>+/- 25% fluctuation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1168401"/>
            <a:ext cx="5105400" cy="5511799"/>
          </a:xfrm>
        </p:spPr>
        <p:txBody>
          <a:bodyPr>
            <a:normAutofit/>
          </a:bodyPr>
          <a:lstStyle/>
          <a:p>
            <a:r>
              <a:rPr lang="en-US" sz="1600" dirty="0"/>
              <a:t>Troy to Plant</a:t>
            </a:r>
          </a:p>
          <a:p>
            <a:pPr lvl="2"/>
            <a:r>
              <a:rPr lang="en-US" sz="1100" dirty="0"/>
              <a:t>Materials Analysis for Fluctuation </a:t>
            </a:r>
          </a:p>
          <a:p>
            <a:pPr lvl="4"/>
            <a:r>
              <a:rPr lang="en-US" sz="1050" dirty="0"/>
              <a:t>Automatic request when </a:t>
            </a:r>
            <a:r>
              <a:rPr lang="en-US" sz="1050" dirty="0" smtClean="0"/>
              <a:t>fluctuation </a:t>
            </a:r>
            <a:r>
              <a:rPr lang="en-US" sz="1050" dirty="0"/>
              <a:t>has surpassed set percentages (TBD</a:t>
            </a:r>
            <a:r>
              <a:rPr lang="en-US" sz="1050" dirty="0" smtClean="0"/>
              <a:t>)</a:t>
            </a:r>
          </a:p>
          <a:p>
            <a:pPr lvl="2"/>
            <a:r>
              <a:rPr lang="en-US" sz="1100" dirty="0" smtClean="0"/>
              <a:t>Planning has been completed alert</a:t>
            </a:r>
            <a:endParaRPr lang="en-US" sz="1100" dirty="0"/>
          </a:p>
          <a:p>
            <a:r>
              <a:rPr lang="en-US" sz="1600" dirty="0"/>
              <a:t>Plant to Troy</a:t>
            </a:r>
          </a:p>
          <a:p>
            <a:pPr lvl="2"/>
            <a:r>
              <a:rPr lang="en-US" sz="1100" dirty="0"/>
              <a:t>SOP Alerts</a:t>
            </a:r>
          </a:p>
          <a:p>
            <a:pPr lvl="3"/>
            <a:r>
              <a:rPr lang="en-US" sz="1050" dirty="0"/>
              <a:t>“This part is set to launch at “x” date, Longest lead time is “x”, Quoted EAU is”</a:t>
            </a:r>
          </a:p>
          <a:p>
            <a:pPr lvl="2"/>
            <a:r>
              <a:rPr lang="en-US" sz="1100" dirty="0"/>
              <a:t>Planning under Lead time</a:t>
            </a:r>
          </a:p>
          <a:p>
            <a:pPr lvl="3"/>
            <a:r>
              <a:rPr lang="en-US" sz="1050" dirty="0"/>
              <a:t>“the longest lead time is “x” weeks, we noticed you are planning at “x” weeks</a:t>
            </a:r>
          </a:p>
          <a:p>
            <a:pPr lvl="2"/>
            <a:r>
              <a:rPr lang="en-US" sz="1100" dirty="0"/>
              <a:t>Capacity</a:t>
            </a:r>
          </a:p>
          <a:p>
            <a:pPr lvl="3"/>
            <a:r>
              <a:rPr lang="en-US" sz="1050" dirty="0"/>
              <a:t>“this part is over capacity”</a:t>
            </a:r>
          </a:p>
          <a:p>
            <a:pPr lvl="2"/>
            <a:r>
              <a:rPr lang="en-US" sz="1100" dirty="0"/>
              <a:t>PO confirmation </a:t>
            </a:r>
            <a:r>
              <a:rPr lang="en-US" sz="1100" dirty="0" smtClean="0"/>
              <a:t>– ready to plan</a:t>
            </a:r>
            <a:endParaRPr lang="en-US" sz="1100" dirty="0"/>
          </a:p>
          <a:p>
            <a:pPr lvl="3"/>
            <a:r>
              <a:rPr lang="en-US" sz="1050" dirty="0"/>
              <a:t>“file has been uploaded”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06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2416"/>
          </a:xfrm>
        </p:spPr>
        <p:txBody>
          <a:bodyPr/>
          <a:lstStyle/>
          <a:p>
            <a:r>
              <a:rPr lang="en-US" b="1" dirty="0" smtClean="0"/>
              <a:t>Carry Over from Current MPS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7000"/>
            <a:ext cx="10363826" cy="4394199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New MPS\~$Shortcut MPS Master version 09-08-17.xlsm</a:t>
            </a:r>
            <a:endParaRPr lang="en-US" dirty="0" smtClean="0"/>
          </a:p>
          <a:p>
            <a:pPr lvl="1"/>
            <a:r>
              <a:rPr lang="en-US" dirty="0" smtClean="0"/>
              <a:t>Ship History Report</a:t>
            </a:r>
          </a:p>
          <a:p>
            <a:pPr lvl="1"/>
            <a:r>
              <a:rPr lang="en-US" dirty="0" smtClean="0"/>
              <a:t>Close out details</a:t>
            </a:r>
          </a:p>
          <a:p>
            <a:pPr lvl="1"/>
            <a:r>
              <a:rPr lang="en-US" dirty="0" smtClean="0"/>
              <a:t>EEH open orders Tab?</a:t>
            </a:r>
          </a:p>
          <a:p>
            <a:pPr lvl="1"/>
            <a:r>
              <a:rPr lang="en-US" dirty="0" smtClean="0"/>
              <a:t>Auto calculate Weeks on hand</a:t>
            </a:r>
          </a:p>
          <a:p>
            <a:pPr lvl="1"/>
            <a:r>
              <a:rPr lang="en-US" dirty="0" smtClean="0"/>
              <a:t>Holiday weeks</a:t>
            </a:r>
          </a:p>
          <a:p>
            <a:pPr lvl="1"/>
            <a:r>
              <a:rPr lang="en-US" dirty="0" smtClean="0"/>
              <a:t>Ability to Export</a:t>
            </a:r>
          </a:p>
          <a:p>
            <a:pPr lvl="1"/>
            <a:r>
              <a:rPr lang="en-US" dirty="0" smtClean="0"/>
              <a:t>EVERYTHING </a:t>
            </a:r>
            <a:r>
              <a:rPr lang="en-US" dirty="0" smtClean="0">
                <a:sym typeface="Wingdings" panose="05000000000000000000" pitchFamily="2" charset="2"/>
              </a:rPr>
              <a:t>from the Master Sheet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23784"/>
            <a:ext cx="10364451" cy="1066350"/>
          </a:xfrm>
        </p:spPr>
        <p:txBody>
          <a:bodyPr/>
          <a:lstStyle/>
          <a:p>
            <a:r>
              <a:rPr lang="en-US" b="1" dirty="0" smtClean="0"/>
              <a:t>Slide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44134"/>
            <a:ext cx="10363826" cy="4131732"/>
          </a:xfrm>
        </p:spPr>
        <p:txBody>
          <a:bodyPr/>
          <a:lstStyle/>
          <a:p>
            <a:r>
              <a:rPr lang="en-US" dirty="0" smtClean="0"/>
              <a:t>Slide 3-6 Files to link</a:t>
            </a:r>
          </a:p>
          <a:p>
            <a:r>
              <a:rPr lang="en-US" dirty="0" smtClean="0"/>
              <a:t>Slide 7 layout</a:t>
            </a:r>
          </a:p>
          <a:p>
            <a:r>
              <a:rPr lang="en-US" dirty="0" smtClean="0"/>
              <a:t>Slide 8 software requirements</a:t>
            </a:r>
          </a:p>
          <a:p>
            <a:r>
              <a:rPr lang="en-US" dirty="0" smtClean="0"/>
              <a:t>Slide 9 comments section</a:t>
            </a:r>
          </a:p>
          <a:p>
            <a:r>
              <a:rPr lang="en-US" dirty="0" smtClean="0"/>
              <a:t>Slide 10 automatic email alerts</a:t>
            </a:r>
          </a:p>
          <a:p>
            <a:r>
              <a:rPr lang="en-US" dirty="0" smtClean="0"/>
              <a:t>Slide 11 current </a:t>
            </a:r>
            <a:r>
              <a:rPr lang="en-US" dirty="0" err="1" smtClean="0"/>
              <a:t>mps</a:t>
            </a:r>
            <a:r>
              <a:rPr lang="en-US" dirty="0" smtClean="0"/>
              <a:t> carry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8483"/>
          </a:xfrm>
        </p:spPr>
        <p:txBody>
          <a:bodyPr/>
          <a:lstStyle/>
          <a:p>
            <a:r>
              <a:rPr lang="en-US" b="1" dirty="0" smtClean="0"/>
              <a:t>Files to Link Over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29268"/>
            <a:ext cx="10363826" cy="446193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PFEP/PFEC </a:t>
            </a:r>
            <a:r>
              <a:rPr lang="en-US" sz="3600" dirty="0" smtClean="0"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en-US" sz="3400" dirty="0" smtClean="0">
                <a:sym typeface="Wingdings" panose="05000000000000000000" pitchFamily="2" charset="2"/>
              </a:rPr>
              <a:t>Creation and implementation</a:t>
            </a:r>
            <a:endParaRPr lang="en-US" sz="3400" dirty="0" smtClean="0"/>
          </a:p>
          <a:p>
            <a:r>
              <a:rPr lang="en-US" dirty="0" smtClean="0"/>
              <a:t>Fluctuation Report/Tab</a:t>
            </a:r>
          </a:p>
          <a:p>
            <a:pPr lvl="2"/>
            <a:r>
              <a:rPr lang="en-US" dirty="0" smtClean="0"/>
              <a:t>Create or use current?</a:t>
            </a:r>
          </a:p>
          <a:p>
            <a:r>
              <a:rPr lang="en-US" dirty="0" smtClean="0"/>
              <a:t>CML</a:t>
            </a:r>
          </a:p>
          <a:p>
            <a:r>
              <a:rPr lang="en-US" dirty="0" smtClean="0"/>
              <a:t>BOM</a:t>
            </a:r>
          </a:p>
          <a:p>
            <a:r>
              <a:rPr lang="en-US" dirty="0" smtClean="0"/>
              <a:t>Lead Time</a:t>
            </a:r>
          </a:p>
          <a:p>
            <a:r>
              <a:rPr lang="en-US" dirty="0" smtClean="0"/>
              <a:t>Idle Inventory</a:t>
            </a:r>
          </a:p>
          <a:p>
            <a:r>
              <a:rPr lang="en-US" dirty="0" smtClean="0"/>
              <a:t>Sales Forecast Report</a:t>
            </a:r>
          </a:p>
          <a:p>
            <a:pPr lvl="2"/>
            <a:r>
              <a:rPr lang="en-US" dirty="0" smtClean="0"/>
              <a:t>Launches</a:t>
            </a:r>
          </a:p>
          <a:p>
            <a:pPr lvl="2"/>
            <a:r>
              <a:rPr lang="en-US" dirty="0" smtClean="0"/>
              <a:t>Closeouts</a:t>
            </a:r>
          </a:p>
          <a:p>
            <a:pPr lvl="2"/>
            <a:r>
              <a:rPr lang="en-US" dirty="0" smtClean="0"/>
              <a:t>Program details</a:t>
            </a:r>
          </a:p>
          <a:p>
            <a:r>
              <a:rPr lang="en-US" dirty="0" smtClean="0"/>
              <a:t>CSM/IHS</a:t>
            </a:r>
          </a:p>
        </p:txBody>
      </p:sp>
    </p:spTree>
    <p:extLst>
      <p:ext uri="{BB962C8B-B14F-4D97-AF65-F5344CB8AC3E}">
        <p14:creationId xmlns:p14="http://schemas.microsoft.com/office/powerpoint/2010/main" val="1947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66118"/>
            <a:ext cx="10364451" cy="12695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Files to Link</a:t>
            </a:r>
            <a:br>
              <a:rPr lang="en-US" sz="3200" b="1" dirty="0" smtClean="0"/>
            </a:br>
            <a:r>
              <a:rPr lang="en-US" sz="3200" b="1" dirty="0" smtClean="0"/>
              <a:t>BOM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3243"/>
            <a:ext cx="10363826" cy="4337957"/>
          </a:xfrm>
        </p:spPr>
        <p:txBody>
          <a:bodyPr/>
          <a:lstStyle/>
          <a:p>
            <a:r>
              <a:rPr lang="en-US" dirty="0" smtClean="0"/>
              <a:t>As pulled from EEH monitor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ab to see the </a:t>
            </a:r>
            <a:r>
              <a:rPr lang="en-US" dirty="0" smtClean="0"/>
              <a:t>BOM</a:t>
            </a:r>
          </a:p>
          <a:p>
            <a:pPr lvl="2"/>
            <a:r>
              <a:rPr lang="en-US" dirty="0" smtClean="0"/>
              <a:t>Add section to the BOM that included where used and if unique (% of usage)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72" y="2608493"/>
            <a:ext cx="8560772" cy="38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96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Files To Link </a:t>
            </a:r>
            <a:br>
              <a:rPr lang="en-US" sz="3200" b="1" dirty="0" smtClean="0"/>
            </a:br>
            <a:r>
              <a:rPr lang="en-US" sz="3200" b="1" dirty="0" smtClean="0"/>
              <a:t>PFEP/PFEC example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199" y="1330474"/>
            <a:ext cx="11000151" cy="2560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88196"/>
            <a:ext cx="11000152" cy="1155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338354"/>
            <a:ext cx="11000152" cy="12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Other Files to Link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320800"/>
            <a:ext cx="10515600" cy="5232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Sales Forecast Report</a:t>
            </a:r>
          </a:p>
          <a:p>
            <a:pPr lvl="1"/>
            <a:r>
              <a:rPr lang="en-US" dirty="0" smtClean="0"/>
              <a:t>Sales Report </a:t>
            </a:r>
            <a:r>
              <a:rPr lang="en-US" dirty="0" err="1" smtClean="0"/>
              <a:t>Evision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http://evision/empireweb/executivesalessummary.aspx</a:t>
            </a:r>
            <a:endParaRPr lang="en-US" dirty="0"/>
          </a:p>
          <a:p>
            <a:pPr lvl="1"/>
            <a:r>
              <a:rPr lang="en-US" dirty="0" smtClean="0"/>
              <a:t>Closeouts</a:t>
            </a:r>
          </a:p>
          <a:p>
            <a:pPr lvl="2"/>
            <a:r>
              <a:rPr lang="en-US" dirty="0" smtClean="0">
                <a:hlinkClick r:id="rId3" action="ppaction://hlinkfile"/>
              </a:rPr>
              <a:t>..\</a:t>
            </a:r>
            <a:r>
              <a:rPr lang="en-US" dirty="0" err="1" smtClean="0">
                <a:hlinkClick r:id="rId3" action="ppaction://hlinkfile"/>
              </a:rPr>
              <a:t>Measurables</a:t>
            </a:r>
            <a:r>
              <a:rPr lang="en-US" dirty="0" smtClean="0">
                <a:hlinkClick r:id="rId3" action="ppaction://hlinkfile"/>
              </a:rPr>
              <a:t>\Close Outs</a:t>
            </a:r>
            <a:endParaRPr lang="en-US" dirty="0" smtClean="0"/>
          </a:p>
          <a:p>
            <a:pPr lvl="1"/>
            <a:r>
              <a:rPr lang="en-US" dirty="0" smtClean="0"/>
              <a:t>Program Manager Weekly Reports</a:t>
            </a:r>
          </a:p>
          <a:p>
            <a:pPr lvl="2"/>
            <a:r>
              <a:rPr lang="en-US" dirty="0" smtClean="0">
                <a:hlinkClick r:id="rId4" action="ppaction://hlinkfile"/>
              </a:rPr>
              <a:t>T:\ED\2018\Weekly Reports</a:t>
            </a:r>
            <a:endParaRPr lang="en-US" dirty="0" smtClean="0"/>
          </a:p>
          <a:p>
            <a:pPr lvl="1"/>
            <a:r>
              <a:rPr lang="en-US" dirty="0" smtClean="0"/>
              <a:t>Launches</a:t>
            </a:r>
            <a:endParaRPr lang="en-US" dirty="0" smtClean="0">
              <a:hlinkClick r:id="rId5" action="ppaction://hlinkfile"/>
            </a:endParaRPr>
          </a:p>
          <a:p>
            <a:pPr lvl="2"/>
            <a:r>
              <a:rPr lang="en-US" dirty="0" smtClean="0">
                <a:hlinkClick r:id="rId5" action="ppaction://hlinkfile"/>
              </a:rPr>
              <a:t>..\</a:t>
            </a:r>
            <a:r>
              <a:rPr lang="en-US" dirty="0" err="1" smtClean="0">
                <a:hlinkClick r:id="rId5" action="ppaction://hlinkfile"/>
              </a:rPr>
              <a:t>Measurables</a:t>
            </a:r>
            <a:r>
              <a:rPr lang="en-US" dirty="0" smtClean="0">
                <a:hlinkClick r:id="rId5" action="ppaction://hlinkfile"/>
              </a:rPr>
              <a:t>\Launches\Program Launches - Master Report - February 2018.xls</a:t>
            </a:r>
            <a:endParaRPr lang="en-US" dirty="0" smtClean="0"/>
          </a:p>
          <a:p>
            <a:r>
              <a:rPr lang="en-US" dirty="0" smtClean="0"/>
              <a:t>CSM/HIS</a:t>
            </a:r>
          </a:p>
          <a:p>
            <a:pPr lvl="1"/>
            <a:r>
              <a:rPr lang="en-US" dirty="0" smtClean="0">
                <a:hlinkClick r:id="rId6" action="ppaction://hlinkfile"/>
              </a:rPr>
              <a:t>..\..\..\CSM Data\2018\2018-02</a:t>
            </a:r>
            <a:endParaRPr lang="en-US" dirty="0" smtClean="0"/>
          </a:p>
          <a:p>
            <a:r>
              <a:rPr lang="en-US" dirty="0" smtClean="0"/>
              <a:t>Idle Inventory</a:t>
            </a:r>
          </a:p>
          <a:p>
            <a:pPr lvl="2"/>
            <a:r>
              <a:rPr lang="en-US" dirty="0" smtClean="0">
                <a:hlinkClick r:id="rId7" action="ppaction://hlinkfile"/>
              </a:rPr>
              <a:t>..\</a:t>
            </a:r>
            <a:r>
              <a:rPr lang="en-US" dirty="0" err="1" smtClean="0">
                <a:hlinkClick r:id="rId7" action="ppaction://hlinkfile"/>
              </a:rPr>
              <a:t>Measurables</a:t>
            </a:r>
            <a:r>
              <a:rPr lang="en-US" dirty="0" smtClean="0">
                <a:hlinkClick r:id="rId7" action="ppaction://hlinkfile"/>
              </a:rPr>
              <a:t>\Idle Inventory</a:t>
            </a:r>
            <a:endParaRPr lang="en-US" dirty="0" smtClean="0"/>
          </a:p>
          <a:p>
            <a:r>
              <a:rPr lang="en-US" dirty="0" smtClean="0"/>
              <a:t>Lead Time</a:t>
            </a:r>
          </a:p>
          <a:p>
            <a:pPr lvl="2"/>
            <a:r>
              <a:rPr lang="en-US" dirty="0" smtClean="0">
                <a:hlinkClick r:id="rId8" action="ppaction://hlinkfile"/>
              </a:rPr>
              <a:t>New MPS\EXCEPTION LONGESTLT example.xlsx</a:t>
            </a:r>
            <a:endParaRPr lang="en-US" dirty="0" smtClean="0"/>
          </a:p>
          <a:p>
            <a:r>
              <a:rPr lang="en-US" dirty="0" smtClean="0"/>
              <a:t>CML</a:t>
            </a:r>
          </a:p>
          <a:p>
            <a:pPr lvl="2"/>
            <a:r>
              <a:rPr lang="en-US" dirty="0" smtClean="0">
                <a:hlinkClick r:id="rId9" action="ppaction://hlinkfile"/>
              </a:rPr>
              <a:t>New MPS\CML example.XLSX</a:t>
            </a:r>
            <a:endParaRPr lang="en-US" dirty="0" smtClean="0"/>
          </a:p>
          <a:p>
            <a:r>
              <a:rPr lang="en-US" dirty="0" smtClean="0"/>
              <a:t>Release Fluctuation Report</a:t>
            </a:r>
          </a:p>
          <a:p>
            <a:pPr lvl="2"/>
            <a:r>
              <a:rPr lang="en-US" dirty="0" smtClean="0">
                <a:hlinkClick r:id="rId10" action="ppaction://hlinkfile"/>
              </a:rPr>
              <a:t>New MPS\Release Fluctuation.xlsx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0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346200"/>
            <a:ext cx="10515600" cy="4830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Color Coded with Legend</a:t>
            </a:r>
          </a:p>
          <a:p>
            <a:pPr lvl="2"/>
            <a:r>
              <a:rPr lang="en-US" dirty="0" smtClean="0"/>
              <a:t>Weeks on Hand</a:t>
            </a:r>
          </a:p>
          <a:p>
            <a:pPr lvl="4"/>
            <a:r>
              <a:rPr lang="en-US" dirty="0" smtClean="0">
                <a:solidFill>
                  <a:srgbClr val="FF5050"/>
                </a:solidFill>
              </a:rPr>
              <a:t>Under 1 week: Red</a:t>
            </a:r>
          </a:p>
          <a:p>
            <a:pPr lvl="4"/>
            <a:r>
              <a:rPr lang="en-US" dirty="0" smtClean="0">
                <a:solidFill>
                  <a:srgbClr val="00B050"/>
                </a:solidFill>
              </a:rPr>
              <a:t>1-2 weeks: Green</a:t>
            </a:r>
          </a:p>
          <a:p>
            <a:pPr lvl="4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2-3: Yellow</a:t>
            </a:r>
          </a:p>
          <a:p>
            <a:pPr lvl="4"/>
            <a:r>
              <a:rPr lang="en-US" dirty="0" smtClean="0">
                <a:solidFill>
                  <a:srgbClr val="FF6600"/>
                </a:solidFill>
              </a:rPr>
              <a:t>3+: Red</a:t>
            </a:r>
          </a:p>
          <a:p>
            <a:pPr lvl="2"/>
            <a:r>
              <a:rPr lang="en-US" dirty="0" smtClean="0"/>
              <a:t>Capacity (over/under)- Highlighted Cell Blocks</a:t>
            </a:r>
          </a:p>
          <a:p>
            <a:pPr lvl="4"/>
            <a:r>
              <a:rPr lang="en-US" dirty="0" smtClean="0">
                <a:solidFill>
                  <a:srgbClr val="FF6600"/>
                </a:solidFill>
              </a:rPr>
              <a:t>Over/Under-Orange</a:t>
            </a:r>
          </a:p>
          <a:p>
            <a:pPr lvl="4"/>
            <a:r>
              <a:rPr lang="en-US" dirty="0" smtClean="0">
                <a:solidFill>
                  <a:srgbClr val="00B050"/>
                </a:solidFill>
              </a:rPr>
              <a:t>Within- Green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Longest Lead time- Highlighted Cell Block (Blue)</a:t>
            </a:r>
          </a:p>
          <a:p>
            <a:pPr lvl="2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Holiday Block- Highlighted Cell Block (Taupe)</a:t>
            </a:r>
          </a:p>
          <a:p>
            <a:pPr lvl="2"/>
            <a:r>
              <a:rPr lang="en-US" dirty="0" smtClean="0"/>
              <a:t>EOP/SOP</a:t>
            </a:r>
          </a:p>
          <a:p>
            <a:pPr lvl="4"/>
            <a:r>
              <a:rPr lang="en-US" dirty="0" smtClean="0">
                <a:solidFill>
                  <a:srgbClr val="7030A0"/>
                </a:solidFill>
              </a:rPr>
              <a:t>Countdown 1-6 weeks: Purple</a:t>
            </a:r>
          </a:p>
          <a:p>
            <a:pPr lvl="4"/>
            <a:r>
              <a:rPr lang="en-US" dirty="0" smtClean="0">
                <a:solidFill>
                  <a:srgbClr val="FF66FF"/>
                </a:solidFill>
              </a:rPr>
              <a:t>EOP/SOP week: Pink</a:t>
            </a:r>
          </a:p>
          <a:p>
            <a:pPr lvl="1"/>
            <a:r>
              <a:rPr lang="en-US" dirty="0" smtClean="0"/>
              <a:t>In Header- Empire Blue or keep the same as current MPS</a:t>
            </a:r>
          </a:p>
          <a:p>
            <a:pPr lvl="2"/>
            <a:r>
              <a:rPr lang="en-US" dirty="0" smtClean="0"/>
              <a:t>EAU</a:t>
            </a:r>
          </a:p>
          <a:p>
            <a:pPr lvl="2"/>
            <a:r>
              <a:rPr lang="en-US" dirty="0" smtClean="0"/>
              <a:t>Capacity </a:t>
            </a:r>
          </a:p>
          <a:p>
            <a:pPr lvl="1"/>
            <a:r>
              <a:rPr lang="en-US" dirty="0" smtClean="0"/>
              <a:t>Quality- On hold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Number in Red</a:t>
            </a:r>
          </a:p>
          <a:p>
            <a:r>
              <a:rPr lang="en-US" sz="7700" dirty="0" smtClean="0">
                <a:solidFill>
                  <a:srgbClr val="FF66FF"/>
                </a:solidFill>
              </a:rPr>
              <a:t>Horizontal view- please </a:t>
            </a:r>
            <a:r>
              <a:rPr lang="en-US" sz="7700" dirty="0" smtClean="0">
                <a:solidFill>
                  <a:srgbClr val="FF66FF"/>
                </a:solidFill>
                <a:sym typeface="Wingdings" panose="05000000000000000000" pitchFamily="2" charset="2"/>
              </a:rPr>
              <a:t></a:t>
            </a:r>
            <a:endParaRPr lang="en-US" sz="7700" dirty="0" smtClean="0">
              <a:solidFill>
                <a:srgbClr val="FF66FF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0883"/>
          </a:xfrm>
        </p:spPr>
        <p:txBody>
          <a:bodyPr/>
          <a:lstStyle/>
          <a:p>
            <a:r>
              <a:rPr lang="en-US" b="1" dirty="0"/>
              <a:t>Software Requirements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1464734"/>
            <a:ext cx="5106026" cy="43264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Automatic Calculations</a:t>
            </a:r>
          </a:p>
          <a:p>
            <a:pPr lvl="2"/>
            <a:r>
              <a:rPr lang="en-US" dirty="0"/>
              <a:t>CSM (IHS) data divided by </a:t>
            </a:r>
            <a:r>
              <a:rPr lang="en-US" dirty="0" smtClean="0"/>
              <a:t>week, </a:t>
            </a:r>
            <a:r>
              <a:rPr lang="en-US" dirty="0"/>
              <a:t>software to calculate forecast-future orders</a:t>
            </a:r>
          </a:p>
          <a:p>
            <a:pPr lvl="2"/>
            <a:r>
              <a:rPr lang="en-US" dirty="0"/>
              <a:t>Past </a:t>
            </a:r>
            <a:r>
              <a:rPr lang="en-US" dirty="0" smtClean="0"/>
              <a:t>averages, </a:t>
            </a:r>
            <a:r>
              <a:rPr lang="en-US" dirty="0"/>
              <a:t>for planning off the page</a:t>
            </a:r>
          </a:p>
          <a:p>
            <a:pPr lvl="2"/>
            <a:r>
              <a:rPr lang="en-US" dirty="0"/>
              <a:t>Averages (Weeks on Hand)</a:t>
            </a:r>
          </a:p>
          <a:p>
            <a:pPr lvl="2"/>
            <a:r>
              <a:rPr lang="en-US" dirty="0"/>
              <a:t>Release </a:t>
            </a:r>
            <a:r>
              <a:rPr lang="en-US" dirty="0" smtClean="0"/>
              <a:t>Fluctuations, </a:t>
            </a:r>
            <a:r>
              <a:rPr lang="en-US" dirty="0"/>
              <a:t>week over week</a:t>
            </a:r>
          </a:p>
          <a:p>
            <a:pPr lvl="4"/>
            <a:r>
              <a:rPr lang="en-US" dirty="0"/>
              <a:t>Cause and effect of changes</a:t>
            </a:r>
          </a:p>
          <a:p>
            <a:pPr lvl="4"/>
            <a:r>
              <a:rPr lang="en-US" dirty="0"/>
              <a:t>Exceptions caused by changes</a:t>
            </a:r>
          </a:p>
          <a:p>
            <a:r>
              <a:rPr lang="en-US" dirty="0"/>
              <a:t>Filter by program and parts that share a line</a:t>
            </a:r>
          </a:p>
          <a:p>
            <a:pPr lvl="2"/>
            <a:r>
              <a:rPr lang="en-US" dirty="0"/>
              <a:t>Plan simultaneously </a:t>
            </a:r>
          </a:p>
          <a:p>
            <a:r>
              <a:rPr lang="en-US" dirty="0"/>
              <a:t>Database to store previous weeks detail (snapshot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 remote access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1549400"/>
            <a:ext cx="5105400" cy="4241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Live Detail- refreshable </a:t>
            </a:r>
          </a:p>
          <a:p>
            <a:r>
              <a:rPr lang="en-US" dirty="0"/>
              <a:t>SOP data timetable (reverse closeout structure)</a:t>
            </a:r>
          </a:p>
          <a:p>
            <a:pPr lvl="2"/>
            <a:r>
              <a:rPr lang="en-US" dirty="0"/>
              <a:t>Enter part number “need to start planning alert</a:t>
            </a:r>
          </a:p>
          <a:p>
            <a:pPr lvl="2"/>
            <a:r>
              <a:rPr lang="en-US" dirty="0"/>
              <a:t>Award Emails</a:t>
            </a:r>
          </a:p>
          <a:p>
            <a:r>
              <a:rPr lang="en-US" dirty="0"/>
              <a:t>Sharable between </a:t>
            </a:r>
            <a:r>
              <a:rPr lang="en-US" dirty="0" smtClean="0"/>
              <a:t>teams- EEH and EEI</a:t>
            </a:r>
            <a:endParaRPr lang="en-US" dirty="0"/>
          </a:p>
          <a:p>
            <a:r>
              <a:rPr lang="en-US" dirty="0"/>
              <a:t>Data Integrity from Monitor/Files</a:t>
            </a:r>
          </a:p>
          <a:p>
            <a:pPr lvl="2"/>
            <a:r>
              <a:rPr lang="en-US" dirty="0"/>
              <a:t>Close out Information EOP</a:t>
            </a:r>
          </a:p>
          <a:p>
            <a:pPr lvl="2"/>
            <a:r>
              <a:rPr lang="en-US" dirty="0"/>
              <a:t>Launch SOP</a:t>
            </a:r>
          </a:p>
          <a:p>
            <a:r>
              <a:rPr lang="en-US" dirty="0"/>
              <a:t>Click and View Pop-ups</a:t>
            </a:r>
          </a:p>
          <a:p>
            <a:pPr lvl="2"/>
            <a:r>
              <a:rPr lang="en-US" dirty="0"/>
              <a:t>Week over Week Fluctuations </a:t>
            </a:r>
            <a:endParaRPr lang="en-US" dirty="0" smtClean="0"/>
          </a:p>
          <a:p>
            <a:pPr lvl="3"/>
            <a:r>
              <a:rPr lang="en-US" dirty="0" smtClean="0"/>
              <a:t>Risk factor</a:t>
            </a:r>
            <a:r>
              <a:rPr lang="en-US" dirty="0"/>
              <a:t>		</a:t>
            </a:r>
          </a:p>
          <a:p>
            <a:pPr lvl="2"/>
            <a:r>
              <a:rPr lang="en-US" dirty="0" smtClean="0"/>
              <a:t>BOM</a:t>
            </a:r>
            <a:endParaRPr lang="en-US" dirty="0"/>
          </a:p>
          <a:p>
            <a:pPr lvl="2"/>
            <a:r>
              <a:rPr lang="en-US" dirty="0"/>
              <a:t>Customer detail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66118"/>
            <a:ext cx="10364451" cy="913950"/>
          </a:xfrm>
        </p:spPr>
        <p:txBody>
          <a:bodyPr/>
          <a:lstStyle/>
          <a:p>
            <a:r>
              <a:rPr lang="en-US" b="1" dirty="0" smtClean="0"/>
              <a:t>Comments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80068"/>
            <a:ext cx="10363826" cy="44111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 confirmation auto download to the report as a “suggestion” column. They do not have the ability to change or alter MPS</a:t>
            </a:r>
          </a:p>
          <a:p>
            <a:pPr lvl="2"/>
            <a:r>
              <a:rPr lang="en-US" dirty="0" smtClean="0">
                <a:hlinkClick r:id="rId2" action="ppaction://hlinkfile"/>
              </a:rPr>
              <a:t>New MPS\PO Confirmations </a:t>
            </a:r>
            <a:r>
              <a:rPr lang="en-US" dirty="0" smtClean="0">
                <a:hlinkClick r:id="rId2" action="ppaction://hlinkfile"/>
              </a:rPr>
              <a:t>Example.xlsx</a:t>
            </a:r>
            <a:endParaRPr lang="en-US" dirty="0" smtClean="0"/>
          </a:p>
          <a:p>
            <a:pPr lvl="2"/>
            <a:r>
              <a:rPr lang="en-US" dirty="0" smtClean="0"/>
              <a:t>Comments from EEH included in the Pop up notes section </a:t>
            </a:r>
            <a:endParaRPr lang="en-US" dirty="0" smtClean="0"/>
          </a:p>
          <a:p>
            <a:r>
              <a:rPr lang="en-US" dirty="0" smtClean="0"/>
              <a:t>Pop up window for a notes section</a:t>
            </a:r>
          </a:p>
          <a:p>
            <a:pPr lvl="2"/>
            <a:r>
              <a:rPr lang="en-US" dirty="0" smtClean="0"/>
              <a:t>Running notes, stores by date</a:t>
            </a:r>
          </a:p>
          <a:p>
            <a:pPr lvl="4"/>
            <a:r>
              <a:rPr lang="en-US" dirty="0" smtClean="0"/>
              <a:t>Go back and look </a:t>
            </a:r>
            <a:r>
              <a:rPr lang="en-US" dirty="0" smtClean="0"/>
              <a:t>at, includes all notes from </a:t>
            </a:r>
            <a:r>
              <a:rPr lang="en-US" dirty="0" err="1" smtClean="0"/>
              <a:t>eeh</a:t>
            </a:r>
            <a:r>
              <a:rPr lang="en-US" dirty="0" smtClean="0"/>
              <a:t> and </a:t>
            </a:r>
            <a:r>
              <a:rPr lang="en-US" dirty="0" err="1" smtClean="0"/>
              <a:t>eei</a:t>
            </a:r>
            <a:r>
              <a:rPr lang="en-US" dirty="0" smtClean="0"/>
              <a:t>. Remove the need to search through emails for information</a:t>
            </a:r>
            <a:endParaRPr lang="en-US" dirty="0" smtClean="0"/>
          </a:p>
          <a:p>
            <a:pPr lvl="2"/>
            <a:r>
              <a:rPr lang="en-US" dirty="0" smtClean="0"/>
              <a:t>Examples</a:t>
            </a:r>
          </a:p>
          <a:p>
            <a:pPr lvl="3"/>
            <a:r>
              <a:rPr lang="en-US" dirty="0" smtClean="0"/>
              <a:t>“noticed drop/increase in demand”</a:t>
            </a:r>
          </a:p>
          <a:p>
            <a:pPr lvl="3"/>
            <a:r>
              <a:rPr lang="en-US" dirty="0" smtClean="0"/>
              <a:t>“capacity constraints”</a:t>
            </a:r>
          </a:p>
          <a:p>
            <a:pPr lvl="3"/>
            <a:r>
              <a:rPr lang="en-US" dirty="0" smtClean="0"/>
              <a:t>“planned per Ken/Cindy Direction”	</a:t>
            </a:r>
          </a:p>
          <a:p>
            <a:pPr lvl="3"/>
            <a:r>
              <a:rPr lang="en-US" dirty="0" smtClean="0"/>
              <a:t>“raw material issue, CML”</a:t>
            </a:r>
          </a:p>
        </p:txBody>
      </p:sp>
    </p:spTree>
    <p:extLst>
      <p:ext uri="{BB962C8B-B14F-4D97-AF65-F5344CB8AC3E}">
        <p14:creationId xmlns:p14="http://schemas.microsoft.com/office/powerpoint/2010/main" val="736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124</TotalTime>
  <Words>692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Droplet</vt:lpstr>
      <vt:lpstr>MPS Planning Tool</vt:lpstr>
      <vt:lpstr>Slide summary</vt:lpstr>
      <vt:lpstr>Files to Link Over view</vt:lpstr>
      <vt:lpstr>Files to Link BOM</vt:lpstr>
      <vt:lpstr>Files To Link  PFEP/PFEC example</vt:lpstr>
      <vt:lpstr>Other Files to Link </vt:lpstr>
      <vt:lpstr>Layout</vt:lpstr>
      <vt:lpstr>Software Requirements </vt:lpstr>
      <vt:lpstr>Comments Section</vt:lpstr>
      <vt:lpstr>Automatic Email Alerts</vt:lpstr>
      <vt:lpstr>Carry Over from Current MPS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Planning Tool</dc:title>
  <dc:creator>Sarah Sawyers</dc:creator>
  <cp:lastModifiedBy>Sarah Sawyers</cp:lastModifiedBy>
  <cp:revision>28</cp:revision>
  <dcterms:created xsi:type="dcterms:W3CDTF">2018-03-02T15:32:47Z</dcterms:created>
  <dcterms:modified xsi:type="dcterms:W3CDTF">2018-03-05T17:07:37Z</dcterms:modified>
</cp:coreProperties>
</file>