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1" r:id="rId11"/>
    <p:sldId id="272" r:id="rId12"/>
    <p:sldId id="265" r:id="rId13"/>
    <p:sldId id="266" r:id="rId14"/>
    <p:sldId id="267" r:id="rId15"/>
    <p:sldId id="278" r:id="rId16"/>
    <p:sldId id="279" r:id="rId17"/>
    <p:sldId id="270" r:id="rId18"/>
    <p:sldId id="268" r:id="rId19"/>
    <p:sldId id="269" r:id="rId20"/>
    <p:sldId id="275" r:id="rId21"/>
    <p:sldId id="273" r:id="rId22"/>
    <p:sldId id="274" r:id="rId23"/>
    <p:sldId id="277" r:id="rId24"/>
    <p:sldId id="276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6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49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9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3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4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0C6-59D1-4A72-99BB-662C9B837CB9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EDC6-491D-497D-A85E-8AA7415254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11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udec.cl/~eliseomelgarej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267384(VS.6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parajita" panose="020B0604020202020204" pitchFamily="34" charset="0"/>
                <a:cs typeface="Aparajita" panose="020B0604020202020204" pitchFamily="34" charset="0"/>
              </a:rPr>
              <a:t>Introdução ao CPLEX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569840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Ana Maria Rodrigues Pígoli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Danilo Henrique Cordeiro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Henrique Hiroshi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Motoyama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Watanabe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Rafael Bernardo Z. Cirino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Rafael Soares Ribeiro</a:t>
            </a:r>
          </a:p>
        </p:txBody>
      </p:sp>
    </p:spTree>
    <p:extLst>
      <p:ext uri="{BB962C8B-B14F-4D97-AF65-F5344CB8AC3E}">
        <p14:creationId xmlns:p14="http://schemas.microsoft.com/office/powerpoint/2010/main" val="256601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Criação do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A declaração do ambiente (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) é feita da seguinte maneira:</a:t>
            </a:r>
          </a:p>
          <a:p>
            <a:pPr marL="0" indent="0" algn="ctr">
              <a:buNone/>
            </a:pPr>
            <a:r>
              <a:rPr lang="pt-BR" sz="3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IloEnv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sz="3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;</a:t>
            </a:r>
          </a:p>
          <a:p>
            <a:pPr marL="0" indent="0" algn="ctr">
              <a:buNone/>
            </a:pPr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Após criar o ambiente, é adicionado o modelo (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model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) a ele:</a:t>
            </a:r>
          </a:p>
          <a:p>
            <a:pPr marL="0" indent="0" algn="ctr">
              <a:buNone/>
            </a:pPr>
            <a:r>
              <a:rPr lang="pt-BR" sz="3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IloModel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sz="3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model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sz="3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);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391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Esqueleto de um Programa</a:t>
            </a:r>
          </a:p>
        </p:txBody>
      </p:sp>
    </p:spTree>
    <p:extLst>
      <p:ext uri="{BB962C8B-B14F-4D97-AF65-F5344CB8AC3E}">
        <p14:creationId xmlns:p14="http://schemas.microsoft.com/office/powerpoint/2010/main" val="139882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pt-BR" sz="3500" dirty="0">
                <a:latin typeface="Aparajita" panose="020B0604020202020204" pitchFamily="34" charset="0"/>
                <a:cs typeface="Aparajita" panose="020B0604020202020204" pitchFamily="34" charset="0"/>
              </a:rPr>
              <a:t>Para declarar uma variável usamos a seguinte linha de código: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IloNumVarArray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var x(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“min”, “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max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”, “tipo”);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Onde “min” e “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max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” é o intervalo a qual a variável x pertence. 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E “tipo” é o tipo da variável (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ILOFLOAT, ILOINT, ILOBOOL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pt-BR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8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Para se declarar um vetor usamos: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IloNumVarArray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x(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“tamanho”, “min”, “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max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”);</a:t>
            </a:r>
          </a:p>
          <a:p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Onde “tamanho” é a dimensão do vetor.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E “min” e “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max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” são os limites dos elementos.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Declaração de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Para se declarar uma matriz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MxN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usamos: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IloArray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&lt;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IloNumVarArray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&gt; y(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M);</a:t>
            </a:r>
          </a:p>
          <a:p>
            <a:pPr marL="0" indent="0">
              <a:buNone/>
            </a:pPr>
            <a:r>
              <a:rPr lang="nn-NO" b="1" dirty="0">
                <a:latin typeface="Aparajita" panose="020B0604020202020204" pitchFamily="34" charset="0"/>
                <a:cs typeface="Aparajita" panose="020B0604020202020204" pitchFamily="34" charset="0"/>
              </a:rPr>
              <a:t>  for ( i = 0; i &lt; M ; i++ )</a:t>
            </a:r>
            <a:endParaRPr lang="pt-BR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   y[i] = 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IloNumVarArray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N, “min”, “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max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”, “tipo”);</a:t>
            </a:r>
          </a:p>
          <a:p>
            <a:pPr marL="0" indent="0" algn="ctr">
              <a:buNone/>
            </a:pPr>
            <a:endParaRPr lang="pt-BR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OBS: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quando as variáveis não são limitadas, usamos “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IloInfinity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”, que significa infinito.</a:t>
            </a:r>
          </a:p>
          <a:p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287016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Aparajita" panose="020B0604020202020204" pitchFamily="34" charset="0"/>
                <a:cs typeface="Aparajita" panose="020B0604020202020204" pitchFamily="34" charset="0"/>
              </a:rPr>
              <a:t>Pergunta: </a:t>
            </a:r>
            <a:r>
              <a:rPr lang="pt-BR" sz="4800" dirty="0">
                <a:latin typeface="Aparajita" panose="020B0604020202020204" pitchFamily="34" charset="0"/>
                <a:cs typeface="Aparajita" panose="020B0604020202020204" pitchFamily="34" charset="0"/>
              </a:rPr>
              <a:t>Como declarar uma variável de 3 dimensões?</a:t>
            </a:r>
          </a:p>
        </p:txBody>
      </p:sp>
    </p:spTree>
    <p:extLst>
      <p:ext uri="{BB962C8B-B14F-4D97-AF65-F5344CB8AC3E}">
        <p14:creationId xmlns:p14="http://schemas.microsoft.com/office/powerpoint/2010/main" val="111429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2143397"/>
            <a:ext cx="7941568" cy="438194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&lt;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&lt;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IloBoolVarArray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&gt; &gt; x (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n); </a:t>
            </a:r>
          </a:p>
          <a:p>
            <a:pPr marL="0" indent="0">
              <a:buNone/>
            </a:pPr>
            <a:r>
              <a:rPr lang="nn-NO" dirty="0">
                <a:latin typeface="Aparajita" panose="020B0604020202020204" pitchFamily="34" charset="0"/>
                <a:cs typeface="Aparajita" panose="020B0604020202020204" pitchFamily="34" charset="0"/>
              </a:rPr>
              <a:t>	for (int i=0; i&lt;n; ++i) { </a:t>
            </a:r>
          </a:p>
          <a:p>
            <a:pPr marL="0" indent="0">
              <a:buNone/>
            </a:pPr>
            <a:endParaRPr lang="nn-NO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	x [i] =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&lt;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IloBoolVarArray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&gt; (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env,m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);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	for (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int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j=0; j&lt;m; ++j) {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	x [i][j] =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IloBoolVarArray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(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t);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	}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} 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282154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Aparajita" panose="020B0604020202020204" pitchFamily="34" charset="0"/>
                <a:cs typeface="Aparajita" panose="020B0604020202020204" pitchFamily="34" charset="0"/>
              </a:rPr>
              <a:t>Pergunta: </a:t>
            </a:r>
            <a:r>
              <a:rPr lang="pt-BR" sz="4800" dirty="0">
                <a:latin typeface="Aparajita" panose="020B0604020202020204" pitchFamily="34" charset="0"/>
                <a:cs typeface="Aparajita" panose="020B0604020202020204" pitchFamily="34" charset="0"/>
              </a:rPr>
              <a:t>Como declarar uma variável de 3 dimensões?</a:t>
            </a:r>
          </a:p>
        </p:txBody>
      </p:sp>
    </p:spTree>
    <p:extLst>
      <p:ext uri="{BB962C8B-B14F-4D97-AF65-F5344CB8AC3E}">
        <p14:creationId xmlns:p14="http://schemas.microsoft.com/office/powerpoint/2010/main" val="218454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Aparajita" panose="020B0604020202020204" pitchFamily="34" charset="0"/>
                <a:cs typeface="Aparajita" panose="020B0604020202020204" pitchFamily="34" charset="0"/>
              </a:rPr>
              <a:t>Transformando variáveis em expressões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60240"/>
            <a:ext cx="8363272" cy="478112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Primeiro é declarada a expressão:</a:t>
            </a: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IloExpr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expr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);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Em </a:t>
            </a:r>
            <a:r>
              <a:rPr lang="pt-BR">
                <a:latin typeface="Aparajita" panose="020B0604020202020204" pitchFamily="34" charset="0"/>
                <a:cs typeface="Aparajita" panose="020B0604020202020204" pitchFamily="34" charset="0"/>
              </a:rPr>
              <a:t>seguida são adicionadas 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variáveis à expressão, por exemplo:</a:t>
            </a: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expr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+= “variáveis”;</a:t>
            </a: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expr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-= “variáveis”;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Após a expressão ser adicionada ao modelo, é necessário limpá-la utilizando o comando:</a:t>
            </a: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expr.clear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();</a:t>
            </a:r>
          </a:p>
          <a:p>
            <a:pPr marL="0" indent="0" algn="ctr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6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Declarando a função 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model.add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IloMinimize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“objetivo”));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ou</a:t>
            </a: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model.add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IloMaximize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env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, “objetivo”));</a:t>
            </a:r>
          </a:p>
          <a:p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Sendo “objetivo” a expressão da função objetivo, por exemplo: </a:t>
            </a:r>
          </a:p>
          <a:p>
            <a:pPr marL="0" indent="0" algn="ctr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“objetivo” = 1*x1+2*x2+3*x3;</a:t>
            </a:r>
          </a:p>
        </p:txBody>
      </p:sp>
    </p:spTree>
    <p:extLst>
      <p:ext uri="{BB962C8B-B14F-4D97-AF65-F5344CB8AC3E}">
        <p14:creationId xmlns:p14="http://schemas.microsoft.com/office/powerpoint/2010/main" val="411070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Declaração das restrições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78112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model.add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IloRange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env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,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lim_inf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, “expressão”,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lim_sup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));</a:t>
                </a:r>
              </a:p>
              <a:p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Essa linha equivale a seguinte restrição: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𝐥𝐢𝐦</m:t>
                      </m:r>
                      <m:r>
                        <a:rPr lang="pt-BR" b="1" i="1" smtClean="0">
                          <a:latin typeface="Cambria Math"/>
                        </a:rPr>
                        <m:t>⁡_</m:t>
                      </m:r>
                      <m:func>
                        <m:func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 i="0" smtClean="0">
                              <a:latin typeface="Cambria Math"/>
                            </a:rPr>
                            <m:t>𝐢𝐧𝐟</m:t>
                          </m:r>
                        </m:fName>
                        <m:e>
                          <m:r>
                            <a:rPr lang="pt-BR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pt-BR" b="1" i="0" smtClean="0">
                              <a:latin typeface="Aparajita" panose="020B0604020202020204" pitchFamily="34" charset="0"/>
                              <a:ea typeface="Cambria Math"/>
                              <a:cs typeface="Aparajita" panose="020B0604020202020204" pitchFamily="34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pt-BR" b="1" i="0" smtClean="0">
                              <a:latin typeface="Aparajita" panose="020B0604020202020204" pitchFamily="34" charset="0"/>
                              <a:ea typeface="Cambria Math"/>
                              <a:cs typeface="Aparajita" panose="020B0604020202020204" pitchFamily="34" charset="0"/>
                            </a:rPr>
                            <m:t>express</m:t>
                          </m:r>
                          <m:r>
                            <m:rPr>
                              <m:nor/>
                            </m:rPr>
                            <a:rPr lang="pt-BR" b="1" i="0" smtClean="0">
                              <a:latin typeface="Aparajita" panose="020B0604020202020204" pitchFamily="34" charset="0"/>
                              <a:ea typeface="Cambria Math"/>
                              <a:cs typeface="Aparajita" panose="020B0604020202020204" pitchFamily="34" charset="0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b="1" i="0" smtClean="0">
                              <a:latin typeface="Aparajita" panose="020B0604020202020204" pitchFamily="34" charset="0"/>
                              <a:ea typeface="Cambria Math"/>
                              <a:cs typeface="Aparajita" panose="020B0604020202020204" pitchFamily="34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b="1" i="0" smtClean="0">
                              <a:latin typeface="Aparajita" panose="020B0604020202020204" pitchFamily="34" charset="0"/>
                              <a:ea typeface="Cambria Math"/>
                              <a:cs typeface="Aparajita" panose="020B0604020202020204" pitchFamily="34" charset="0"/>
                            </a:rPr>
                            <m:t>"</m:t>
                          </m:r>
                        </m:e>
                      </m:func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1" i="0" smtClean="0">
                          <a:latin typeface="Cambria Math"/>
                          <a:ea typeface="Cambria Math"/>
                        </a:rPr>
                        <m:t>𝐥𝐢𝐦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⁡_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𝒔𝒖𝒑</m:t>
                      </m:r>
                    </m:oMath>
                  </m:oMathPara>
                </a14:m>
                <a:endParaRPr lang="pt-BR" b="1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b="1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Ou as inequações equivalentes:</a:t>
                </a:r>
              </a:p>
              <a:p>
                <a:pPr marL="0" indent="0" algn="ctr">
                  <a:buNone/>
                </a:pP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model.add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(“expressão” &gt;=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lim_inf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); </a:t>
                </a:r>
              </a:p>
              <a:p>
                <a:pPr marL="0" indent="0" algn="ctr">
                  <a:buNone/>
                </a:pP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model.add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(“expressão” &lt;=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lim_sup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); </a:t>
                </a:r>
              </a:p>
              <a:p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781128"/>
              </a:xfrm>
              <a:blipFill rotWithShape="1">
                <a:blip r:embed="rId2"/>
                <a:stretch>
                  <a:fillRect l="-1590" t="-1786" r="-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8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Instalação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800" dirty="0">
                <a:latin typeface="Aparajita" panose="020B0604020202020204" pitchFamily="34" charset="0"/>
                <a:cs typeface="Aparajita" panose="020B0604020202020204" pitchFamily="34" charset="0"/>
              </a:rPr>
              <a:t>1) Instalar Visual C++ 2008  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latin typeface="Aparajita" panose="020B0604020202020204" pitchFamily="34" charset="0"/>
                <a:cs typeface="Aparajita" panose="020B0604020202020204" pitchFamily="34" charset="0"/>
              </a:rPr>
              <a:t>2) Instalar IBM </a:t>
            </a:r>
            <a:r>
              <a:rPr lang="pt-BR" sz="2800" dirty="0" err="1">
                <a:latin typeface="Aparajita" panose="020B0604020202020204" pitchFamily="34" charset="0"/>
                <a:cs typeface="Aparajita" panose="020B0604020202020204" pitchFamily="34" charset="0"/>
              </a:rPr>
              <a:t>Ilog</a:t>
            </a:r>
            <a:r>
              <a:rPr lang="pt-BR" sz="28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sz="2800" dirty="0" err="1">
                <a:latin typeface="Aparajita" panose="020B0604020202020204" pitchFamily="34" charset="0"/>
                <a:cs typeface="Aparajita" panose="020B0604020202020204" pitchFamily="34" charset="0"/>
              </a:rPr>
              <a:t>Cplex</a:t>
            </a:r>
            <a:endParaRPr lang="pt-BR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800" dirty="0">
                <a:latin typeface="Aparajita" panose="020B0604020202020204" pitchFamily="34" charset="0"/>
                <a:cs typeface="Aparajita" panose="020B0604020202020204" pitchFamily="34" charset="0"/>
              </a:rPr>
              <a:t>3) Adicionar a variável do CPLEX nas variáveis de ambiente do Windows (Windows 7)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4) Painel de controle – sistema – configurações avançadas do sistema – avançado – variáveis de ambiente – em variáveis de sistema, selecionar o Path – editar – e adicione:  </a:t>
            </a:r>
            <a:r>
              <a:rPr lang="pt-BR" sz="2800" b="1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C:\ILOG\CPLEX121\bin\x86_win32\ 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latin typeface="Aparajita" panose="020B0604020202020204" pitchFamily="34" charset="0"/>
                <a:cs typeface="Aparajita" panose="020B0604020202020204" pitchFamily="34" charset="0"/>
              </a:rPr>
              <a:t>5) Copiar o arquivo de licença no diretório :   </a:t>
            </a:r>
            <a:r>
              <a:rPr lang="pt-BR" sz="2800" b="1" dirty="0">
                <a:latin typeface="Aparajita" panose="020B0604020202020204" pitchFamily="34" charset="0"/>
                <a:cs typeface="Aparajita" panose="020B0604020202020204" pitchFamily="34" charset="0"/>
              </a:rPr>
              <a:t>C:\ILOG\ilm\access.ilm </a:t>
            </a:r>
            <a:endParaRPr lang="pt-BR" sz="28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9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Parâmetros do CPLEX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É possível alterar os parâmetros do CPLEX, para a resolução do problema, basta incluir a linha: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>
              <a:buNone/>
            </a:pP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cplex.setParam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IloCplex</a:t>
            </a: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::”Parâmetro”); 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Antes de chamar o CPLEX para resolver o problema.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Uma lista contendo todos os parâmetros pode ser encontrada no site da IBM.</a:t>
            </a:r>
          </a:p>
        </p:txBody>
      </p:sp>
    </p:spTree>
    <p:extLst>
      <p:ext uri="{BB962C8B-B14F-4D97-AF65-F5344CB8AC3E}">
        <p14:creationId xmlns:p14="http://schemas.microsoft.com/office/powerpoint/2010/main" val="45625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4056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10</m:t>
                      </m:r>
                    </m:oMath>
                  </m:oMathPara>
                </a14:m>
                <a:endParaRPr lang="pt-BR" b="0" dirty="0">
                  <a:latin typeface="Aparajita" panose="020B0604020202020204" pitchFamily="34" charset="0"/>
                  <a:ea typeface="Cambria Math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			</a:t>
                </a:r>
                <a:r>
                  <a:rPr lang="pt-BR" dirty="0" err="1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s.a.</a:t>
                </a:r>
                <a:r>
                  <a:rPr lang="pt-BR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	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0, 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pt-BR" b="0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pt-BR" b="0" dirty="0">
                  <a:latin typeface="Aparajita" panose="020B0604020202020204" pitchFamily="34" charset="0"/>
                  <a:ea typeface="Cambria Math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for(i = 0; i&lt;10; i++ ){</a:t>
                </a:r>
              </a:p>
              <a:p>
                <a:pPr marL="0" indent="0">
                  <a:buNone/>
                </a:pP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	</a:t>
                </a:r>
                <a:r>
                  <a:rPr lang="pt-BR" b="1" dirty="0" err="1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expr</a:t>
                </a: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 += x[i];</a:t>
                </a:r>
              </a:p>
              <a:p>
                <a:pPr marL="0" indent="0">
                  <a:buNone/>
                </a:pP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endParaRPr lang="pt-BR" b="1" dirty="0">
                  <a:latin typeface="Aparajita" panose="020B0604020202020204" pitchFamily="34" charset="0"/>
                  <a:ea typeface="Cambria Math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1º)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model.add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IloRange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env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, 0,</a:t>
                </a: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 </a:t>
                </a:r>
                <a:r>
                  <a:rPr lang="pt-BR" b="1" dirty="0" err="1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expr</a:t>
                </a:r>
                <a:r>
                  <a:rPr lang="pt-BR" b="1" dirty="0">
                    <a:latin typeface="Aparajita" panose="020B0604020202020204" pitchFamily="34" charset="0"/>
                    <a:ea typeface="Cambria Math"/>
                    <a:cs typeface="Aparajita" panose="020B0604020202020204" pitchFamily="34" charset="0"/>
                  </a:rPr>
                  <a:t>, 10));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2º) 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model.add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</a:t>
                </a: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expr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 &lt;= 10);</a:t>
                </a:r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  (como a variável é declarada não negativa, então não é preciso uma expressão para o limite inferior).</a:t>
                </a:r>
              </a:p>
              <a:p>
                <a:pPr marL="0" indent="0">
                  <a:buNone/>
                </a:pPr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b="1" dirty="0" err="1">
                    <a:latin typeface="Aparajita" panose="020B0604020202020204" pitchFamily="34" charset="0"/>
                    <a:cs typeface="Aparajita" panose="020B0604020202020204" pitchFamily="34" charset="0"/>
                  </a:rPr>
                  <a:t>expr.clear</a:t>
                </a:r>
                <a:r>
                  <a:rPr lang="pt-BR" b="1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();</a:t>
                </a:r>
              </a:p>
              <a:p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40560"/>
              </a:xfrm>
              <a:blipFill rotWithShape="1">
                <a:blip r:embed="rId2"/>
                <a:stretch>
                  <a:fillRect l="-889" b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7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56184"/>
                <a:ext cx="8229600" cy="492514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t-BR" sz="5100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1- Escreva as seguintes restrições e as adicione ao modelo:</a:t>
                </a:r>
              </a:p>
              <a:p>
                <a:pPr marL="0" indent="0">
                  <a:buNone/>
                </a:pPr>
                <a:r>
                  <a:rPr lang="pt-BR" sz="4500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a) </a:t>
                </a:r>
                <a:r>
                  <a:rPr lang="pt-BR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cs typeface="Aparajit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  <a:cs typeface="Aparajita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cs typeface="Aparajita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  <a:cs typeface="Aparajita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cs typeface="Aparajita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  <a:cs typeface="Aparajita" panose="020B0604020202020204" pitchFamily="34" charset="0"/>
                      </a:rPr>
                      <m:t>≤</m:t>
                    </m:r>
                    <m:r>
                      <a:rPr lang="pt-BR" b="0" i="1" smtClean="0">
                        <a:latin typeface="Cambria Math"/>
                        <a:ea typeface="Cambria Math"/>
                        <a:cs typeface="Aparajita" panose="020B0604020202020204" pitchFamily="34" charset="0"/>
                      </a:rPr>
                      <m:t>4</m:t>
                    </m:r>
                  </m:oMath>
                </a14:m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4500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cs typeface="Aparajita" panose="020B0604020202020204" pitchFamily="34" charset="0"/>
                      </a:rPr>
                      <m:t>2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cs typeface="Aparajita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  <a:cs typeface="Aparajita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cs typeface="Aparajita" panose="020B0604020202020204" pitchFamily="34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  <a:cs typeface="Aparajita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  <a:cs typeface="Aparajita" panose="020B0604020202020204" pitchFamily="34" charset="0"/>
                      </a:rPr>
                      <m:t>≥</m:t>
                    </m:r>
                    <m:r>
                      <a:rPr lang="pt-BR" b="0" i="1" smtClean="0">
                        <a:latin typeface="Cambria Math"/>
                        <a:ea typeface="Cambria Math"/>
                        <a:cs typeface="Aparajita" panose="020B0604020202020204" pitchFamily="34" charset="0"/>
                      </a:rPr>
                      <m:t>6</m:t>
                    </m:r>
                  </m:oMath>
                </a14:m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5100" dirty="0">
                    <a:latin typeface="Aparajita" panose="020B0604020202020204" pitchFamily="34" charset="0"/>
                    <a:cs typeface="Aparajita" panose="020B0604020202020204" pitchFamily="34" charset="0"/>
                  </a:rPr>
                  <a:t>2-  Declare a variável x e escreva o código para a seguinte restrição: (considere x um vetor de inteiros)</a:t>
                </a:r>
              </a:p>
              <a:p>
                <a:pPr marL="0" indent="0">
                  <a:buNone/>
                </a:pPr>
                <a:endParaRPr lang="pt-BR" sz="5100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5100" i="1" smtClean="0">
                              <a:latin typeface="Cambria Math" panose="02040503050406030204" pitchFamily="18" charset="0"/>
                              <a:cs typeface="Aparajit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𝑖</m:t>
                          </m:r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𝑚</m:t>
                          </m:r>
                        </m:sup>
                        <m:e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5100" b="0" i="1" smtClean="0">
                                  <a:latin typeface="Cambria Math" panose="02040503050406030204" pitchFamily="18" charset="0"/>
                                  <a:cs typeface="Aparajit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5100" b="0" i="1" smtClean="0">
                                  <a:latin typeface="Cambria Math"/>
                                  <a:cs typeface="Aparajita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5100" b="0" i="1" smtClean="0">
                                  <a:latin typeface="Cambria Math"/>
                                  <a:cs typeface="Aparajita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5100" b="0" i="1" smtClean="0">
                          <a:latin typeface="Cambria Math"/>
                          <a:cs typeface="Aparajita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5100" b="0" i="1" smtClean="0">
                              <a:latin typeface="Cambria Math" panose="02040503050406030204" pitchFamily="18" charset="0"/>
                              <a:cs typeface="Aparajita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𝑚</m:t>
                          </m:r>
                          <m:r>
                            <a:rPr lang="pt-BR" sz="5100" b="0" i="1" smtClean="0">
                              <a:latin typeface="Cambria Math"/>
                              <a:cs typeface="Aparajita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t-BR" sz="5100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endParaRPr lang="pt-BR" sz="5100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  <a:p>
                <a:pPr marL="0" indent="0">
                  <a:buNone/>
                </a:pPr>
                <a:endParaRPr lang="pt-BR" dirty="0">
                  <a:latin typeface="Aparajita" panose="020B0604020202020204" pitchFamily="34" charset="0"/>
                  <a:cs typeface="Aparajit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56184"/>
                <a:ext cx="8229600" cy="4925144"/>
              </a:xfrm>
              <a:blipFill rotWithShape="1">
                <a:blip r:embed="rId2"/>
                <a:stretch>
                  <a:fillRect l="-1852" t="-32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3- Qual é a restrição que o seguinte código representa? </a:t>
            </a:r>
          </a:p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for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(i=0; i &lt; m; i++){ </a:t>
            </a:r>
          </a:p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	for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(j=0; j &lt; n; j++){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	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expr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+= x[i][j];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}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model.add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expr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&lt;=10*[i+1]);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	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expr.clear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(); 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4- Se retirarmos o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expr.clear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() do código anterior o que muda na restrição? 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50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Aparajita" panose="020B0604020202020204" pitchFamily="34" charset="0"/>
                <a:cs typeface="Aparajita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Slides: CRIANDO UM PROJETO NO MICROSOFT VISUAL C++ QUE USE AS BIBLIOTECAS DO CPLEX E DO OPL, Versão 1.0, Márcio Antônio Ferreira Belo Filho, Marcos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Mansano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Furlan;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  <a:hlinkClick r:id="rId2"/>
              </a:rPr>
              <a:t>http://www2.udec.cl/~eliseomelgarejo/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;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Slides: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Using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C++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with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CPLEX, Daniel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Simmons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Dr.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Qipeng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Phil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Zheng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44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pt-BR" sz="5000" b="1" dirty="0">
                <a:latin typeface="Aparajita" panose="020B0604020202020204" pitchFamily="34" charset="0"/>
                <a:cs typeface="Aparajita" panose="020B0604020202020204" pitchFamily="34" charset="0"/>
              </a:rPr>
              <a:t>Criando um novo projeto no Visual Studio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Clique em</a:t>
            </a:r>
            <a:r>
              <a:rPr lang="pt-BR" sz="3600" b="1" dirty="0"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 Arquivo – Novo – Projeto</a:t>
            </a:r>
          </a:p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Selecione “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Win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 32 Console 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Application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			</a:t>
            </a:r>
          </a:p>
          <a:p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3212976"/>
            <a:ext cx="4886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Marque “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empty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project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” (Projeto vazio)</a:t>
            </a:r>
          </a:p>
          <a:p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Adicionar novo arquivo “.</a:t>
            </a:r>
            <a:r>
              <a:rPr lang="pt-BR" sz="3600" dirty="0" err="1">
                <a:latin typeface="Aparajita" panose="020B0604020202020204" pitchFamily="34" charset="0"/>
                <a:cs typeface="Aparajita" panose="020B0604020202020204" pitchFamily="34" charset="0"/>
              </a:rPr>
              <a:t>cpp</a:t>
            </a:r>
            <a:r>
              <a:rPr lang="pt-BR" sz="3600" dirty="0">
                <a:latin typeface="Aparajita" panose="020B0604020202020204" pitchFamily="34" charset="0"/>
                <a:cs typeface="Aparajita" panose="020B0604020202020204" pitchFamily="34" charset="0"/>
              </a:rPr>
              <a:t>” ao projeto.</a:t>
            </a:r>
          </a:p>
          <a:p>
            <a:pPr marL="0" indent="0">
              <a:buNone/>
            </a:pPr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>
              <a:buNone/>
            </a:pPr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>
              <a:buNone/>
            </a:pPr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endParaRPr lang="pt-BR" sz="3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558365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Autofit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No menu do Visual C++ clique em: Projeto – Propriedades</a:t>
            </a:r>
          </a:p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Na guia C/C++,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sub-item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"General", adicione os seguintes diretórios (clicando em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Additional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include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directories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C:\ILOG\Concert29\include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C:\ILOG\CPLEX121\include</a:t>
            </a:r>
          </a:p>
          <a:p>
            <a:pPr marL="457200" lvl="1" indent="0">
              <a:buNone/>
            </a:pPr>
            <a:endParaRPr lang="pt-BR" sz="32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88451"/>
            <a:ext cx="4266059" cy="27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sub-item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"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Preprocessor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", a lista de definições ("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Preprocessor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Definitions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") está incompleta (para o uso do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cplex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). A lista completa é: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WIN32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NDEBUG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_CRT_SECURE_NO_DEPRECATE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_CONSOLE</a:t>
            </a:r>
          </a:p>
          <a:p>
            <a:pPr marL="457200" lvl="1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IL_STD</a:t>
            </a:r>
          </a:p>
        </p:txBody>
      </p:sp>
    </p:spTree>
    <p:extLst>
      <p:ext uri="{BB962C8B-B14F-4D97-AF65-F5344CB8AC3E}">
        <p14:creationId xmlns:p14="http://schemas.microsoft.com/office/powerpoint/2010/main" val="12244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Na guia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Linker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sub-item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"General", adicione as bibliotecas do CPLEX ("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Additional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Library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Directories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"), que estão em: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C:\ILOG\Concert29\lib\x86_windows_vs2008\stat_mda</a:t>
            </a:r>
          </a:p>
          <a:p>
            <a:pPr marL="0" indent="0">
              <a:buNone/>
            </a:pPr>
            <a:endParaRPr lang="pt-BR" sz="32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C:\ILOG\CPLEX121\lib\x86_windows_vs2008\stat_mda</a:t>
            </a:r>
          </a:p>
        </p:txBody>
      </p:sp>
    </p:spTree>
    <p:extLst>
      <p:ext uri="{BB962C8B-B14F-4D97-AF65-F5344CB8AC3E}">
        <p14:creationId xmlns:p14="http://schemas.microsoft.com/office/powerpoint/2010/main" val="22155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sub-item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Input, adicione as dependências ("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Additional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dependencies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"):</a:t>
            </a:r>
          </a:p>
          <a:p>
            <a:pPr marL="0" indent="0">
              <a:buNone/>
            </a:pPr>
            <a:endParaRPr lang="pt-BR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      concert.lib</a:t>
            </a:r>
          </a:p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     </a:t>
            </a: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cplex121.lib</a:t>
            </a:r>
          </a:p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      </a:t>
            </a:r>
            <a:r>
              <a:rPr lang="pt-BR" sz="3200" b="1" dirty="0">
                <a:latin typeface="Aparajita" panose="020B0604020202020204" pitchFamily="34" charset="0"/>
                <a:cs typeface="Aparajita" panose="020B0604020202020204" pitchFamily="34" charset="0"/>
              </a:rPr>
              <a:t>ilocplex.lib</a:t>
            </a:r>
          </a:p>
          <a:p>
            <a:pPr marL="0" indent="0">
              <a:buNone/>
            </a:pPr>
            <a:endParaRPr lang="pt-BR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endParaRPr lang="pt-BR" sz="32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pt-BR" sz="3200" dirty="0">
                <a:latin typeface="Aparajita" panose="020B0604020202020204" pitchFamily="34" charset="0"/>
                <a:cs typeface="Aparajita" panose="020B0604020202020204" pitchFamily="34" charset="0"/>
              </a:rPr>
              <a:t>PRONTO!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2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7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>
                <a:latin typeface="Aparajita" panose="020B0604020202020204" pitchFamily="34" charset="0"/>
                <a:cs typeface="Aparajita" panose="020B0604020202020204" pitchFamily="34" charset="0"/>
              </a:rPr>
              <a:t>OBS:  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O programa dá o seguinte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warning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: </a:t>
            </a:r>
            <a:r>
              <a:rPr lang="pt-BR" i="1" dirty="0">
                <a:latin typeface="Aparajita" panose="020B0604020202020204" pitchFamily="34" charset="0"/>
                <a:cs typeface="Aparajita" panose="020B0604020202020204" pitchFamily="34" charset="0"/>
              </a:rPr>
              <a:t>“LINK : </a:t>
            </a:r>
            <a:r>
              <a:rPr lang="pt-BR" i="1" dirty="0" err="1">
                <a:latin typeface="Aparajita" panose="020B0604020202020204" pitchFamily="34" charset="0"/>
                <a:cs typeface="Aparajita" panose="020B0604020202020204" pitchFamily="34" charset="0"/>
              </a:rPr>
              <a:t>warning</a:t>
            </a:r>
            <a:r>
              <a:rPr lang="pt-BR" i="1" dirty="0">
                <a:latin typeface="Aparajita" panose="020B0604020202020204" pitchFamily="34" charset="0"/>
                <a:cs typeface="Aparajita" panose="020B0604020202020204" pitchFamily="34" charset="0"/>
              </a:rPr>
              <a:t> LNK4098: </a:t>
            </a:r>
            <a:r>
              <a:rPr lang="en-US" i="1" dirty="0" err="1">
                <a:latin typeface="Aparajita" panose="020B0604020202020204" pitchFamily="34" charset="0"/>
                <a:cs typeface="Aparajita" panose="020B0604020202020204" pitchFamily="34" charset="0"/>
              </a:rPr>
              <a:t>defaultlib</a:t>
            </a:r>
            <a:r>
              <a:rPr lang="en-US" i="1" dirty="0">
                <a:latin typeface="Aparajita" panose="020B0604020202020204" pitchFamily="34" charset="0"/>
                <a:cs typeface="Aparajita" panose="020B0604020202020204" pitchFamily="34" charset="0"/>
              </a:rPr>
              <a:t> ‘MSVCRT’ conflicts with use of other libs; use </a:t>
            </a:r>
            <a:r>
              <a:rPr lang="pt-BR" i="1" dirty="0">
                <a:latin typeface="Aparajita" panose="020B0604020202020204" pitchFamily="34" charset="0"/>
                <a:cs typeface="Aparajita" panose="020B0604020202020204" pitchFamily="34" charset="0"/>
              </a:rPr>
              <a:t>/</a:t>
            </a:r>
            <a:r>
              <a:rPr lang="pt-BR" i="1" dirty="0" err="1">
                <a:latin typeface="Aparajita" panose="020B0604020202020204" pitchFamily="34" charset="0"/>
                <a:cs typeface="Aparajita" panose="020B0604020202020204" pitchFamily="34" charset="0"/>
              </a:rPr>
              <a:t>NODEFAULTLIB:library</a:t>
            </a:r>
            <a:r>
              <a:rPr lang="pt-BR" i="1" dirty="0">
                <a:latin typeface="Aparajita" panose="020B0604020202020204" pitchFamily="34" charset="0"/>
                <a:cs typeface="Aparajita" panose="020B0604020202020204" pitchFamily="34" charset="0"/>
              </a:rPr>
              <a:t>”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mas quando você roda na LOTCPLEX não acontece nada.</a:t>
            </a: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    Para mais informações a respeito desse erro, pode ser acessado o seguinte link:</a:t>
            </a:r>
          </a:p>
          <a:p>
            <a:pPr marL="0" indent="0">
              <a:buNone/>
            </a:pPr>
            <a:r>
              <a:rPr lang="pt-BR" sz="2600" u="sng" dirty="0">
                <a:latin typeface="Aparajita" panose="020B0604020202020204" pitchFamily="34" charset="0"/>
                <a:cs typeface="Aparajita" panose="020B0604020202020204" pitchFamily="34" charset="0"/>
                <a:hlinkClick r:id="rId2"/>
              </a:rPr>
              <a:t>http://msdn.microsoft.com/en-us/library/aa267384%28VS.60%29.aspx</a:t>
            </a:r>
            <a:endParaRPr lang="pt-BR" sz="2600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    Se não quiser dar esse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warning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, pode-se ignorar essa biblioteca, no mesmo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sub-item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Input adicionar msvcrt.lib ao Ignore </a:t>
            </a:r>
            <a:r>
              <a:rPr lang="pt-BR" dirty="0" err="1">
                <a:latin typeface="Aparajita" panose="020B0604020202020204" pitchFamily="34" charset="0"/>
                <a:cs typeface="Aparajita" panose="020B0604020202020204" pitchFamily="34" charset="0"/>
              </a:rPr>
              <a:t>Especific</a:t>
            </a:r>
            <a:r>
              <a:rPr lang="pt-BR" dirty="0">
                <a:latin typeface="Aparajita" panose="020B0604020202020204" pitchFamily="34" charset="0"/>
                <a:cs typeface="Aparajita" panose="020B0604020202020204" pitchFamily="34" charset="0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80228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1284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Aparajita</vt:lpstr>
      <vt:lpstr>Arial</vt:lpstr>
      <vt:lpstr>Calibri</vt:lpstr>
      <vt:lpstr>Cambria Math</vt:lpstr>
      <vt:lpstr>Tema do Office</vt:lpstr>
      <vt:lpstr>Introdução ao CPLEX</vt:lpstr>
      <vt:lpstr>Instalação</vt:lpstr>
      <vt:lpstr>Criando um novo projeto no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Criação do Ambiente</vt:lpstr>
      <vt:lpstr>Esqueleto de um Programa</vt:lpstr>
      <vt:lpstr>Declaração de Variáveis</vt:lpstr>
      <vt:lpstr>Declaração de Vetores</vt:lpstr>
      <vt:lpstr>Declaração de Matrizes</vt:lpstr>
      <vt:lpstr>Pergunta: Como declarar uma variável de 3 dimensões?</vt:lpstr>
      <vt:lpstr>Pergunta: Como declarar uma variável de 3 dimensões?</vt:lpstr>
      <vt:lpstr>Transformando variáveis em expressões</vt:lpstr>
      <vt:lpstr>Declarando a função objetivo</vt:lpstr>
      <vt:lpstr>Declaração das restrições</vt:lpstr>
      <vt:lpstr>Parâmetros do CPLEX</vt:lpstr>
      <vt:lpstr>Exemplos</vt:lpstr>
      <vt:lpstr>Exercícios</vt:lpstr>
      <vt:lpstr>PowerPoint Presentation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CPLEX</dc:title>
  <dc:creator>Ana Maria</dc:creator>
  <cp:lastModifiedBy>Estível Jr.</cp:lastModifiedBy>
  <cp:revision>45</cp:revision>
  <dcterms:created xsi:type="dcterms:W3CDTF">2013-10-08T14:47:27Z</dcterms:created>
  <dcterms:modified xsi:type="dcterms:W3CDTF">2021-11-03T12:52:43Z</dcterms:modified>
</cp:coreProperties>
</file>