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 id="2147483683" r:id="rId2"/>
    <p:sldMasterId id="2147483684" r:id="rId3"/>
  </p:sldMasterIdLst>
  <p:notesMasterIdLst>
    <p:notesMasterId r:id="rId23"/>
  </p:notesMasterIdLst>
  <p:sldIdLst>
    <p:sldId id="256" r:id="rId4"/>
    <p:sldId id="257" r:id="rId5"/>
    <p:sldId id="258" r:id="rId6"/>
    <p:sldId id="259" r:id="rId7"/>
    <p:sldId id="260" r:id="rId8"/>
    <p:sldId id="261" r:id="rId9"/>
    <p:sldId id="263" r:id="rId10"/>
    <p:sldId id="262" r:id="rId11"/>
    <p:sldId id="291" r:id="rId12"/>
    <p:sldId id="279" r:id="rId13"/>
    <p:sldId id="292" r:id="rId14"/>
    <p:sldId id="293" r:id="rId15"/>
    <p:sldId id="295" r:id="rId16"/>
    <p:sldId id="297" r:id="rId17"/>
    <p:sldId id="296" r:id="rId18"/>
    <p:sldId id="287" r:id="rId19"/>
    <p:sldId id="288" r:id="rId20"/>
    <p:sldId id="268" r:id="rId21"/>
    <p:sldId id="270" r:id="rId22"/>
  </p:sldIdLst>
  <p:sldSz cx="9144000" cy="6858000" type="screen4x3"/>
  <p:notesSz cx="7315200" cy="9601200"/>
  <p:embeddedFontLst>
    <p:embeddedFont>
      <p:font typeface="Segoe UI" panose="020B0502040204020203"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18F"/>
    <a:srgbClr val="BC5955"/>
    <a:srgbClr val="F59546"/>
    <a:srgbClr val="60DF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9E5607-0E82-4750-BA09-FAA9436A2356}">
  <a:tblStyle styleId="{459E5607-0E82-4750-BA09-FAA9436A235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howGuides="1">
      <p:cViewPr varScale="1">
        <p:scale>
          <a:sx n="93" d="100"/>
          <a:sy n="93" d="100"/>
        </p:scale>
        <p:origin x="132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dgm:spPr>
        <a:solidFill>
          <a:srgbClr val="60DF46"/>
        </a:solidFill>
      </dgm:spPr>
      <dgm:t>
        <a:bodyPr/>
        <a:lstStyle/>
        <a:p>
          <a:r>
            <a:rPr lang="es-CO" dirty="0">
              <a:solidFill>
                <a:schemeClr val="tx1"/>
              </a:solidFill>
              <a:latin typeface="Calibri" pitchFamily="34" charset="0"/>
            </a:rPr>
            <a:t>Análisis</a:t>
          </a:r>
        </a:p>
      </dgm:t>
    </dgm:pt>
    <dgm:pt modelId="{67EFEE1B-C46C-4203-86A2-C1CBD271F704}" type="sibTrans" cxnId="{D660A97C-1F57-44C9-A6FE-1DBCB3BB6913}">
      <dgm:prSet/>
      <dgm:spPr/>
      <dgm:t>
        <a:bodyPr/>
        <a:lstStyle/>
        <a:p>
          <a:endParaRPr lang="es-CO"/>
        </a:p>
      </dgm:t>
    </dgm:pt>
    <dgm:pt modelId="{F9048E22-CD4A-42F1-AE24-D59C5E2F1359}" type="par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LinFactNeighborX="4724" custLinFactNeighborY="-62069">
        <dgm:presLayoutVars>
          <dgm:chMax val="1"/>
          <dgm:chPref val="1"/>
          <dgm:bulletEnabled val="1"/>
        </dgm:presLayoutVars>
      </dgm:prSet>
      <dgm:spPr/>
      <dgm:t>
        <a:bodyPr/>
        <a:lstStyle/>
        <a:p>
          <a:endParaRPr lang="es-CO"/>
        </a:p>
      </dgm:t>
    </dgm:pt>
  </dgm:ptLst>
  <dgm:cxnLst>
    <dgm:cxn modelId="{D660A97C-1F57-44C9-A6FE-1DBCB3BB6913}" srcId="{102B2BC4-D464-4FB3-882D-932AA2472692}" destId="{618AA8B1-A871-4748-9620-D2214E9F645F}" srcOrd="0" destOrd="0" parTransId="{F9048E22-CD4A-42F1-AE24-D59C5E2F1359}" sibTransId="{67EFEE1B-C46C-4203-86A2-C1CBD271F704}"/>
    <dgm:cxn modelId="{B78E410B-3164-45A2-AA5C-A8A5A71123C1}" type="presOf" srcId="{102B2BC4-D464-4FB3-882D-932AA2472692}" destId="{2D3C67D2-3D1A-4465-9349-FCD89A5E97E0}" srcOrd="0" destOrd="0" presId="urn:microsoft.com/office/officeart/2005/8/layout/StepDownProcess"/>
    <dgm:cxn modelId="{EE5A000F-C017-4846-8F1D-4C18A1B8E669}" type="presOf" srcId="{618AA8B1-A871-4748-9620-D2214E9F645F}" destId="{2D069502-21FD-43D1-8BB4-DACC967ADAEE}" srcOrd="0" destOrd="0" presId="urn:microsoft.com/office/officeart/2005/8/layout/StepDownProcess"/>
    <dgm:cxn modelId="{6AD76A85-63A8-4AFE-820D-E5CE3D0DAC38}" type="presParOf" srcId="{2D3C67D2-3D1A-4465-9349-FCD89A5E97E0}" destId="{D47D110B-03DA-4D10-BC87-3631AFDBD14C}" srcOrd="0" destOrd="0" presId="urn:microsoft.com/office/officeart/2005/8/layout/StepDownProcess"/>
    <dgm:cxn modelId="{B73D1282-0D5C-4777-B10E-11BBB8F02232}"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dgm:spPr>
        <a:solidFill>
          <a:srgbClr val="F59546"/>
        </a:solidFill>
      </dgm:spPr>
      <dgm:t>
        <a:bodyPr/>
        <a:lstStyle/>
        <a:p>
          <a:r>
            <a:rPr lang="es-CO" dirty="0">
              <a:solidFill>
                <a:schemeClr val="tx1"/>
              </a:solidFill>
              <a:latin typeface="Calibri" pitchFamily="34" charset="0"/>
            </a:rPr>
            <a:t>Diseño</a:t>
          </a:r>
        </a:p>
      </dgm:t>
    </dgm:pt>
    <dgm:pt modelId="{F9048E22-CD4A-42F1-AE24-D59C5E2F1359}" type="parTrans" cxnId="{D660A97C-1F57-44C9-A6FE-1DBCB3BB6913}">
      <dgm:prSet/>
      <dgm:spPr/>
      <dgm:t>
        <a:bodyPr/>
        <a:lstStyle/>
        <a:p>
          <a:endParaRPr lang="es-CO"/>
        </a:p>
      </dgm:t>
    </dgm:pt>
    <dgm:pt modelId="{67EFEE1B-C46C-4203-86A2-C1CBD271F704}" type="sib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LinFactNeighborX="23829" custLinFactNeighborY="16081">
        <dgm:presLayoutVars>
          <dgm:chMax val="1"/>
          <dgm:chPref val="1"/>
          <dgm:bulletEnabled val="1"/>
        </dgm:presLayoutVars>
      </dgm:prSet>
      <dgm:spPr/>
      <dgm:t>
        <a:bodyPr/>
        <a:lstStyle/>
        <a:p>
          <a:endParaRPr lang="es-CO"/>
        </a:p>
      </dgm:t>
    </dgm:pt>
  </dgm:ptLst>
  <dgm:cxnLst>
    <dgm:cxn modelId="{D660A97C-1F57-44C9-A6FE-1DBCB3BB6913}" srcId="{102B2BC4-D464-4FB3-882D-932AA2472692}" destId="{618AA8B1-A871-4748-9620-D2214E9F645F}" srcOrd="0" destOrd="0" parTransId="{F9048E22-CD4A-42F1-AE24-D59C5E2F1359}" sibTransId="{67EFEE1B-C46C-4203-86A2-C1CBD271F704}"/>
    <dgm:cxn modelId="{63D19086-ACC2-46C0-8E8F-E5483BBF3072}" type="presOf" srcId="{618AA8B1-A871-4748-9620-D2214E9F645F}" destId="{2D069502-21FD-43D1-8BB4-DACC967ADAEE}" srcOrd="0" destOrd="0" presId="urn:microsoft.com/office/officeart/2005/8/layout/StepDownProcess"/>
    <dgm:cxn modelId="{FBE46A5D-D3B6-4AE9-B6E5-190FD942CD42}" type="presOf" srcId="{102B2BC4-D464-4FB3-882D-932AA2472692}" destId="{2D3C67D2-3D1A-4465-9349-FCD89A5E97E0}" srcOrd="0" destOrd="0" presId="urn:microsoft.com/office/officeart/2005/8/layout/StepDownProcess"/>
    <dgm:cxn modelId="{D3670F3F-2DF5-4D1C-A6CA-325DE939D41D}" type="presParOf" srcId="{2D3C67D2-3D1A-4465-9349-FCD89A5E97E0}" destId="{D47D110B-03DA-4D10-BC87-3631AFDBD14C}" srcOrd="0" destOrd="0" presId="urn:microsoft.com/office/officeart/2005/8/layout/StepDownProcess"/>
    <dgm:cxn modelId="{CD753249-93D0-437E-A6BA-72F7D21B2B32}"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custT="1"/>
      <dgm:spPr>
        <a:solidFill>
          <a:srgbClr val="BC5955"/>
        </a:solidFill>
      </dgm:spPr>
      <dgm:t>
        <a:bodyPr/>
        <a:lstStyle/>
        <a:p>
          <a:r>
            <a:rPr lang="es-CO" sz="2000" b="1" dirty="0">
              <a:solidFill>
                <a:schemeClr val="tx1"/>
              </a:solidFill>
              <a:latin typeface="Calibri" panose="020F0502020204030204" pitchFamily="34" charset="0"/>
              <a:ea typeface="Segoe UI" panose="020B0502040204020203" pitchFamily="34" charset="0"/>
              <a:cs typeface="Calibri" panose="020F0502020204030204" pitchFamily="34" charset="0"/>
            </a:rPr>
            <a:t>Implementación</a:t>
          </a:r>
        </a:p>
      </dgm:t>
    </dgm:pt>
    <dgm:pt modelId="{F9048E22-CD4A-42F1-AE24-D59C5E2F1359}" type="parTrans" cxnId="{D660A97C-1F57-44C9-A6FE-1DBCB3BB6913}">
      <dgm:prSet/>
      <dgm:spPr/>
      <dgm:t>
        <a:bodyPr/>
        <a:lstStyle/>
        <a:p>
          <a:endParaRPr lang="es-CO"/>
        </a:p>
      </dgm:t>
    </dgm:pt>
    <dgm:pt modelId="{67EFEE1B-C46C-4203-86A2-C1CBD271F704}" type="sib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ScaleX="116029" custLinFactNeighborX="19612" custLinFactNeighborY="33945">
        <dgm:presLayoutVars>
          <dgm:chMax val="1"/>
          <dgm:chPref val="1"/>
          <dgm:bulletEnabled val="1"/>
        </dgm:presLayoutVars>
      </dgm:prSet>
      <dgm:spPr/>
      <dgm:t>
        <a:bodyPr/>
        <a:lstStyle/>
        <a:p>
          <a:endParaRPr lang="es-CO"/>
        </a:p>
      </dgm:t>
    </dgm:pt>
  </dgm:ptLst>
  <dgm:cxnLst>
    <dgm:cxn modelId="{82EE84D3-52A1-4296-BFC7-85C663572B7D}" type="presOf" srcId="{102B2BC4-D464-4FB3-882D-932AA2472692}" destId="{2D3C67D2-3D1A-4465-9349-FCD89A5E97E0}" srcOrd="0" destOrd="0" presId="urn:microsoft.com/office/officeart/2005/8/layout/StepDownProcess"/>
    <dgm:cxn modelId="{D660A97C-1F57-44C9-A6FE-1DBCB3BB6913}" srcId="{102B2BC4-D464-4FB3-882D-932AA2472692}" destId="{618AA8B1-A871-4748-9620-D2214E9F645F}" srcOrd="0" destOrd="0" parTransId="{F9048E22-CD4A-42F1-AE24-D59C5E2F1359}" sibTransId="{67EFEE1B-C46C-4203-86A2-C1CBD271F704}"/>
    <dgm:cxn modelId="{8B21A8B2-1CAE-4451-9CAD-AD4B5E6A3A88}" type="presOf" srcId="{618AA8B1-A871-4748-9620-D2214E9F645F}" destId="{2D069502-21FD-43D1-8BB4-DACC967ADAEE}" srcOrd="0" destOrd="0" presId="urn:microsoft.com/office/officeart/2005/8/layout/StepDownProcess"/>
    <dgm:cxn modelId="{A3927D28-70BC-485F-85C3-15485C692A2E}" type="presParOf" srcId="{2D3C67D2-3D1A-4465-9349-FCD89A5E97E0}" destId="{D47D110B-03DA-4D10-BC87-3631AFDBD14C}" srcOrd="0" destOrd="0" presId="urn:microsoft.com/office/officeart/2005/8/layout/StepDownProcess"/>
    <dgm:cxn modelId="{58442F78-93CD-43F7-92F9-FAC8592ABD8E}"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custT="1"/>
      <dgm:spPr>
        <a:solidFill>
          <a:srgbClr val="C9918F"/>
        </a:solidFill>
      </dgm:spPr>
      <dgm:t>
        <a:bodyPr/>
        <a:lstStyle/>
        <a:p>
          <a:r>
            <a:rPr lang="es-CO" sz="2400" dirty="0">
              <a:solidFill>
                <a:schemeClr val="tx1"/>
              </a:solidFill>
              <a:latin typeface="Calibri" pitchFamily="34" charset="0"/>
            </a:rPr>
            <a:t>Pruebas</a:t>
          </a:r>
        </a:p>
      </dgm:t>
    </dgm:pt>
    <dgm:pt modelId="{F9048E22-CD4A-42F1-AE24-D59C5E2F1359}" type="parTrans" cxnId="{D660A97C-1F57-44C9-A6FE-1DBCB3BB6913}">
      <dgm:prSet/>
      <dgm:spPr/>
      <dgm:t>
        <a:bodyPr/>
        <a:lstStyle/>
        <a:p>
          <a:endParaRPr lang="es-CO"/>
        </a:p>
      </dgm:t>
    </dgm:pt>
    <dgm:pt modelId="{67EFEE1B-C46C-4203-86A2-C1CBD271F704}" type="sib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ScaleX="123395" custLinFactNeighborX="49920" custLinFactNeighborY="-902">
        <dgm:presLayoutVars>
          <dgm:chMax val="1"/>
          <dgm:chPref val="1"/>
          <dgm:bulletEnabled val="1"/>
        </dgm:presLayoutVars>
      </dgm:prSet>
      <dgm:spPr/>
      <dgm:t>
        <a:bodyPr/>
        <a:lstStyle/>
        <a:p>
          <a:endParaRPr lang="es-CO"/>
        </a:p>
      </dgm:t>
    </dgm:pt>
  </dgm:ptLst>
  <dgm:cxnLst>
    <dgm:cxn modelId="{D660A97C-1F57-44C9-A6FE-1DBCB3BB6913}" srcId="{102B2BC4-D464-4FB3-882D-932AA2472692}" destId="{618AA8B1-A871-4748-9620-D2214E9F645F}" srcOrd="0" destOrd="0" parTransId="{F9048E22-CD4A-42F1-AE24-D59C5E2F1359}" sibTransId="{67EFEE1B-C46C-4203-86A2-C1CBD271F704}"/>
    <dgm:cxn modelId="{DEEB26D3-4CF0-4DFA-9CCF-DB713C1B60A9}" type="presOf" srcId="{102B2BC4-D464-4FB3-882D-932AA2472692}" destId="{2D3C67D2-3D1A-4465-9349-FCD89A5E97E0}" srcOrd="0" destOrd="0" presId="urn:microsoft.com/office/officeart/2005/8/layout/StepDownProcess"/>
    <dgm:cxn modelId="{CF7A6E58-8EE5-4BD6-BD06-9F292F95A5C2}" type="presOf" srcId="{618AA8B1-A871-4748-9620-D2214E9F645F}" destId="{2D069502-21FD-43D1-8BB4-DACC967ADAEE}" srcOrd="0" destOrd="0" presId="urn:microsoft.com/office/officeart/2005/8/layout/StepDownProcess"/>
    <dgm:cxn modelId="{39FCEBEB-FC2B-4820-86A7-78B29A8A5032}" type="presParOf" srcId="{2D3C67D2-3D1A-4465-9349-FCD89A5E97E0}" destId="{D47D110B-03DA-4D10-BC87-3631AFDBD14C}" srcOrd="0" destOrd="0" presId="urn:microsoft.com/office/officeart/2005/8/layout/StepDownProcess"/>
    <dgm:cxn modelId="{183469FD-F30B-4F8F-A0EC-26D36617A715}"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A44A23-A51E-47A7-B9CE-E00E3D03191A}" type="doc">
      <dgm:prSet loTypeId="urn:microsoft.com/office/officeart/2005/8/layout/chevron2" loCatId="list" qsTypeId="urn:microsoft.com/office/officeart/2005/8/quickstyle/3d3" qsCatId="3D" csTypeId="urn:microsoft.com/office/officeart/2005/8/colors/colorful5" csCatId="colorful" phldr="1"/>
      <dgm:spPr/>
      <dgm:t>
        <a:bodyPr/>
        <a:lstStyle/>
        <a:p>
          <a:endParaRPr lang="es-CO"/>
        </a:p>
      </dgm:t>
    </dgm:pt>
    <dgm:pt modelId="{B3680B1E-EACE-47D6-81D9-BBE00B2A54CD}">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3B93E8B2-2D8F-4588-90A4-FC5B2161586A}" type="par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CC36B97-B4C6-4AE6-9B94-384AEC870391}" type="sib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56C59F33-E8C6-46F7-A002-A8ED3FD484DB}">
      <dgm:prSet phldrT="[Texto]"/>
      <dgm:spPr/>
      <dgm:t>
        <a:bodyPr/>
        <a:lstStyle/>
        <a:p>
          <a:r>
            <a:rPr lang="es-CO" dirty="0"/>
            <a:t>Mejora de  la eficiencia de control de acceso de  usuarios que ingresan con menores de edad por medio de un sistema web en la fundación Valle del Lili</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0A59D34A-92EE-4CC2-B8F2-4DF6C16FB0C6}" type="par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149CAF1-856A-49A4-9AB6-C36552159DFC}" type="sib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FC082438-8581-47B6-8A73-986EB435188F}">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ED3BA826-C060-46D2-8F12-076FAAA07E9C}" type="par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B12225D-6B52-420F-8152-A6673B769396}" type="sib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02DB8F61-A403-4BE5-BB81-2540542547D8}">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Facilita</a:t>
          </a:r>
          <a:r>
            <a:rPr lang="es-CO" baseline="0" dirty="0">
              <a:latin typeface="Segoe UI" panose="020B0502040204020203" pitchFamily="34" charset="0"/>
              <a:ea typeface="Segoe UI" panose="020B0502040204020203" pitchFamily="34" charset="0"/>
              <a:cs typeface="Segoe UI" panose="020B0502040204020203" pitchFamily="34" charset="0"/>
            </a:rPr>
            <a:t> el proceso de control de acceso al personal de la Fundación Valle del Lili</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61A2FE63-34BE-4F24-9F21-8DF0A526D84D}" type="par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CA8848BD-98F2-480A-A812-C95EDEA75A90}" type="sib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6DB9E19-D9B7-4373-9E99-E0C6B7DB3F59}" type="pres">
      <dgm:prSet presAssocID="{5EA44A23-A51E-47A7-B9CE-E00E3D03191A}" presName="linearFlow" presStyleCnt="0">
        <dgm:presLayoutVars>
          <dgm:dir/>
          <dgm:animLvl val="lvl"/>
          <dgm:resizeHandles val="exact"/>
        </dgm:presLayoutVars>
      </dgm:prSet>
      <dgm:spPr/>
      <dgm:t>
        <a:bodyPr/>
        <a:lstStyle/>
        <a:p>
          <a:endParaRPr lang="es-CO"/>
        </a:p>
      </dgm:t>
    </dgm:pt>
    <dgm:pt modelId="{1E6ADDFE-482C-4202-B611-BA88C341DA48}" type="pres">
      <dgm:prSet presAssocID="{B3680B1E-EACE-47D6-81D9-BBE00B2A54CD}" presName="composite" presStyleCnt="0"/>
      <dgm:spPr/>
    </dgm:pt>
    <dgm:pt modelId="{B17AFBE8-ED95-4743-A72B-70ACCC9EA710}" type="pres">
      <dgm:prSet presAssocID="{B3680B1E-EACE-47D6-81D9-BBE00B2A54CD}" presName="parentText" presStyleLbl="alignNode1" presStyleIdx="0" presStyleCnt="2">
        <dgm:presLayoutVars>
          <dgm:chMax val="1"/>
          <dgm:bulletEnabled val="1"/>
        </dgm:presLayoutVars>
      </dgm:prSet>
      <dgm:spPr/>
      <dgm:t>
        <a:bodyPr/>
        <a:lstStyle/>
        <a:p>
          <a:endParaRPr lang="es-CO"/>
        </a:p>
      </dgm:t>
    </dgm:pt>
    <dgm:pt modelId="{D054430E-28E8-4708-8711-F44E0CA6C655}" type="pres">
      <dgm:prSet presAssocID="{B3680B1E-EACE-47D6-81D9-BBE00B2A54CD}" presName="descendantText" presStyleLbl="alignAcc1" presStyleIdx="0" presStyleCnt="2" custLinFactNeighborX="-2338" custLinFactNeighborY="10155">
        <dgm:presLayoutVars>
          <dgm:bulletEnabled val="1"/>
        </dgm:presLayoutVars>
      </dgm:prSet>
      <dgm:spPr/>
      <dgm:t>
        <a:bodyPr/>
        <a:lstStyle/>
        <a:p>
          <a:endParaRPr lang="es-CO"/>
        </a:p>
      </dgm:t>
    </dgm:pt>
    <dgm:pt modelId="{4A8DFF8F-8F71-4C5C-9DA7-1FC21F601FA4}" type="pres">
      <dgm:prSet presAssocID="{2CC36B97-B4C6-4AE6-9B94-384AEC870391}" presName="sp" presStyleCnt="0"/>
      <dgm:spPr/>
    </dgm:pt>
    <dgm:pt modelId="{D3E5D125-BA26-4D7C-82FC-36D352AC7ACF}" type="pres">
      <dgm:prSet presAssocID="{FC082438-8581-47B6-8A73-986EB435188F}" presName="composite" presStyleCnt="0"/>
      <dgm:spPr/>
    </dgm:pt>
    <dgm:pt modelId="{4C8A7BEC-6D9D-4FD0-870B-A9F635E3F6E6}" type="pres">
      <dgm:prSet presAssocID="{FC082438-8581-47B6-8A73-986EB435188F}" presName="parentText" presStyleLbl="alignNode1" presStyleIdx="1" presStyleCnt="2">
        <dgm:presLayoutVars>
          <dgm:chMax val="1"/>
          <dgm:bulletEnabled val="1"/>
        </dgm:presLayoutVars>
      </dgm:prSet>
      <dgm:spPr/>
      <dgm:t>
        <a:bodyPr/>
        <a:lstStyle/>
        <a:p>
          <a:endParaRPr lang="es-CO"/>
        </a:p>
      </dgm:t>
    </dgm:pt>
    <dgm:pt modelId="{1D06D0A7-65BB-48EA-B0B1-AB0B12077055}" type="pres">
      <dgm:prSet presAssocID="{FC082438-8581-47B6-8A73-986EB435188F}" presName="descendantText" presStyleLbl="alignAcc1" presStyleIdx="1" presStyleCnt="2">
        <dgm:presLayoutVars>
          <dgm:bulletEnabled val="1"/>
        </dgm:presLayoutVars>
      </dgm:prSet>
      <dgm:spPr/>
      <dgm:t>
        <a:bodyPr/>
        <a:lstStyle/>
        <a:p>
          <a:endParaRPr lang="es-CO"/>
        </a:p>
      </dgm:t>
    </dgm:pt>
  </dgm:ptLst>
  <dgm:cxnLst>
    <dgm:cxn modelId="{78E32B62-AF6D-48C2-B214-76D196531A75}" srcId="{FC082438-8581-47B6-8A73-986EB435188F}" destId="{02DB8F61-A403-4BE5-BB81-2540542547D8}" srcOrd="0" destOrd="0" parTransId="{61A2FE63-34BE-4F24-9F21-8DF0A526D84D}" sibTransId="{CA8848BD-98F2-480A-A812-C95EDEA75A90}"/>
    <dgm:cxn modelId="{C933F6E1-E255-4717-B4DA-34BEF7611FD8}" type="presOf" srcId="{FC082438-8581-47B6-8A73-986EB435188F}" destId="{4C8A7BEC-6D9D-4FD0-870B-A9F635E3F6E6}" srcOrd="0" destOrd="0" presId="urn:microsoft.com/office/officeart/2005/8/layout/chevron2"/>
    <dgm:cxn modelId="{177B8CC3-EBEC-4B2E-A16A-DABCEFE6FB75}" type="presOf" srcId="{5EA44A23-A51E-47A7-B9CE-E00E3D03191A}" destId="{26DB9E19-D9B7-4373-9E99-E0C6B7DB3F59}" srcOrd="0" destOrd="0" presId="urn:microsoft.com/office/officeart/2005/8/layout/chevron2"/>
    <dgm:cxn modelId="{D47CA829-3E71-4760-A117-428829C978DD}" srcId="{B3680B1E-EACE-47D6-81D9-BBE00B2A54CD}" destId="{56C59F33-E8C6-46F7-A002-A8ED3FD484DB}" srcOrd="0" destOrd="0" parTransId="{0A59D34A-92EE-4CC2-B8F2-4DF6C16FB0C6}" sibTransId="{9149CAF1-856A-49A4-9AB6-C36552159DFC}"/>
    <dgm:cxn modelId="{A3105CF7-A6F0-4FF1-A2A2-594D4510FDAD}" type="presOf" srcId="{B3680B1E-EACE-47D6-81D9-BBE00B2A54CD}" destId="{B17AFBE8-ED95-4743-A72B-70ACCC9EA710}" srcOrd="0" destOrd="0" presId="urn:microsoft.com/office/officeart/2005/8/layout/chevron2"/>
    <dgm:cxn modelId="{2F464381-32E5-4953-895F-CB830109DCBE}" type="presOf" srcId="{56C59F33-E8C6-46F7-A002-A8ED3FD484DB}" destId="{D054430E-28E8-4708-8711-F44E0CA6C655}" srcOrd="0" destOrd="0" presId="urn:microsoft.com/office/officeart/2005/8/layout/chevron2"/>
    <dgm:cxn modelId="{D9C8BB06-6E8C-45B3-B219-C78EB0694A7D}" srcId="{5EA44A23-A51E-47A7-B9CE-E00E3D03191A}" destId="{FC082438-8581-47B6-8A73-986EB435188F}" srcOrd="1" destOrd="0" parTransId="{ED3BA826-C060-46D2-8F12-076FAAA07E9C}" sibTransId="{9B12225D-6B52-420F-8152-A6673B769396}"/>
    <dgm:cxn modelId="{153510C2-CCC2-489F-BF2E-8756C4A2027C}" type="presOf" srcId="{02DB8F61-A403-4BE5-BB81-2540542547D8}" destId="{1D06D0A7-65BB-48EA-B0B1-AB0B12077055}" srcOrd="0" destOrd="0" presId="urn:microsoft.com/office/officeart/2005/8/layout/chevron2"/>
    <dgm:cxn modelId="{163D7DDE-DFAE-43F2-AA1B-4ED60BB332A8}" srcId="{5EA44A23-A51E-47A7-B9CE-E00E3D03191A}" destId="{B3680B1E-EACE-47D6-81D9-BBE00B2A54CD}" srcOrd="0" destOrd="0" parTransId="{3B93E8B2-2D8F-4588-90A4-FC5B2161586A}" sibTransId="{2CC36B97-B4C6-4AE6-9B94-384AEC870391}"/>
    <dgm:cxn modelId="{B054677C-C95A-41C3-888D-2CC0E2D15CC6}" type="presParOf" srcId="{26DB9E19-D9B7-4373-9E99-E0C6B7DB3F59}" destId="{1E6ADDFE-482C-4202-B611-BA88C341DA48}" srcOrd="0" destOrd="0" presId="urn:microsoft.com/office/officeart/2005/8/layout/chevron2"/>
    <dgm:cxn modelId="{9B682A27-FBE8-4047-9C4A-C1BEF896443F}" type="presParOf" srcId="{1E6ADDFE-482C-4202-B611-BA88C341DA48}" destId="{B17AFBE8-ED95-4743-A72B-70ACCC9EA710}" srcOrd="0" destOrd="0" presId="urn:microsoft.com/office/officeart/2005/8/layout/chevron2"/>
    <dgm:cxn modelId="{6F3F0D8F-215E-4F79-942E-86DF7229EFC4}" type="presParOf" srcId="{1E6ADDFE-482C-4202-B611-BA88C341DA48}" destId="{D054430E-28E8-4708-8711-F44E0CA6C655}" srcOrd="1" destOrd="0" presId="urn:microsoft.com/office/officeart/2005/8/layout/chevron2"/>
    <dgm:cxn modelId="{9D4A433A-5F90-446D-B019-71558FA3E691}" type="presParOf" srcId="{26DB9E19-D9B7-4373-9E99-E0C6B7DB3F59}" destId="{4A8DFF8F-8F71-4C5C-9DA7-1FC21F601FA4}" srcOrd="1" destOrd="0" presId="urn:microsoft.com/office/officeart/2005/8/layout/chevron2"/>
    <dgm:cxn modelId="{98DD50BC-9827-4A75-98CD-5D18D4BA0831}" type="presParOf" srcId="{26DB9E19-D9B7-4373-9E99-E0C6B7DB3F59}" destId="{D3E5D125-BA26-4D7C-82FC-36D352AC7ACF}" srcOrd="2" destOrd="0" presId="urn:microsoft.com/office/officeart/2005/8/layout/chevron2"/>
    <dgm:cxn modelId="{D7FCE886-3D95-48F0-B124-D6149E45445B}" type="presParOf" srcId="{D3E5D125-BA26-4D7C-82FC-36D352AC7ACF}" destId="{4C8A7BEC-6D9D-4FD0-870B-A9F635E3F6E6}" srcOrd="0" destOrd="0" presId="urn:microsoft.com/office/officeart/2005/8/layout/chevron2"/>
    <dgm:cxn modelId="{28B7BBBC-93E7-4400-97B9-E31ABD99250F}" type="presParOf" srcId="{D3E5D125-BA26-4D7C-82FC-36D352AC7ACF}" destId="{1D06D0A7-65BB-48EA-B0B1-AB0B1207705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A44A23-A51E-47A7-B9CE-E00E3D03191A}" type="doc">
      <dgm:prSet loTypeId="urn:microsoft.com/office/officeart/2005/8/layout/chevron2" loCatId="list" qsTypeId="urn:microsoft.com/office/officeart/2005/8/quickstyle/3d3" qsCatId="3D" csTypeId="urn:microsoft.com/office/officeart/2005/8/colors/colorful5" csCatId="colorful" phldr="1"/>
      <dgm:spPr/>
      <dgm:t>
        <a:bodyPr/>
        <a:lstStyle/>
        <a:p>
          <a:endParaRPr lang="es-CO"/>
        </a:p>
      </dgm:t>
    </dgm:pt>
    <dgm:pt modelId="{B3680B1E-EACE-47D6-81D9-BBE00B2A54CD}">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3B93E8B2-2D8F-4588-90A4-FC5B2161586A}" type="par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CC36B97-B4C6-4AE6-9B94-384AEC870391}" type="sib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56C59F33-E8C6-46F7-A002-A8ED3FD484DB}">
      <dgm:prSet phldrT="[Texto]"/>
      <dgm:spPr/>
      <dgm:t>
        <a:bodyPr/>
        <a:lstStyle/>
        <a:p>
          <a:pPr marL="180975" indent="-180975"/>
          <a:r>
            <a:rPr lang="es-CO" dirty="0"/>
            <a:t>Brinda conocimiento de la importancia de llevar un proceso de calidad, con respecto al procedimiento asistencial.</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0A59D34A-92EE-4CC2-B8F2-4DF6C16FB0C6}" type="par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149CAF1-856A-49A4-9AB6-C36552159DFC}" type="sib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FC082438-8581-47B6-8A73-986EB435188F}">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ED3BA826-C060-46D2-8F12-076FAAA07E9C}" type="par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B12225D-6B52-420F-8152-A6673B769396}" type="sib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02DB8F61-A403-4BE5-BB81-2540542547D8}">
      <dgm:prSet phldrT="[Texto]"/>
      <dgm:spPr/>
      <dgm:t>
        <a:bodyPr/>
        <a:lstStyle/>
        <a:p>
          <a:pPr marL="180975" indent="-180975"/>
          <a:r>
            <a:rPr lang="es-ES_tradnl" dirty="0">
              <a:latin typeface="Segoe UI" panose="020B0502040204020203" pitchFamily="34" charset="0"/>
              <a:ea typeface="Segoe UI" panose="020B0502040204020203" pitchFamily="34" charset="0"/>
              <a:cs typeface="Segoe UI" panose="020B0502040204020203" pitchFamily="34" charset="0"/>
            </a:rPr>
            <a:t>Fortalecer habilidades en comunicación oral y escrita.</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61A2FE63-34BE-4F24-9F21-8DF0A526D84D}" type="par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CA8848BD-98F2-480A-A812-C95EDEA75A90}" type="sib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6E9AD7B4-1EA0-4FEB-B8CD-E8F9070BED64}">
      <dgm:prSet phldrT="[Texto]"/>
      <dgm:spPr/>
      <dgm:t>
        <a:bodyPr/>
        <a:lstStyle/>
        <a:p>
          <a:r>
            <a:rPr lang="es-CO" dirty="0"/>
            <a:t>Desarrollo de habilidades de investigación</a:t>
          </a:r>
          <a:r>
            <a:rPr lang="es-CO" dirty="0">
              <a:latin typeface="Segoe UI" panose="020B0502040204020203" pitchFamily="34" charset="0"/>
              <a:ea typeface="Segoe UI" panose="020B0502040204020203" pitchFamily="34" charset="0"/>
              <a:cs typeface="Segoe UI" panose="020B0502040204020203" pitchFamily="34" charset="0"/>
            </a:rPr>
            <a:t>.</a:t>
          </a:r>
        </a:p>
      </dgm:t>
    </dgm:pt>
    <dgm:pt modelId="{17005593-4653-40B8-A114-C0BFDD6229D2}" type="parTrans" cxnId="{5A6FC656-6526-4001-AC29-493DA219664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B17ED410-FDEE-4F70-9D46-4AF8B13F099C}" type="sibTrans" cxnId="{5A6FC656-6526-4001-AC29-493DA219664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D7D3FCB6-CC33-429C-BB02-FBD219D8E1FC}">
      <dgm:prSet phldrT="[Texto]"/>
      <dgm:spPr/>
      <dgm:t>
        <a:bodyPr/>
        <a:lstStyle/>
        <a:p>
          <a:pPr marL="180975" indent="-180975"/>
          <a:r>
            <a:rPr lang="es-CO" dirty="0"/>
            <a:t>Aplicación de conocimientos de ingeniería y arquitectura de software.</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E169D0AA-7C56-41CC-B753-A74411CF8FE0}" type="parTrans" cxnId="{3208F1A2-291E-4FAE-AA29-46C80241819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D8686180-6CB1-411B-AA20-B73D3CC2CEAF}" type="sibTrans" cxnId="{3208F1A2-291E-4FAE-AA29-46C80241819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B74FAEF8-0568-4209-A07B-F525FC5A4A65}">
      <dgm:prSet phldrT="[Texto]"/>
      <dgm:spPr/>
      <dgm:t>
        <a:bodyPr/>
        <a:lstStyle/>
        <a:p>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11C0EAE0-2839-49D3-B4B4-5CDFF90A832C}" type="parTrans" cxnId="{8F4B996F-483D-4BF0-8358-EC65808007F4}">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CB6B8C53-BEF0-4331-AC23-4ECBE54AA840}" type="sibTrans" cxnId="{8F4B996F-483D-4BF0-8358-EC65808007F4}">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54705EE1-6D28-45A1-88A3-D9F5BD73B535}">
      <dgm:prSet phldrT="[Texto]"/>
      <dgm:spPr/>
      <dgm:t>
        <a:bodyPr/>
        <a:lstStyle/>
        <a:p>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C7884CFE-A7B5-4301-96BC-4F535EF3A683}" type="parTrans" cxnId="{48112AA8-BFF0-44BD-A6B1-CCDBD3F136DE}">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F3D6D033-06DE-475F-BA22-0E4D7FCA51B6}" type="sibTrans" cxnId="{48112AA8-BFF0-44BD-A6B1-CCDBD3F136DE}">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6DB9E19-D9B7-4373-9E99-E0C6B7DB3F59}" type="pres">
      <dgm:prSet presAssocID="{5EA44A23-A51E-47A7-B9CE-E00E3D03191A}" presName="linearFlow" presStyleCnt="0">
        <dgm:presLayoutVars>
          <dgm:dir/>
          <dgm:animLvl val="lvl"/>
          <dgm:resizeHandles val="exact"/>
        </dgm:presLayoutVars>
      </dgm:prSet>
      <dgm:spPr/>
      <dgm:t>
        <a:bodyPr/>
        <a:lstStyle/>
        <a:p>
          <a:endParaRPr lang="es-CO"/>
        </a:p>
      </dgm:t>
    </dgm:pt>
    <dgm:pt modelId="{1E6ADDFE-482C-4202-B611-BA88C341DA48}" type="pres">
      <dgm:prSet presAssocID="{B3680B1E-EACE-47D6-81D9-BBE00B2A54CD}" presName="composite" presStyleCnt="0"/>
      <dgm:spPr/>
    </dgm:pt>
    <dgm:pt modelId="{B17AFBE8-ED95-4743-A72B-70ACCC9EA710}" type="pres">
      <dgm:prSet presAssocID="{B3680B1E-EACE-47D6-81D9-BBE00B2A54CD}" presName="parentText" presStyleLbl="alignNode1" presStyleIdx="0" presStyleCnt="4" custLinFactNeighborX="0" custLinFactNeighborY="-78088">
        <dgm:presLayoutVars>
          <dgm:chMax val="1"/>
          <dgm:bulletEnabled val="1"/>
        </dgm:presLayoutVars>
      </dgm:prSet>
      <dgm:spPr/>
      <dgm:t>
        <a:bodyPr/>
        <a:lstStyle/>
        <a:p>
          <a:endParaRPr lang="es-CO"/>
        </a:p>
      </dgm:t>
    </dgm:pt>
    <dgm:pt modelId="{D054430E-28E8-4708-8711-F44E0CA6C655}" type="pres">
      <dgm:prSet presAssocID="{B3680B1E-EACE-47D6-81D9-BBE00B2A54CD}" presName="descendantText" presStyleLbl="alignAcc1" presStyleIdx="0" presStyleCnt="4" custLinFactNeighborY="14053">
        <dgm:presLayoutVars>
          <dgm:bulletEnabled val="1"/>
        </dgm:presLayoutVars>
      </dgm:prSet>
      <dgm:spPr/>
      <dgm:t>
        <a:bodyPr/>
        <a:lstStyle/>
        <a:p>
          <a:endParaRPr lang="es-CO"/>
        </a:p>
      </dgm:t>
    </dgm:pt>
    <dgm:pt modelId="{4A8DFF8F-8F71-4C5C-9DA7-1FC21F601FA4}" type="pres">
      <dgm:prSet presAssocID="{2CC36B97-B4C6-4AE6-9B94-384AEC870391}" presName="sp" presStyleCnt="0"/>
      <dgm:spPr/>
    </dgm:pt>
    <dgm:pt modelId="{D3E5D125-BA26-4D7C-82FC-36D352AC7ACF}" type="pres">
      <dgm:prSet presAssocID="{FC082438-8581-47B6-8A73-986EB435188F}" presName="composite" presStyleCnt="0"/>
      <dgm:spPr/>
    </dgm:pt>
    <dgm:pt modelId="{4C8A7BEC-6D9D-4FD0-870B-A9F635E3F6E6}" type="pres">
      <dgm:prSet presAssocID="{FC082438-8581-47B6-8A73-986EB435188F}" presName="parentText" presStyleLbl="alignNode1" presStyleIdx="1" presStyleCnt="4" custLinFactNeighborX="0" custLinFactNeighborY="-3820">
        <dgm:presLayoutVars>
          <dgm:chMax val="1"/>
          <dgm:bulletEnabled val="1"/>
        </dgm:presLayoutVars>
      </dgm:prSet>
      <dgm:spPr/>
      <dgm:t>
        <a:bodyPr/>
        <a:lstStyle/>
        <a:p>
          <a:endParaRPr lang="es-CO"/>
        </a:p>
      </dgm:t>
    </dgm:pt>
    <dgm:pt modelId="{1D06D0A7-65BB-48EA-B0B1-AB0B12077055}" type="pres">
      <dgm:prSet presAssocID="{FC082438-8581-47B6-8A73-986EB435188F}" presName="descendantText" presStyleLbl="alignAcc1" presStyleIdx="1" presStyleCnt="4">
        <dgm:presLayoutVars>
          <dgm:bulletEnabled val="1"/>
        </dgm:presLayoutVars>
      </dgm:prSet>
      <dgm:spPr/>
      <dgm:t>
        <a:bodyPr/>
        <a:lstStyle/>
        <a:p>
          <a:endParaRPr lang="es-CO"/>
        </a:p>
      </dgm:t>
    </dgm:pt>
    <dgm:pt modelId="{6CDA89CA-32C0-4810-89F2-075414B3964F}" type="pres">
      <dgm:prSet presAssocID="{9B12225D-6B52-420F-8152-A6673B769396}" presName="sp" presStyleCnt="0"/>
      <dgm:spPr/>
    </dgm:pt>
    <dgm:pt modelId="{020F0CA0-AA0D-4632-A77C-573A541BA6CB}" type="pres">
      <dgm:prSet presAssocID="{B74FAEF8-0568-4209-A07B-F525FC5A4A65}" presName="composite" presStyleCnt="0"/>
      <dgm:spPr/>
    </dgm:pt>
    <dgm:pt modelId="{F1BB5B75-37B2-48F8-913E-4BE5B8A416E3}" type="pres">
      <dgm:prSet presAssocID="{B74FAEF8-0568-4209-A07B-F525FC5A4A65}" presName="parentText" presStyleLbl="alignNode1" presStyleIdx="2" presStyleCnt="4">
        <dgm:presLayoutVars>
          <dgm:chMax val="1"/>
          <dgm:bulletEnabled val="1"/>
        </dgm:presLayoutVars>
      </dgm:prSet>
      <dgm:spPr/>
      <dgm:t>
        <a:bodyPr/>
        <a:lstStyle/>
        <a:p>
          <a:endParaRPr lang="es-CO"/>
        </a:p>
      </dgm:t>
    </dgm:pt>
    <dgm:pt modelId="{174CD650-DEB8-43E7-A2CC-418D43F3897C}" type="pres">
      <dgm:prSet presAssocID="{B74FAEF8-0568-4209-A07B-F525FC5A4A65}" presName="descendantText" presStyleLbl="alignAcc1" presStyleIdx="2" presStyleCnt="4">
        <dgm:presLayoutVars>
          <dgm:bulletEnabled val="1"/>
        </dgm:presLayoutVars>
      </dgm:prSet>
      <dgm:spPr/>
      <dgm:t>
        <a:bodyPr/>
        <a:lstStyle/>
        <a:p>
          <a:endParaRPr lang="es-CO"/>
        </a:p>
      </dgm:t>
    </dgm:pt>
    <dgm:pt modelId="{DBBB7834-6511-471C-B191-253D89E45BD9}" type="pres">
      <dgm:prSet presAssocID="{CB6B8C53-BEF0-4331-AC23-4ECBE54AA840}" presName="sp" presStyleCnt="0"/>
      <dgm:spPr/>
    </dgm:pt>
    <dgm:pt modelId="{9D620C07-7B62-4F8F-A4BA-91D87DC9EB75}" type="pres">
      <dgm:prSet presAssocID="{54705EE1-6D28-45A1-88A3-D9F5BD73B535}" presName="composite" presStyleCnt="0"/>
      <dgm:spPr/>
    </dgm:pt>
    <dgm:pt modelId="{7E38813D-5749-4AC5-9D6A-241FEB4E3044}" type="pres">
      <dgm:prSet presAssocID="{54705EE1-6D28-45A1-88A3-D9F5BD73B535}" presName="parentText" presStyleLbl="alignNode1" presStyleIdx="3" presStyleCnt="4">
        <dgm:presLayoutVars>
          <dgm:chMax val="1"/>
          <dgm:bulletEnabled val="1"/>
        </dgm:presLayoutVars>
      </dgm:prSet>
      <dgm:spPr/>
      <dgm:t>
        <a:bodyPr/>
        <a:lstStyle/>
        <a:p>
          <a:endParaRPr lang="es-CO"/>
        </a:p>
      </dgm:t>
    </dgm:pt>
    <dgm:pt modelId="{ADF549D4-02D7-4668-8082-ACEFA727AFCB}" type="pres">
      <dgm:prSet presAssocID="{54705EE1-6D28-45A1-88A3-D9F5BD73B535}" presName="descendantText" presStyleLbl="alignAcc1" presStyleIdx="3" presStyleCnt="4">
        <dgm:presLayoutVars>
          <dgm:bulletEnabled val="1"/>
        </dgm:presLayoutVars>
      </dgm:prSet>
      <dgm:spPr/>
      <dgm:t>
        <a:bodyPr/>
        <a:lstStyle/>
        <a:p>
          <a:endParaRPr lang="es-CO"/>
        </a:p>
      </dgm:t>
    </dgm:pt>
  </dgm:ptLst>
  <dgm:cxnLst>
    <dgm:cxn modelId="{8E7B8A3C-42D4-486C-BAB9-57DD0CBA045E}" type="presOf" srcId="{5EA44A23-A51E-47A7-B9CE-E00E3D03191A}" destId="{26DB9E19-D9B7-4373-9E99-E0C6B7DB3F59}" srcOrd="0" destOrd="0" presId="urn:microsoft.com/office/officeart/2005/8/layout/chevron2"/>
    <dgm:cxn modelId="{3208F1A2-291E-4FAE-AA29-46C802418196}" srcId="{B74FAEF8-0568-4209-A07B-F525FC5A4A65}" destId="{D7D3FCB6-CC33-429C-BB02-FBD219D8E1FC}" srcOrd="0" destOrd="0" parTransId="{E169D0AA-7C56-41CC-B753-A74411CF8FE0}" sibTransId="{D8686180-6CB1-411B-AA20-B73D3CC2CEAF}"/>
    <dgm:cxn modelId="{78E32B62-AF6D-48C2-B214-76D196531A75}" srcId="{FC082438-8581-47B6-8A73-986EB435188F}" destId="{02DB8F61-A403-4BE5-BB81-2540542547D8}" srcOrd="0" destOrd="0" parTransId="{61A2FE63-34BE-4F24-9F21-8DF0A526D84D}" sibTransId="{CA8848BD-98F2-480A-A812-C95EDEA75A90}"/>
    <dgm:cxn modelId="{0E29B336-059C-412E-AB12-0EA13069C9E9}" type="presOf" srcId="{D7D3FCB6-CC33-429C-BB02-FBD219D8E1FC}" destId="{174CD650-DEB8-43E7-A2CC-418D43F3897C}" srcOrd="0" destOrd="0" presId="urn:microsoft.com/office/officeart/2005/8/layout/chevron2"/>
    <dgm:cxn modelId="{48112AA8-BFF0-44BD-A6B1-CCDBD3F136DE}" srcId="{5EA44A23-A51E-47A7-B9CE-E00E3D03191A}" destId="{54705EE1-6D28-45A1-88A3-D9F5BD73B535}" srcOrd="3" destOrd="0" parTransId="{C7884CFE-A7B5-4301-96BC-4F535EF3A683}" sibTransId="{F3D6D033-06DE-475F-BA22-0E4D7FCA51B6}"/>
    <dgm:cxn modelId="{499FD651-F35D-452C-B5E0-BE49B425C5E4}" type="presOf" srcId="{FC082438-8581-47B6-8A73-986EB435188F}" destId="{4C8A7BEC-6D9D-4FD0-870B-A9F635E3F6E6}" srcOrd="0" destOrd="0" presId="urn:microsoft.com/office/officeart/2005/8/layout/chevron2"/>
    <dgm:cxn modelId="{00B9F741-9EBE-44CF-9C8C-B45EF2CA001A}" type="presOf" srcId="{54705EE1-6D28-45A1-88A3-D9F5BD73B535}" destId="{7E38813D-5749-4AC5-9D6A-241FEB4E3044}" srcOrd="0" destOrd="0" presId="urn:microsoft.com/office/officeart/2005/8/layout/chevron2"/>
    <dgm:cxn modelId="{D47CA829-3E71-4760-A117-428829C978DD}" srcId="{B3680B1E-EACE-47D6-81D9-BBE00B2A54CD}" destId="{56C59F33-E8C6-46F7-A002-A8ED3FD484DB}" srcOrd="0" destOrd="0" parTransId="{0A59D34A-92EE-4CC2-B8F2-4DF6C16FB0C6}" sibTransId="{9149CAF1-856A-49A4-9AB6-C36552159DFC}"/>
    <dgm:cxn modelId="{5A6FC656-6526-4001-AC29-493DA2196646}" srcId="{54705EE1-6D28-45A1-88A3-D9F5BD73B535}" destId="{6E9AD7B4-1EA0-4FEB-B8CD-E8F9070BED64}" srcOrd="0" destOrd="0" parTransId="{17005593-4653-40B8-A114-C0BFDD6229D2}" sibTransId="{B17ED410-FDEE-4F70-9D46-4AF8B13F099C}"/>
    <dgm:cxn modelId="{7C403D18-DA7C-4FFC-BD8D-300FCEAC1B62}" type="presOf" srcId="{02DB8F61-A403-4BE5-BB81-2540542547D8}" destId="{1D06D0A7-65BB-48EA-B0B1-AB0B12077055}" srcOrd="0" destOrd="0" presId="urn:microsoft.com/office/officeart/2005/8/layout/chevron2"/>
    <dgm:cxn modelId="{D9C8BB06-6E8C-45B3-B219-C78EB0694A7D}" srcId="{5EA44A23-A51E-47A7-B9CE-E00E3D03191A}" destId="{FC082438-8581-47B6-8A73-986EB435188F}" srcOrd="1" destOrd="0" parTransId="{ED3BA826-C060-46D2-8F12-076FAAA07E9C}" sibTransId="{9B12225D-6B52-420F-8152-A6673B769396}"/>
    <dgm:cxn modelId="{DCE76901-1BA2-4496-9C15-325EF6A60BF6}" type="presOf" srcId="{B3680B1E-EACE-47D6-81D9-BBE00B2A54CD}" destId="{B17AFBE8-ED95-4743-A72B-70ACCC9EA710}" srcOrd="0" destOrd="0" presId="urn:microsoft.com/office/officeart/2005/8/layout/chevron2"/>
    <dgm:cxn modelId="{C2F757D3-0CE1-47E5-BFF2-F08141021F14}" type="presOf" srcId="{B74FAEF8-0568-4209-A07B-F525FC5A4A65}" destId="{F1BB5B75-37B2-48F8-913E-4BE5B8A416E3}" srcOrd="0" destOrd="0" presId="urn:microsoft.com/office/officeart/2005/8/layout/chevron2"/>
    <dgm:cxn modelId="{A3ED77C4-3D0A-41CD-8537-87DB10DE6BA5}" type="presOf" srcId="{56C59F33-E8C6-46F7-A002-A8ED3FD484DB}" destId="{D054430E-28E8-4708-8711-F44E0CA6C655}" srcOrd="0" destOrd="0" presId="urn:microsoft.com/office/officeart/2005/8/layout/chevron2"/>
    <dgm:cxn modelId="{8F4B996F-483D-4BF0-8358-EC65808007F4}" srcId="{5EA44A23-A51E-47A7-B9CE-E00E3D03191A}" destId="{B74FAEF8-0568-4209-A07B-F525FC5A4A65}" srcOrd="2" destOrd="0" parTransId="{11C0EAE0-2839-49D3-B4B4-5CDFF90A832C}" sibTransId="{CB6B8C53-BEF0-4331-AC23-4ECBE54AA840}"/>
    <dgm:cxn modelId="{737B1ADB-4ADF-4629-B475-E9E316B94D70}" type="presOf" srcId="{6E9AD7B4-1EA0-4FEB-B8CD-E8F9070BED64}" destId="{ADF549D4-02D7-4668-8082-ACEFA727AFCB}" srcOrd="0" destOrd="0" presId="urn:microsoft.com/office/officeart/2005/8/layout/chevron2"/>
    <dgm:cxn modelId="{163D7DDE-DFAE-43F2-AA1B-4ED60BB332A8}" srcId="{5EA44A23-A51E-47A7-B9CE-E00E3D03191A}" destId="{B3680B1E-EACE-47D6-81D9-BBE00B2A54CD}" srcOrd="0" destOrd="0" parTransId="{3B93E8B2-2D8F-4588-90A4-FC5B2161586A}" sibTransId="{2CC36B97-B4C6-4AE6-9B94-384AEC870391}"/>
    <dgm:cxn modelId="{AF8E628F-A0FF-420E-A6BA-1808D9CB8901}" type="presParOf" srcId="{26DB9E19-D9B7-4373-9E99-E0C6B7DB3F59}" destId="{1E6ADDFE-482C-4202-B611-BA88C341DA48}" srcOrd="0" destOrd="0" presId="urn:microsoft.com/office/officeart/2005/8/layout/chevron2"/>
    <dgm:cxn modelId="{71F611B3-F49C-424F-9CAA-4017C616CB01}" type="presParOf" srcId="{1E6ADDFE-482C-4202-B611-BA88C341DA48}" destId="{B17AFBE8-ED95-4743-A72B-70ACCC9EA710}" srcOrd="0" destOrd="0" presId="urn:microsoft.com/office/officeart/2005/8/layout/chevron2"/>
    <dgm:cxn modelId="{06079816-E734-4718-AE62-90DCC2589140}" type="presParOf" srcId="{1E6ADDFE-482C-4202-B611-BA88C341DA48}" destId="{D054430E-28E8-4708-8711-F44E0CA6C655}" srcOrd="1" destOrd="0" presId="urn:microsoft.com/office/officeart/2005/8/layout/chevron2"/>
    <dgm:cxn modelId="{D8C5F7FD-DDBE-4AD8-B843-02FF2ACD4938}" type="presParOf" srcId="{26DB9E19-D9B7-4373-9E99-E0C6B7DB3F59}" destId="{4A8DFF8F-8F71-4C5C-9DA7-1FC21F601FA4}" srcOrd="1" destOrd="0" presId="urn:microsoft.com/office/officeart/2005/8/layout/chevron2"/>
    <dgm:cxn modelId="{339E9081-7274-4D67-A68A-42E8077D202B}" type="presParOf" srcId="{26DB9E19-D9B7-4373-9E99-E0C6B7DB3F59}" destId="{D3E5D125-BA26-4D7C-82FC-36D352AC7ACF}" srcOrd="2" destOrd="0" presId="urn:microsoft.com/office/officeart/2005/8/layout/chevron2"/>
    <dgm:cxn modelId="{C6FC0A7A-30C0-43FC-9A3C-B1705FE5E493}" type="presParOf" srcId="{D3E5D125-BA26-4D7C-82FC-36D352AC7ACF}" destId="{4C8A7BEC-6D9D-4FD0-870B-A9F635E3F6E6}" srcOrd="0" destOrd="0" presId="urn:microsoft.com/office/officeart/2005/8/layout/chevron2"/>
    <dgm:cxn modelId="{B7792077-9E38-4FE5-98FB-7D8345CFBAF4}" type="presParOf" srcId="{D3E5D125-BA26-4D7C-82FC-36D352AC7ACF}" destId="{1D06D0A7-65BB-48EA-B0B1-AB0B12077055}" srcOrd="1" destOrd="0" presId="urn:microsoft.com/office/officeart/2005/8/layout/chevron2"/>
    <dgm:cxn modelId="{5F880830-997E-43E2-93F2-594A071FCDB4}" type="presParOf" srcId="{26DB9E19-D9B7-4373-9E99-E0C6B7DB3F59}" destId="{6CDA89CA-32C0-4810-89F2-075414B3964F}" srcOrd="3" destOrd="0" presId="urn:microsoft.com/office/officeart/2005/8/layout/chevron2"/>
    <dgm:cxn modelId="{BAB36CFD-FD8B-4B99-A518-42538123FE3B}" type="presParOf" srcId="{26DB9E19-D9B7-4373-9E99-E0C6B7DB3F59}" destId="{020F0CA0-AA0D-4632-A77C-573A541BA6CB}" srcOrd="4" destOrd="0" presId="urn:microsoft.com/office/officeart/2005/8/layout/chevron2"/>
    <dgm:cxn modelId="{5CF3E88A-FBA7-4C5B-A5D0-BBF8DF60AFE8}" type="presParOf" srcId="{020F0CA0-AA0D-4632-A77C-573A541BA6CB}" destId="{F1BB5B75-37B2-48F8-913E-4BE5B8A416E3}" srcOrd="0" destOrd="0" presId="urn:microsoft.com/office/officeart/2005/8/layout/chevron2"/>
    <dgm:cxn modelId="{132A2F38-48D7-4814-A8F3-1EF3F910E5F0}" type="presParOf" srcId="{020F0CA0-AA0D-4632-A77C-573A541BA6CB}" destId="{174CD650-DEB8-43E7-A2CC-418D43F3897C}" srcOrd="1" destOrd="0" presId="urn:microsoft.com/office/officeart/2005/8/layout/chevron2"/>
    <dgm:cxn modelId="{8064FAD2-AAF8-4DC4-A837-51A827D3FD8C}" type="presParOf" srcId="{26DB9E19-D9B7-4373-9E99-E0C6B7DB3F59}" destId="{DBBB7834-6511-471C-B191-253D89E45BD9}" srcOrd="5" destOrd="0" presId="urn:microsoft.com/office/officeart/2005/8/layout/chevron2"/>
    <dgm:cxn modelId="{2B926817-2A6F-41A5-9C80-FAFF5E2FCF00}" type="presParOf" srcId="{26DB9E19-D9B7-4373-9E99-E0C6B7DB3F59}" destId="{9D620C07-7B62-4F8F-A4BA-91D87DC9EB75}" srcOrd="6" destOrd="0" presId="urn:microsoft.com/office/officeart/2005/8/layout/chevron2"/>
    <dgm:cxn modelId="{CE4A48AC-CD10-4D2A-9E47-FDF8D595FB4C}" type="presParOf" srcId="{9D620C07-7B62-4F8F-A4BA-91D87DC9EB75}" destId="{7E38813D-5749-4AC5-9D6A-241FEB4E3044}" srcOrd="0" destOrd="0" presId="urn:microsoft.com/office/officeart/2005/8/layout/chevron2"/>
    <dgm:cxn modelId="{23F94AB4-AC09-4F55-BA08-F991FD849D03}" type="presParOf" srcId="{9D620C07-7B62-4F8F-A4BA-91D87DC9EB75}" destId="{ADF549D4-02D7-4668-8082-ACEFA727AFC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936096" y="0"/>
          <a:ext cx="1934656" cy="1354196"/>
        </a:xfrm>
        <a:prstGeom prst="roundRect">
          <a:avLst>
            <a:gd name="adj" fmla="val 16670"/>
          </a:avLst>
        </a:prstGeom>
        <a:solidFill>
          <a:srgbClr val="60DF4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O" sz="3800" kern="1200" dirty="0">
              <a:solidFill>
                <a:schemeClr val="tx1"/>
              </a:solidFill>
              <a:latin typeface="Calibri" pitchFamily="34" charset="0"/>
            </a:rPr>
            <a:t>Análisis</a:t>
          </a:r>
        </a:p>
      </dsp:txBody>
      <dsp:txXfrm>
        <a:off x="1002214" y="66118"/>
        <a:ext cx="1802420" cy="122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1305713" y="908821"/>
          <a:ext cx="1934656" cy="1354196"/>
        </a:xfrm>
        <a:prstGeom prst="roundRect">
          <a:avLst>
            <a:gd name="adj" fmla="val 16670"/>
          </a:avLst>
        </a:prstGeom>
        <a:solidFill>
          <a:srgbClr val="F5954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s-CO" sz="4100" kern="1200" dirty="0">
              <a:solidFill>
                <a:schemeClr val="tx1"/>
              </a:solidFill>
              <a:latin typeface="Calibri" pitchFamily="34" charset="0"/>
            </a:rPr>
            <a:t>Diseño</a:t>
          </a:r>
        </a:p>
      </dsp:txBody>
      <dsp:txXfrm>
        <a:off x="1371831" y="974939"/>
        <a:ext cx="1802420" cy="1221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1049475" y="1108289"/>
          <a:ext cx="2159451" cy="1302731"/>
        </a:xfrm>
        <a:prstGeom prst="roundRect">
          <a:avLst>
            <a:gd name="adj" fmla="val 16670"/>
          </a:avLst>
        </a:prstGeom>
        <a:solidFill>
          <a:srgbClr val="BC5955"/>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a:solidFill>
                <a:schemeClr val="tx1"/>
              </a:solidFill>
              <a:latin typeface="Calibri" panose="020F0502020204030204" pitchFamily="34" charset="0"/>
              <a:ea typeface="Segoe UI" panose="020B0502040204020203" pitchFamily="34" charset="0"/>
              <a:cs typeface="Calibri" panose="020F0502020204030204" pitchFamily="34" charset="0"/>
            </a:rPr>
            <a:t>Implementación</a:t>
          </a:r>
        </a:p>
      </dsp:txBody>
      <dsp:txXfrm>
        <a:off x="1113081" y="1171895"/>
        <a:ext cx="2032239" cy="1175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1236794" y="678838"/>
          <a:ext cx="2387269" cy="1354196"/>
        </a:xfrm>
        <a:prstGeom prst="roundRect">
          <a:avLst>
            <a:gd name="adj" fmla="val 16670"/>
          </a:avLst>
        </a:prstGeom>
        <a:solidFill>
          <a:srgbClr val="C9918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O" sz="2400" kern="1200" dirty="0">
              <a:solidFill>
                <a:schemeClr val="tx1"/>
              </a:solidFill>
              <a:latin typeface="Calibri" pitchFamily="34" charset="0"/>
            </a:rPr>
            <a:t>Pruebas</a:t>
          </a:r>
        </a:p>
      </dsp:txBody>
      <dsp:txXfrm>
        <a:off x="1302912" y="744956"/>
        <a:ext cx="2255033" cy="1221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BE8-ED95-4743-A72B-70ACCC9EA710}">
      <dsp:nvSpPr>
        <dsp:cNvPr id="0" name=""/>
        <dsp:cNvSpPr/>
      </dsp:nvSpPr>
      <dsp:spPr>
        <a:xfrm rot="5400000">
          <a:off x="-326231" y="326692"/>
          <a:ext cx="2174874" cy="1522412"/>
        </a:xfrm>
        <a:prstGeom prst="chevron">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s-CO" sz="39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0" y="761667"/>
        <a:ext cx="1522412" cy="652462"/>
      </dsp:txXfrm>
    </dsp:sp>
    <dsp:sp modelId="{D054430E-28E8-4708-8711-F44E0CA6C655}">
      <dsp:nvSpPr>
        <dsp:cNvPr id="0" name=""/>
        <dsp:cNvSpPr/>
      </dsp:nvSpPr>
      <dsp:spPr>
        <a:xfrm rot="5400000">
          <a:off x="2995441" y="-1435940"/>
          <a:ext cx="1413668" cy="457358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O" sz="1800" kern="1200" dirty="0"/>
            <a:t>Mejora de  la eficiencia de control de acceso de  usuarios que ingresan con menores de edad por medio de un sistema web en la fundación Valle del Lili</a:t>
          </a:r>
          <a:endParaRPr lang="es-CO" sz="18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415482" y="213029"/>
        <a:ext cx="4504577" cy="1275648"/>
      </dsp:txXfrm>
    </dsp:sp>
    <dsp:sp modelId="{4C8A7BEC-6D9D-4FD0-870B-A9F635E3F6E6}">
      <dsp:nvSpPr>
        <dsp:cNvPr id="0" name=""/>
        <dsp:cNvSpPr/>
      </dsp:nvSpPr>
      <dsp:spPr>
        <a:xfrm rot="5400000">
          <a:off x="-326231" y="2214895"/>
          <a:ext cx="2174874" cy="1522412"/>
        </a:xfrm>
        <a:prstGeom prst="chevron">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s-CO" sz="39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0" y="2649870"/>
        <a:ext cx="1522412" cy="652462"/>
      </dsp:txXfrm>
    </dsp:sp>
    <dsp:sp modelId="{1D06D0A7-65BB-48EA-B0B1-AB0B12077055}">
      <dsp:nvSpPr>
        <dsp:cNvPr id="0" name=""/>
        <dsp:cNvSpPr/>
      </dsp:nvSpPr>
      <dsp:spPr>
        <a:xfrm rot="5400000">
          <a:off x="3102371" y="308704"/>
          <a:ext cx="1413668" cy="457358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O" sz="1800" kern="1200" dirty="0">
              <a:latin typeface="Segoe UI" panose="020B0502040204020203" pitchFamily="34" charset="0"/>
              <a:ea typeface="Segoe UI" panose="020B0502040204020203" pitchFamily="34" charset="0"/>
              <a:cs typeface="Segoe UI" panose="020B0502040204020203" pitchFamily="34" charset="0"/>
            </a:rPr>
            <a:t>Facilita</a:t>
          </a:r>
          <a:r>
            <a:rPr lang="es-CO" sz="1800" kern="1200" baseline="0" dirty="0">
              <a:latin typeface="Segoe UI" panose="020B0502040204020203" pitchFamily="34" charset="0"/>
              <a:ea typeface="Segoe UI" panose="020B0502040204020203" pitchFamily="34" charset="0"/>
              <a:cs typeface="Segoe UI" panose="020B0502040204020203" pitchFamily="34" charset="0"/>
            </a:rPr>
            <a:t> el proceso de control de acceso al personal de la Fundación Valle del Lili</a:t>
          </a:r>
          <a:endParaRPr lang="es-CO" sz="18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522412" y="1957673"/>
        <a:ext cx="4504577" cy="1275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BE8-ED95-4743-A72B-70ACCC9EA710}">
      <dsp:nvSpPr>
        <dsp:cNvPr id="0" name=""/>
        <dsp:cNvSpPr/>
      </dsp:nvSpPr>
      <dsp:spPr>
        <a:xfrm rot="5400000">
          <a:off x="-169068" y="169068"/>
          <a:ext cx="1127124" cy="788987"/>
        </a:xfrm>
        <a:prstGeom prst="chevron">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1" y="394494"/>
        <a:ext cx="788987" cy="338137"/>
      </dsp:txXfrm>
    </dsp:sp>
    <dsp:sp modelId="{D054430E-28E8-4708-8711-F44E0CA6C655}">
      <dsp:nvSpPr>
        <dsp:cNvPr id="0" name=""/>
        <dsp:cNvSpPr/>
      </dsp:nvSpPr>
      <dsp:spPr>
        <a:xfrm rot="5400000">
          <a:off x="3496394" y="-2603848"/>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80975" lvl="1" indent="-180975" algn="l" defTabSz="755650">
            <a:lnSpc>
              <a:spcPct val="90000"/>
            </a:lnSpc>
            <a:spcBef>
              <a:spcPct val="0"/>
            </a:spcBef>
            <a:spcAft>
              <a:spcPct val="15000"/>
            </a:spcAft>
            <a:buChar char="••"/>
          </a:pPr>
          <a:r>
            <a:rPr lang="es-CO" sz="1700" kern="1200" dirty="0"/>
            <a:t>Brinda conocimiento de la importancia de llevar un proceso de calidad, con respecto al procedimiento asistencial.</a:t>
          </a:r>
          <a:endParaRPr lang="es-CO" sz="17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788988" y="139322"/>
        <a:ext cx="6111680" cy="661103"/>
      </dsp:txXfrm>
    </dsp:sp>
    <dsp:sp modelId="{4C8A7BEC-6D9D-4FD0-870B-A9F635E3F6E6}">
      <dsp:nvSpPr>
        <dsp:cNvPr id="0" name=""/>
        <dsp:cNvSpPr/>
      </dsp:nvSpPr>
      <dsp:spPr>
        <a:xfrm rot="5400000">
          <a:off x="-169068" y="1105171"/>
          <a:ext cx="1127124" cy="788987"/>
        </a:xfrm>
        <a:prstGeom prst="chevron">
          <a:avLst/>
        </a:prstGeom>
        <a:solidFill>
          <a:schemeClr val="accent5">
            <a:hueOff val="-3311292"/>
            <a:satOff val="13270"/>
            <a:lumOff val="287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1" y="1330597"/>
        <a:ext cx="788987" cy="338137"/>
      </dsp:txXfrm>
    </dsp:sp>
    <dsp:sp modelId="{1D06D0A7-65BB-48EA-B0B1-AB0B12077055}">
      <dsp:nvSpPr>
        <dsp:cNvPr id="0" name=""/>
        <dsp:cNvSpPr/>
      </dsp:nvSpPr>
      <dsp:spPr>
        <a:xfrm rot="5400000">
          <a:off x="3496394" y="-1728247"/>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80975" lvl="1" indent="-180975" algn="l" defTabSz="755650">
            <a:lnSpc>
              <a:spcPct val="90000"/>
            </a:lnSpc>
            <a:spcBef>
              <a:spcPct val="0"/>
            </a:spcBef>
            <a:spcAft>
              <a:spcPct val="15000"/>
            </a:spcAft>
            <a:buChar char="••"/>
          </a:pPr>
          <a:r>
            <a:rPr lang="es-ES_tradnl" sz="1700" kern="1200" dirty="0">
              <a:latin typeface="Segoe UI" panose="020B0502040204020203" pitchFamily="34" charset="0"/>
              <a:ea typeface="Segoe UI" panose="020B0502040204020203" pitchFamily="34" charset="0"/>
              <a:cs typeface="Segoe UI" panose="020B0502040204020203" pitchFamily="34" charset="0"/>
            </a:rPr>
            <a:t>Fortalecer habilidades en comunicación oral y escrita.</a:t>
          </a:r>
          <a:endParaRPr lang="es-CO" sz="17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788988" y="1014923"/>
        <a:ext cx="6111680" cy="661103"/>
      </dsp:txXfrm>
    </dsp:sp>
    <dsp:sp modelId="{F1BB5B75-37B2-48F8-913E-4BE5B8A416E3}">
      <dsp:nvSpPr>
        <dsp:cNvPr id="0" name=""/>
        <dsp:cNvSpPr/>
      </dsp:nvSpPr>
      <dsp:spPr>
        <a:xfrm rot="5400000">
          <a:off x="-169068" y="2126784"/>
          <a:ext cx="1127124" cy="788987"/>
        </a:xfrm>
        <a:prstGeom prst="chevron">
          <a:avLst/>
        </a:prstGeom>
        <a:solidFill>
          <a:schemeClr val="accent5">
            <a:hueOff val="-6622584"/>
            <a:satOff val="26541"/>
            <a:lumOff val="575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s-CO" sz="20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 y="2352210"/>
        <a:ext cx="788987" cy="338137"/>
      </dsp:txXfrm>
    </dsp:sp>
    <dsp:sp modelId="{174CD650-DEB8-43E7-A2CC-418D43F3897C}">
      <dsp:nvSpPr>
        <dsp:cNvPr id="0" name=""/>
        <dsp:cNvSpPr/>
      </dsp:nvSpPr>
      <dsp:spPr>
        <a:xfrm rot="5400000">
          <a:off x="3496394" y="-749690"/>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80975" lvl="1" indent="-180975" algn="l" defTabSz="755650">
            <a:lnSpc>
              <a:spcPct val="90000"/>
            </a:lnSpc>
            <a:spcBef>
              <a:spcPct val="0"/>
            </a:spcBef>
            <a:spcAft>
              <a:spcPct val="15000"/>
            </a:spcAft>
            <a:buChar char="••"/>
          </a:pPr>
          <a:r>
            <a:rPr lang="es-CO" sz="1700" kern="1200" dirty="0"/>
            <a:t>Aplicación de conocimientos de ingeniería y arquitectura de software.</a:t>
          </a:r>
          <a:endParaRPr lang="es-CO" sz="17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788988" y="1993480"/>
        <a:ext cx="6111680" cy="661103"/>
      </dsp:txXfrm>
    </dsp:sp>
    <dsp:sp modelId="{7E38813D-5749-4AC5-9D6A-241FEB4E3044}">
      <dsp:nvSpPr>
        <dsp:cNvPr id="0" name=""/>
        <dsp:cNvSpPr/>
      </dsp:nvSpPr>
      <dsp:spPr>
        <a:xfrm rot="5400000">
          <a:off x="-169068" y="3105342"/>
          <a:ext cx="1127124" cy="788987"/>
        </a:xfrm>
        <a:prstGeom prst="chevron">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s-CO" sz="20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 y="3330768"/>
        <a:ext cx="788987" cy="338137"/>
      </dsp:txXfrm>
    </dsp:sp>
    <dsp:sp modelId="{ADF549D4-02D7-4668-8082-ACEFA727AFCB}">
      <dsp:nvSpPr>
        <dsp:cNvPr id="0" name=""/>
        <dsp:cNvSpPr/>
      </dsp:nvSpPr>
      <dsp:spPr>
        <a:xfrm rot="5400000">
          <a:off x="3496394" y="228867"/>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CO" sz="1700" kern="1200" dirty="0"/>
            <a:t>Desarrollo de habilidades de investigación</a:t>
          </a:r>
          <a:r>
            <a:rPr lang="es-CO" sz="1700" kern="1200" dirty="0">
              <a:latin typeface="Segoe UI" panose="020B0502040204020203" pitchFamily="34" charset="0"/>
              <a:ea typeface="Segoe UI" panose="020B0502040204020203" pitchFamily="34" charset="0"/>
              <a:cs typeface="Segoe UI" panose="020B0502040204020203" pitchFamily="34" charset="0"/>
            </a:rPr>
            <a:t>.</a:t>
          </a:r>
        </a:p>
      </dsp:txBody>
      <dsp:txXfrm rot="-5400000">
        <a:off x="788988" y="2972037"/>
        <a:ext cx="6111680" cy="66110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69920" cy="480059"/>
          </a:xfrm>
          <a:prstGeom prst="rect">
            <a:avLst/>
          </a:prstGeom>
          <a:noFill/>
          <a:ln>
            <a:noFill/>
          </a:ln>
        </p:spPr>
        <p:txBody>
          <a:bodyPr lIns="91425" tIns="91425" rIns="91425" bIns="91425" anchor="t" anchorCtr="0"/>
          <a:lstStyle>
            <a:lvl1pPr marL="0" marR="0" indent="0" algn="l" rtl="0">
              <a:spcBef>
                <a:spcPts val="0"/>
              </a:spcBef>
              <a:spcAft>
                <a:spcPts val="0"/>
              </a:spcAft>
              <a:defRPr sz="13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4143587" y="0"/>
            <a:ext cx="3169920" cy="480059"/>
          </a:xfrm>
          <a:prstGeom prst="rect">
            <a:avLst/>
          </a:prstGeom>
          <a:noFill/>
          <a:ln>
            <a:noFill/>
          </a:ln>
        </p:spPr>
        <p:txBody>
          <a:bodyPr lIns="91425" tIns="91425" rIns="91425" bIns="91425" anchor="t" anchorCtr="0"/>
          <a:lstStyle>
            <a:lvl1pPr marL="0" marR="0" indent="0" algn="r" rtl="0">
              <a:spcBef>
                <a:spcPts val="0"/>
              </a:spcBef>
              <a:spcAft>
                <a:spcPts val="0"/>
              </a:spcAft>
              <a:defRPr sz="13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731520" y="4560569"/>
            <a:ext cx="5852159" cy="4320539"/>
          </a:xfrm>
          <a:prstGeom prst="rect">
            <a:avLst/>
          </a:prstGeom>
          <a:noFill/>
          <a:ln>
            <a:noFill/>
          </a:ln>
        </p:spPr>
        <p:txBody>
          <a:bodyPr lIns="91425" tIns="91425" rIns="91425" bIns="91425" anchor="t" anchorCtr="0"/>
          <a:lstStyle>
            <a:lvl1pPr marL="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1pPr>
            <a:lvl2pPr marL="4572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2pPr>
            <a:lvl3pPr marL="9144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3pPr>
            <a:lvl4pPr marL="13716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4pPr>
            <a:lvl5pPr marL="18288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9119474"/>
            <a:ext cx="3169920" cy="480059"/>
          </a:xfrm>
          <a:prstGeom prst="rect">
            <a:avLst/>
          </a:prstGeom>
          <a:noFill/>
          <a:ln>
            <a:noFill/>
          </a:ln>
        </p:spPr>
        <p:txBody>
          <a:bodyPr lIns="91425" tIns="91425" rIns="91425" bIns="91425" anchor="b" anchorCtr="0"/>
          <a:lstStyle>
            <a:lvl1pPr marL="0" marR="0" indent="0" algn="l" rtl="0">
              <a:spcBef>
                <a:spcPts val="0"/>
              </a:spcBef>
              <a:spcAft>
                <a:spcPts val="0"/>
              </a:spcAft>
              <a:defRPr sz="13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‹Nº›</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26133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a:spcBef>
                <a:spcPts val="0"/>
              </a:spcBef>
              <a:buNone/>
            </a:pPr>
            <a:endParaRPr dirty="0"/>
          </a:p>
        </p:txBody>
      </p:sp>
      <p:sp>
        <p:nvSpPr>
          <p:cNvPr id="89" name="Shape 8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2443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11</a:t>
            </a:fld>
            <a:endParaRPr lang="es-ES" sz="1300">
              <a:latin typeface="Calibri"/>
              <a:ea typeface="Calibri"/>
              <a:cs typeface="Calibri"/>
              <a:sym typeface="Calibri"/>
            </a:endParaRPr>
          </a:p>
        </p:txBody>
      </p:sp>
    </p:spTree>
    <p:extLst>
      <p:ext uri="{BB962C8B-B14F-4D97-AF65-F5344CB8AC3E}">
        <p14:creationId xmlns:p14="http://schemas.microsoft.com/office/powerpoint/2010/main" val="120836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12</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2637180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13</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811827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15</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192093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16</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2144431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17</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542947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65" name="Shape 365"/>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18</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696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80" name="Shape 380"/>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19</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398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a:spcBef>
                <a:spcPts val="0"/>
              </a:spcBef>
              <a:buNone/>
            </a:pPr>
            <a:endParaRPr dirty="0"/>
          </a:p>
        </p:txBody>
      </p:sp>
      <p:sp>
        <p:nvSpPr>
          <p:cNvPr id="172" name="Shape 17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0150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63" name="Shape 263"/>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3</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762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71" name="Shape 271"/>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4</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040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79" name="Shape 279"/>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5</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771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87" name="Shape 28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6</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296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06" name="Shape 306"/>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7</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622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297" name="Shape 29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8</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210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10</a:t>
            </a:fld>
            <a:endParaRPr lang="es-ES" sz="1300">
              <a:latin typeface="Calibri"/>
              <a:ea typeface="Calibri"/>
              <a:cs typeface="Calibri"/>
              <a:sym typeface="Calibri"/>
            </a:endParaRPr>
          </a:p>
        </p:txBody>
      </p:sp>
    </p:spTree>
    <p:extLst>
      <p:ext uri="{BB962C8B-B14F-4D97-AF65-F5344CB8AC3E}">
        <p14:creationId xmlns:p14="http://schemas.microsoft.com/office/powerpoint/2010/main" val="59407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275856" y="2130425"/>
            <a:ext cx="5182343" cy="1470024"/>
          </a:xfrm>
          <a:prstGeom prst="rect">
            <a:avLst/>
          </a:prstGeom>
          <a:noFill/>
          <a:ln>
            <a:noFill/>
          </a:ln>
        </p:spPr>
        <p:txBody>
          <a:bodyPr lIns="91425" tIns="91425" rIns="91425" bIns="91425" anchor="ctr" anchorCtr="0"/>
          <a:lstStyle>
            <a:lvl1pPr marL="0" marR="0" indent="0" algn="l" rtl="0">
              <a:spcBef>
                <a:spcPts val="0"/>
              </a:spcBef>
              <a:spcAft>
                <a:spcPts val="0"/>
              </a:spcAft>
              <a:defRPr sz="36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3275856" y="3886200"/>
            <a:ext cx="5112567" cy="1126975"/>
          </a:xfrm>
          <a:prstGeom prst="rect">
            <a:avLst/>
          </a:prstGeom>
          <a:noFill/>
          <a:ln>
            <a:noFill/>
          </a:ln>
        </p:spPr>
        <p:txBody>
          <a:bodyPr lIns="91425" tIns="91425" rIns="91425" bIns="91425" anchor="t" anchorCtr="0"/>
          <a:lstStyle>
            <a:lvl1pPr marL="0" marR="0" indent="0" algn="l"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6300787" y="260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91263" cy="562074"/>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179511" y="188641"/>
            <a:ext cx="7772400" cy="648071"/>
          </a:xfrm>
          <a:prstGeom prst="rect">
            <a:avLst/>
          </a:prstGeom>
          <a:noFill/>
          <a:ln>
            <a:noFill/>
          </a:ln>
        </p:spPr>
        <p:txBody>
          <a:bodyPr lIns="91425" tIns="91425" rIns="91425" bIns="91425" anchor="ctr" anchorCtr="0"/>
          <a:lstStyle>
            <a:lvl1pPr marL="0" marR="0" indent="0" algn="ctr" rtl="0">
              <a:spcBef>
                <a:spcPts val="0"/>
              </a:spcBef>
              <a:spcAft>
                <a:spcPts val="0"/>
              </a:spcAft>
              <a:defRPr sz="28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05" name="Shape 105"/>
          <p:cNvSpPr txBox="1">
            <a:spLocks noGrp="1"/>
          </p:cNvSpPr>
          <p:nvPr>
            <p:ph type="subTitle" idx="1"/>
          </p:nvPr>
        </p:nvSpPr>
        <p:spPr>
          <a:xfrm>
            <a:off x="827583" y="1556791"/>
            <a:ext cx="7776864"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06" name="Shape 10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7" name="Shape 10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8" name="Shape 10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112" name="Shape 1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13" name="Shape 1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14" name="Shape 1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18" name="Shape 118"/>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19" name="Shape 1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0" name="Shape 1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1" name="Shape 1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125" name="Shape 12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126" name="Shape 126"/>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127" name="Shape 127"/>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128" name="Shape 1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9" name="Shape 1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0" name="Shape 1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74637"/>
            <a:ext cx="8147247" cy="634081"/>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33" name="Shape 1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4" name="Shape 1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5" name="Shape 1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136"/>
        <p:cNvGrpSpPr/>
        <p:nvPr/>
      </p:nvGrpSpPr>
      <p:grpSpPr>
        <a:xfrm>
          <a:off x="0" y="0"/>
          <a:ext cx="0" cy="0"/>
          <a:chOff x="0" y="0"/>
          <a:chExt cx="0" cy="0"/>
        </a:xfrm>
      </p:grpSpPr>
      <p:sp>
        <p:nvSpPr>
          <p:cNvPr id="137" name="Shape 1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8" name="Shape 1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9" name="Shape 1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42" name="Shape 14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143" name="Shape 143"/>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144" name="Shape 14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5" name="Shape 1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6" name="Shape 14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49" name="Shape 149"/>
          <p:cNvSpPr>
            <a:spLocks noGrp="1"/>
          </p:cNvSpPr>
          <p:nvPr>
            <p:ph type="pic" idx="2"/>
          </p:nvPr>
        </p:nvSpPr>
        <p:spPr>
          <a:xfrm>
            <a:off x="1792288" y="612775"/>
            <a:ext cx="5486399" cy="4114800"/>
          </a:xfrm>
          <a:prstGeom prst="rect">
            <a:avLst/>
          </a:prstGeom>
          <a:noFill/>
          <a:ln>
            <a:noFill/>
          </a:ln>
        </p:spPr>
      </p:sp>
      <p:sp>
        <p:nvSpPr>
          <p:cNvPr id="150" name="Shape 150"/>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151" name="Shape 1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2" name="Shape 1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3" name="Shape 1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56" name="Shape 156"/>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57" name="Shape 15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8" name="Shape 15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9" name="Shape 1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62" name="Shape 16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63" name="Shape 16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64" name="Shape 1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65" name="Shape 16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81" name="Shape 1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82" name="Shape 1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83" name="Shape 1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92" name="Shape 19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93" name="Shape 19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4" name="Shape 19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5" name="Shape 19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98" name="Shape 19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199" name="Shape 19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0" name="Shape 20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1" name="Shape 20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04" name="Shape 20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05" name="Shape 20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06" name="Shape 20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7" name="Shape 20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8" name="Shape 20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11" name="Shape 21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212" name="Shape 21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13" name="Shape 21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214" name="Shape 21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15" name="Shape 21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16" name="Shape 21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17" name="Shape 21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218"/>
        <p:cNvGrpSpPr/>
        <p:nvPr/>
      </p:nvGrpSpPr>
      <p:grpSpPr>
        <a:xfrm>
          <a:off x="0" y="0"/>
          <a:ext cx="0" cy="0"/>
          <a:chOff x="0" y="0"/>
          <a:chExt cx="0" cy="0"/>
        </a:xfrm>
      </p:grpSpPr>
      <p:sp>
        <p:nvSpPr>
          <p:cNvPr id="219" name="Shape 2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0" name="Shape 2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1" name="Shape 2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24" name="Shape 22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5" name="Shape 22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6" name="Shape 22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7" name="Shape 2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8" name="Shape 22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31" name="Shape 231"/>
          <p:cNvSpPr>
            <a:spLocks noGrp="1"/>
          </p:cNvSpPr>
          <p:nvPr>
            <p:ph type="pic" idx="2"/>
          </p:nvPr>
        </p:nvSpPr>
        <p:spPr>
          <a:xfrm>
            <a:off x="1792288" y="612775"/>
            <a:ext cx="5486399" cy="4114800"/>
          </a:xfrm>
          <a:prstGeom prst="rect">
            <a:avLst/>
          </a:prstGeom>
          <a:noFill/>
          <a:ln>
            <a:noFill/>
          </a:ln>
        </p:spPr>
      </p:sp>
      <p:sp>
        <p:nvSpPr>
          <p:cNvPr id="232" name="Shape 23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33" name="Shape 2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4" name="Shape 2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5" name="Shape 2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38" name="Shape 238"/>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39" name="Shape 23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0" name="Shape 24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1" name="Shape 24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44" name="Shape 244"/>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5" name="Shape 2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6" name="Shape 2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7" name="Shape 2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457200" y="277812"/>
            <a:ext cx="8229600" cy="585311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50" name="Shape 250"/>
          <p:cNvSpPr txBox="1">
            <a:spLocks noGrp="1"/>
          </p:cNvSpPr>
          <p:nvPr>
            <p:ph type="dt" idx="10"/>
          </p:nvPr>
        </p:nvSpPr>
        <p:spPr>
          <a:xfrm>
            <a:off x="457200" y="6324600"/>
            <a:ext cx="2133599" cy="457200"/>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1" name="Shape 251"/>
          <p:cNvSpPr txBox="1">
            <a:spLocks noGrp="1"/>
          </p:cNvSpPr>
          <p:nvPr>
            <p:ph type="ftr" idx="11"/>
          </p:nvPr>
        </p:nvSpPr>
        <p:spPr>
          <a:xfrm>
            <a:off x="3124200" y="6324600"/>
            <a:ext cx="2895600" cy="457200"/>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2" name="Shape 252"/>
          <p:cNvSpPr txBox="1">
            <a:spLocks noGrp="1"/>
          </p:cNvSpPr>
          <p:nvPr>
            <p:ph type="sldNum" idx="12"/>
          </p:nvPr>
        </p:nvSpPr>
        <p:spPr>
          <a:xfrm>
            <a:off x="6553200" y="6324600"/>
            <a:ext cx="21335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5" name="Shape 3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pic>
        <p:nvPicPr>
          <p:cNvPr id="14" name="Shape 14"/>
          <p:cNvPicPr preferRelativeResize="0"/>
          <p:nvPr/>
        </p:nvPicPr>
        <p:blipFill rotWithShape="1">
          <a:blip r:embed="rId1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 name="Shape 9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4" name="Shape 9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pic>
        <p:nvPicPr>
          <p:cNvPr id="96" name="Shape 96"/>
          <p:cNvPicPr preferRelativeResize="0"/>
          <p:nvPr/>
        </p:nvPicPr>
        <p:blipFill rotWithShape="1">
          <a:blip r:embed="rId1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75" name="Shape 175"/>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76" name="Shape 1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77" name="Shape 1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78" name="Shape 1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syon.es/productos/control-de-presencia-y-accesos/software/ocean-software-control-horario-trabajadores/" TargetMode="External"/><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www.syon.es/productos/control-de-presencia-y-accesos/software/ocean-software-control-horario-trabajadores/" TargetMode="External"/><Relationship Id="rId2" Type="http://schemas.openxmlformats.org/officeDocument/2006/relationships/image" Target="../media/image1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3132138" y="765175"/>
            <a:ext cx="5832474" cy="1150938"/>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s-ES" sz="4000" b="0" i="0" u="none" strike="noStrike" cap="none" baseline="0" dirty="0">
                <a:solidFill>
                  <a:schemeClr val="lt1"/>
                </a:solidFill>
                <a:latin typeface="Segoe UI" panose="020B0502040204020203" pitchFamily="34" charset="0"/>
                <a:ea typeface="Segoe UI" panose="020B0502040204020203" pitchFamily="34" charset="0"/>
                <a:cs typeface="Segoe UI" panose="020B0502040204020203" pitchFamily="34" charset="0"/>
                <a:sym typeface="Calibri"/>
              </a:rPr>
              <a:t>Proyecto de grado I</a:t>
            </a:r>
          </a:p>
        </p:txBody>
      </p:sp>
      <p:sp>
        <p:nvSpPr>
          <p:cNvPr id="85" name="Shape 85"/>
          <p:cNvSpPr txBox="1">
            <a:spLocks noGrp="1"/>
          </p:cNvSpPr>
          <p:nvPr>
            <p:ph type="subTitle" idx="1"/>
          </p:nvPr>
        </p:nvSpPr>
        <p:spPr>
          <a:xfrm>
            <a:off x="3132138" y="2204864"/>
            <a:ext cx="5761036" cy="1728192"/>
          </a:xfrm>
          <a:prstGeom prst="rect">
            <a:avLst/>
          </a:prstGeom>
          <a:noFill/>
          <a:ln>
            <a:noFill/>
          </a:ln>
        </p:spPr>
        <p:txBody>
          <a:bodyPr lIns="91425" tIns="45700" rIns="91425" bIns="45700" anchor="ctr" anchorCtr="0">
            <a:noAutofit/>
          </a:bodyPr>
          <a:lstStyle/>
          <a:p>
            <a:pPr lvl="0" algn="ctr">
              <a:lnSpc>
                <a:spcPts val="3600"/>
              </a:lnSpc>
              <a:spcBef>
                <a:spcPts val="0"/>
              </a:spcBef>
              <a:buClr>
                <a:schemeClr val="dk1"/>
              </a:buClr>
              <a:buSzPct val="25000"/>
            </a:pPr>
            <a:r>
              <a:rPr lang="es-CO" sz="3000" dirty="0">
                <a:solidFill>
                  <a:schemeClr val="dk1"/>
                </a:solidFill>
                <a:latin typeface="Segoe UI" panose="020B0502040204020203" pitchFamily="34" charset="0"/>
                <a:ea typeface="Segoe UI" panose="020B0502040204020203" pitchFamily="34" charset="0"/>
                <a:cs typeface="Segoe UI" panose="020B0502040204020203" pitchFamily="34" charset="0"/>
              </a:rPr>
              <a:t>Sistema TI para el control de acceso de usuarios y el seguimiento de eventos internos en la Fundación Valle del Lili</a:t>
            </a:r>
          </a:p>
        </p:txBody>
      </p:sp>
      <p:sp>
        <p:nvSpPr>
          <p:cNvPr id="86" name="Shape 86"/>
          <p:cNvSpPr txBox="1"/>
          <p:nvPr/>
        </p:nvSpPr>
        <p:spPr>
          <a:xfrm>
            <a:off x="3315877" y="4509121"/>
            <a:ext cx="5544615" cy="792087"/>
          </a:xfrm>
          <a:prstGeom prst="rect">
            <a:avLst/>
          </a:prstGeom>
          <a:noFill/>
          <a:ln>
            <a:noFill/>
          </a:ln>
        </p:spPr>
        <p:txBody>
          <a:bodyPr lIns="91425" tIns="45700" rIns="91425" bIns="45700" anchor="t" anchorCtr="0">
            <a:noAutofit/>
          </a:bodyPr>
          <a:lstStyle/>
          <a:p>
            <a:pPr lvl="0">
              <a:lnSpc>
                <a:spcPts val="2500"/>
              </a:lnSpc>
              <a:spcBef>
                <a:spcPts val="600"/>
              </a:spcBef>
              <a:spcAft>
                <a:spcPts val="600"/>
              </a:spcAft>
              <a:buClr>
                <a:schemeClr val="dk1"/>
              </a:buClr>
              <a:buSzPct val="25000"/>
            </a:pPr>
            <a:r>
              <a:rPr lang="es-ES" sz="2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Integrante</a:t>
            </a:r>
            <a:r>
              <a:rPr lang="es-ES"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Estiven Landázuri Salazar</a:t>
            </a:r>
          </a:p>
          <a:p>
            <a:pPr lvl="0">
              <a:lnSpc>
                <a:spcPts val="2500"/>
              </a:lnSpc>
              <a:spcBef>
                <a:spcPts val="600"/>
              </a:spcBef>
              <a:spcAft>
                <a:spcPts val="600"/>
              </a:spcAft>
              <a:buClr>
                <a:schemeClr val="dk1"/>
              </a:buClr>
              <a:buSzPct val="25000"/>
            </a:pPr>
            <a:r>
              <a:rPr lang="es-ES" sz="2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Tutor:		Gonzalo Llano Ramírez Ph.</a:t>
            </a:r>
            <a:r>
              <a:rPr lang="es-ES"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69" name="Shape 255"/>
          <p:cNvSpPr txBox="1"/>
          <p:nvPr/>
        </p:nvSpPr>
        <p:spPr>
          <a:xfrm>
            <a:off x="467544" y="849305"/>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2000" dirty="0" smtClean="0">
                <a:latin typeface="Segoe UI" panose="020B0502040204020203" pitchFamily="34" charset="0"/>
                <a:ea typeface="Segoe UI" panose="020B0502040204020203" pitchFamily="34" charset="0"/>
                <a:cs typeface="Segoe UI" panose="020B0502040204020203" pitchFamily="34" charset="0"/>
                <a:sym typeface="Calibri"/>
              </a:rPr>
              <a:t>Modelo de proceso Incremental</a:t>
            </a:r>
            <a:endParaRPr lang="es-ES" sz="2000" dirty="0">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38"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10</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3" name="Rectángulo 2"/>
          <p:cNvSpPr/>
          <p:nvPr/>
        </p:nvSpPr>
        <p:spPr>
          <a:xfrm>
            <a:off x="234644" y="6150794"/>
            <a:ext cx="8064896" cy="307777"/>
          </a:xfrm>
          <a:prstGeom prst="rect">
            <a:avLst/>
          </a:prstGeom>
        </p:spPr>
        <p:txBody>
          <a:bodyPr wrap="square">
            <a:spAutoFit/>
          </a:bodyPr>
          <a:lstStyle/>
          <a:p>
            <a:r>
              <a:rPr lang="es-CO" dirty="0">
                <a:latin typeface="Arial" panose="020B0604020202020204" pitchFamily="34" charset="0"/>
                <a:ea typeface="Quattrocento Sans"/>
              </a:rPr>
              <a:t>[4] R. S. </a:t>
            </a:r>
            <a:r>
              <a:rPr lang="es-CO" dirty="0" err="1">
                <a:latin typeface="Arial" panose="020B0604020202020204" pitchFamily="34" charset="0"/>
                <a:ea typeface="Quattrocento Sans"/>
              </a:rPr>
              <a:t>Pressman</a:t>
            </a:r>
            <a:r>
              <a:rPr lang="es-CO" dirty="0">
                <a:latin typeface="Arial" panose="020B0604020202020204" pitchFamily="34" charset="0"/>
                <a:ea typeface="Quattrocento Sans"/>
              </a:rPr>
              <a:t>, </a:t>
            </a:r>
            <a:r>
              <a:rPr lang="es-CO" i="1" dirty="0">
                <a:latin typeface="Arial" panose="020B0604020202020204" pitchFamily="34" charset="0"/>
                <a:ea typeface="Quattrocento Sans"/>
              </a:rPr>
              <a:t>Ingeniería del software. Un enfoque práctico</a:t>
            </a:r>
            <a:endParaRPr lang="es-CO" dirty="0"/>
          </a:p>
        </p:txBody>
      </p:sp>
      <p:sp>
        <p:nvSpPr>
          <p:cNvPr id="6" name="Shape 255">
            <a:extLst>
              <a:ext uri="{FF2B5EF4-FFF2-40B4-BE49-F238E27FC236}">
                <a16:creationId xmlns:a16="http://schemas.microsoft.com/office/drawing/2014/main" xmlns="" id="{B2EA0A5F-DAB8-41CF-B9C9-0639C4557054}"/>
              </a:ext>
            </a:extLst>
          </p:cNvPr>
          <p:cNvSpPr txBox="1"/>
          <p:nvPr/>
        </p:nvSpPr>
        <p:spPr>
          <a:xfrm>
            <a:off x="618511" y="201506"/>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2800" b="1" dirty="0">
                <a:latin typeface="Segoe UI" panose="020B0502040204020203" pitchFamily="34" charset="0"/>
                <a:ea typeface="Segoe UI" panose="020B0502040204020203" pitchFamily="34" charset="0"/>
                <a:cs typeface="Segoe UI" panose="020B0502040204020203" pitchFamily="34" charset="0"/>
                <a:sym typeface="Calibri"/>
              </a:rPr>
              <a:t>Metodología</a:t>
            </a:r>
          </a:p>
        </p:txBody>
      </p:sp>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872086" y="1462291"/>
            <a:ext cx="7416824" cy="4308160"/>
          </a:xfrm>
          <a:prstGeom prst="rect">
            <a:avLst/>
          </a:prstGeom>
        </p:spPr>
      </p:pic>
    </p:spTree>
    <p:extLst>
      <p:ext uri="{BB962C8B-B14F-4D97-AF65-F5344CB8AC3E}">
        <p14:creationId xmlns:p14="http://schemas.microsoft.com/office/powerpoint/2010/main" val="188127277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371327738"/>
              </p:ext>
            </p:extLst>
          </p:nvPr>
        </p:nvGraphicFramePr>
        <p:xfrm>
          <a:off x="-468560" y="1994302"/>
          <a:ext cx="36240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hape 255"/>
          <p:cNvSpPr txBox="1"/>
          <p:nvPr/>
        </p:nvSpPr>
        <p:spPr>
          <a:xfrm>
            <a:off x="282352" y="176188"/>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000" dirty="0">
                <a:latin typeface="Segoe UI" panose="020B0502040204020203" pitchFamily="34" charset="0"/>
                <a:ea typeface="Segoe UI" panose="020B0502040204020203" pitchFamily="34" charset="0"/>
                <a:cs typeface="Segoe UI" panose="020B0502040204020203" pitchFamily="34" charset="0"/>
                <a:sym typeface="Calibri"/>
              </a:rPr>
              <a:t>Análisis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11</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3155503" y="1471786"/>
            <a:ext cx="5582617" cy="2139047"/>
          </a:xfrm>
          <a:prstGeom prst="rect">
            <a:avLst/>
          </a:prstGeom>
        </p:spPr>
        <p:txBody>
          <a:bodyPr wrap="square">
            <a:spAutoFit/>
          </a:bodyPr>
          <a:lstStyle/>
          <a:p>
            <a:pPr marL="285750" indent="-285750">
              <a:spcBef>
                <a:spcPts val="300"/>
              </a:spcBef>
              <a:spcAft>
                <a:spcPts val="300"/>
              </a:spcAft>
              <a:buFont typeface="Arial" panose="020B0604020202020204" pitchFamily="34" charset="0"/>
              <a:buChar char="•"/>
            </a:pPr>
            <a:r>
              <a:rPr lang="es-CO" sz="1800" dirty="0" err="1">
                <a:latin typeface="Segoe UI" panose="020B0502040204020203" pitchFamily="34" charset="0"/>
                <a:ea typeface="Segoe UI" panose="020B0502040204020203" pitchFamily="34" charset="0"/>
                <a:cs typeface="Segoe UI" panose="020B0502040204020203" pitchFamily="34" charset="0"/>
              </a:rPr>
              <a:t>Elicitación</a:t>
            </a:r>
            <a:r>
              <a:rPr lang="es-CO" sz="1800" dirty="0">
                <a:latin typeface="Segoe UI" panose="020B0502040204020203" pitchFamily="34" charset="0"/>
                <a:ea typeface="Segoe UI" panose="020B0502040204020203" pitchFamily="34" charset="0"/>
                <a:cs typeface="Segoe UI" panose="020B0502040204020203" pitchFamily="34" charset="0"/>
              </a:rPr>
              <a:t>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Análisis(proceso de </a:t>
            </a:r>
            <a:r>
              <a:rPr lang="es-CO" sz="1800" dirty="0" err="1">
                <a:latin typeface="Segoe UI" panose="020B0502040204020203" pitchFamily="34" charset="0"/>
                <a:ea typeface="Segoe UI" panose="020B0502040204020203" pitchFamily="34" charset="0"/>
                <a:cs typeface="Segoe UI" panose="020B0502040204020203" pitchFamily="34" charset="0"/>
              </a:rPr>
              <a:t>dofrman</a:t>
            </a:r>
            <a:r>
              <a:rPr lang="es-CO" sz="1800" dirty="0">
                <a:latin typeface="Segoe UI" panose="020B0502040204020203" pitchFamily="34" charset="0"/>
                <a:ea typeface="Segoe UI" panose="020B0502040204020203" pitchFamily="34" charset="0"/>
                <a:cs typeface="Segoe UI" panose="020B0502040204020203" pitchFamily="34" charset="0"/>
              </a:rPr>
              <a:t>)</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Especificación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Verificación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Validación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Mantenimiento de requerimientos</a:t>
            </a:r>
          </a:p>
        </p:txBody>
      </p:sp>
      <p:sp>
        <p:nvSpPr>
          <p:cNvPr id="3" name="Rectángulo 2"/>
          <p:cNvSpPr/>
          <p:nvPr/>
        </p:nvSpPr>
        <p:spPr>
          <a:xfrm>
            <a:off x="3203848" y="4869160"/>
            <a:ext cx="5767808" cy="1402179"/>
          </a:xfrm>
          <a:prstGeom prst="rect">
            <a:avLst/>
          </a:prstGeom>
        </p:spPr>
        <p:txBody>
          <a:bodyPr wrap="square">
            <a:spAutoFit/>
          </a:bodyPr>
          <a:lstStyle/>
          <a:p>
            <a:pPr marL="342900" lvl="0" indent="-342900" algn="just">
              <a:lnSpc>
                <a:spcPct val="133000"/>
              </a:lnSpc>
              <a:spcBef>
                <a:spcPts val="600"/>
              </a:spcBef>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Documentos de requerimientos</a:t>
            </a:r>
          </a:p>
          <a:p>
            <a:pPr marL="342900" lvl="0" indent="-342900" algn="just">
              <a:lnSpc>
                <a:spcPct val="133000"/>
              </a:lnSpc>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Diagramas de caso de uso</a:t>
            </a:r>
          </a:p>
          <a:p>
            <a:pPr marL="342900" lvl="0" indent="-342900" algn="just">
              <a:lnSpc>
                <a:spcPct val="133000"/>
              </a:lnSpc>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Documento donde se evidencie el proceso de </a:t>
            </a:r>
            <a:r>
              <a:rPr lang="es-CO" sz="1600" dirty="0" err="1">
                <a:latin typeface="Segoe UI" panose="020B0502040204020203" pitchFamily="34" charset="0"/>
                <a:ea typeface="Segoe UI" panose="020B0502040204020203" pitchFamily="34" charset="0"/>
                <a:cs typeface="Segoe UI" panose="020B0502040204020203" pitchFamily="34" charset="0"/>
              </a:rPr>
              <a:t>dorfman</a:t>
            </a:r>
            <a:endParaRPr lang="es-CO" sz="1600" dirty="0">
              <a:latin typeface="Segoe UI" panose="020B0502040204020203" pitchFamily="34" charset="0"/>
              <a:ea typeface="Segoe UI" panose="020B0502040204020203" pitchFamily="34" charset="0"/>
              <a:cs typeface="Segoe UI" panose="020B0502040204020203" pitchFamily="34" charset="0"/>
            </a:endParaRPr>
          </a:p>
          <a:p>
            <a:pPr marL="342900" lvl="0" indent="-342900" algn="just">
              <a:lnSpc>
                <a:spcPct val="133000"/>
              </a:lnSpc>
              <a:spcAft>
                <a:spcPts val="600"/>
              </a:spcAft>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Diagrama de actividades</a:t>
            </a:r>
          </a:p>
        </p:txBody>
      </p:sp>
      <p:sp>
        <p:nvSpPr>
          <p:cNvPr id="5" name="Rectángulo 4"/>
          <p:cNvSpPr/>
          <p:nvPr/>
        </p:nvSpPr>
        <p:spPr>
          <a:xfrm>
            <a:off x="3155504" y="4458446"/>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
        <p:nvSpPr>
          <p:cNvPr id="9" name="Rectángulo 8"/>
          <p:cNvSpPr/>
          <p:nvPr/>
        </p:nvSpPr>
        <p:spPr>
          <a:xfrm>
            <a:off x="3203848" y="981812"/>
            <a:ext cx="1675459"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spTree>
    <p:extLst>
      <p:ext uri="{BB962C8B-B14F-4D97-AF65-F5344CB8AC3E}">
        <p14:creationId xmlns:p14="http://schemas.microsoft.com/office/powerpoint/2010/main" val="2300613621"/>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3586165924"/>
              </p:ext>
            </p:extLst>
          </p:nvPr>
        </p:nvGraphicFramePr>
        <p:xfrm>
          <a:off x="-1151583" y="620688"/>
          <a:ext cx="36240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hape 255"/>
          <p:cNvSpPr txBox="1"/>
          <p:nvPr/>
        </p:nvSpPr>
        <p:spPr>
          <a:xfrm>
            <a:off x="611560" y="29093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3600" b="1" dirty="0">
                <a:latin typeface="Segoe UI" panose="020B0502040204020203" pitchFamily="34" charset="0"/>
                <a:ea typeface="Segoe UI" panose="020B0502040204020203" pitchFamily="34" charset="0"/>
                <a:cs typeface="Segoe UI" panose="020B0502040204020203" pitchFamily="34" charset="0"/>
                <a:sym typeface="Calibri"/>
              </a:rPr>
              <a:t>Diseño e Implementación</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12</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2313385" y="1822988"/>
            <a:ext cx="3168352" cy="911019"/>
          </a:xfrm>
          <a:prstGeom prst="rect">
            <a:avLst/>
          </a:prstGeom>
        </p:spPr>
        <p:txBody>
          <a:bodyPr wrap="square">
            <a:spAutoFit/>
          </a:bodyPr>
          <a:lstStyle/>
          <a:p>
            <a:pPr marL="342900" lvl="0" indent="-342900" algn="just">
              <a:lnSpc>
                <a:spcPct val="133000"/>
              </a:lnSpc>
              <a:spcBef>
                <a:spcPts val="600"/>
              </a:spcBef>
              <a:buFont typeface="Symbol" panose="05050102010706020507" pitchFamily="18"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Diseño Arquitectónico</a:t>
            </a:r>
          </a:p>
          <a:p>
            <a:pPr marL="342900" lvl="0" indent="-342900" algn="just">
              <a:lnSpc>
                <a:spcPct val="133000"/>
              </a:lnSpc>
              <a:spcAft>
                <a:spcPts val="600"/>
              </a:spcAft>
              <a:buFont typeface="Symbol" panose="05050102010706020507" pitchFamily="18"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Diseño Detallado</a:t>
            </a:r>
          </a:p>
        </p:txBody>
      </p:sp>
      <p:sp>
        <p:nvSpPr>
          <p:cNvPr id="3" name="Rectángulo 2"/>
          <p:cNvSpPr/>
          <p:nvPr/>
        </p:nvSpPr>
        <p:spPr>
          <a:xfrm>
            <a:off x="5382817" y="1822988"/>
            <a:ext cx="3563888" cy="911019"/>
          </a:xfrm>
          <a:prstGeom prst="rect">
            <a:avLst/>
          </a:prstGeom>
        </p:spPr>
        <p:txBody>
          <a:bodyPr wrap="square">
            <a:spAutoFit/>
          </a:bodyPr>
          <a:lstStyle/>
          <a:p>
            <a:pPr marL="342900" lvl="0" indent="-342900" algn="just">
              <a:lnSpc>
                <a:spcPct val="133000"/>
              </a:lnSpc>
              <a:spcBef>
                <a:spcPts val="600"/>
              </a:spcBef>
              <a:buFont typeface="Wingdings" panose="05000000000000000000" pitchFamily="2"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Diagrama de </a:t>
            </a:r>
            <a:r>
              <a:rPr lang="es-CO" sz="2000" dirty="0" err="1">
                <a:latin typeface="Segoe UI" panose="020B0502040204020203" pitchFamily="34" charset="0"/>
                <a:ea typeface="Segoe UI" panose="020B0502040204020203" pitchFamily="34" charset="0"/>
                <a:cs typeface="Segoe UI" panose="020B0502040204020203" pitchFamily="34" charset="0"/>
              </a:rPr>
              <a:t>Deployment</a:t>
            </a:r>
            <a:endParaRPr lang="es-CO" sz="2000" dirty="0">
              <a:latin typeface="Segoe UI" panose="020B0502040204020203" pitchFamily="34" charset="0"/>
              <a:ea typeface="Segoe UI" panose="020B0502040204020203" pitchFamily="34" charset="0"/>
              <a:cs typeface="Segoe UI" panose="020B0502040204020203" pitchFamily="34" charset="0"/>
            </a:endParaRPr>
          </a:p>
          <a:p>
            <a:pPr marL="342900" lvl="0" indent="-342900" algn="just">
              <a:lnSpc>
                <a:spcPct val="133000"/>
              </a:lnSpc>
              <a:spcAft>
                <a:spcPts val="600"/>
              </a:spcAft>
              <a:buFont typeface="Wingdings" panose="05000000000000000000" pitchFamily="2"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Diagrama de clases</a:t>
            </a:r>
          </a:p>
        </p:txBody>
      </p:sp>
      <p:sp>
        <p:nvSpPr>
          <p:cNvPr id="9" name="Rectángulo 8"/>
          <p:cNvSpPr/>
          <p:nvPr/>
        </p:nvSpPr>
        <p:spPr>
          <a:xfrm>
            <a:off x="5724128" y="1039749"/>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
        <p:nvSpPr>
          <p:cNvPr id="11" name="Rectángulo 10"/>
          <p:cNvSpPr/>
          <p:nvPr/>
        </p:nvSpPr>
        <p:spPr>
          <a:xfrm>
            <a:off x="3059832" y="1017628"/>
            <a:ext cx="1675459" cy="501676"/>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graphicFrame>
        <p:nvGraphicFramePr>
          <p:cNvPr id="12" name="Diagrama 11"/>
          <p:cNvGraphicFramePr/>
          <p:nvPr>
            <p:extLst>
              <p:ext uri="{D42A27DB-BD31-4B8C-83A1-F6EECF244321}">
                <p14:modId xmlns:p14="http://schemas.microsoft.com/office/powerpoint/2010/main" val="1908130013"/>
              </p:ext>
            </p:extLst>
          </p:nvPr>
        </p:nvGraphicFramePr>
        <p:xfrm>
          <a:off x="-900608" y="3450298"/>
          <a:ext cx="3528392" cy="26348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Rectángulo 12"/>
          <p:cNvSpPr/>
          <p:nvPr/>
        </p:nvSpPr>
        <p:spPr>
          <a:xfrm>
            <a:off x="2344207" y="5013175"/>
            <a:ext cx="3626767" cy="829201"/>
          </a:xfrm>
          <a:prstGeom prst="rect">
            <a:avLst/>
          </a:prstGeom>
        </p:spPr>
        <p:txBody>
          <a:bodyPr wrap="square">
            <a:spAutoFit/>
          </a:bodyPr>
          <a:lstStyle/>
          <a:p>
            <a:pPr marL="342900" lvl="0" indent="-342900" algn="just">
              <a:lnSpc>
                <a:spcPct val="133000"/>
              </a:lnSpc>
              <a:spcBef>
                <a:spcPts val="600"/>
              </a:spcBef>
              <a:buFont typeface="Symbol" panose="05050102010706020507" pitchFamily="18"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Codificación</a:t>
            </a:r>
          </a:p>
          <a:p>
            <a:pPr marL="342900" lvl="0" indent="-342900" algn="just">
              <a:lnSpc>
                <a:spcPct val="133000"/>
              </a:lnSpc>
              <a:spcAft>
                <a:spcPts val="600"/>
              </a:spcAft>
              <a:buFont typeface="Symbol" panose="05050102010706020507" pitchFamily="18"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Implementación del diseño</a:t>
            </a:r>
          </a:p>
        </p:txBody>
      </p:sp>
      <p:sp>
        <p:nvSpPr>
          <p:cNvPr id="14" name="Rectángulo 13"/>
          <p:cNvSpPr/>
          <p:nvPr/>
        </p:nvSpPr>
        <p:spPr>
          <a:xfrm>
            <a:off x="2896541" y="4266065"/>
            <a:ext cx="1675459" cy="501676"/>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sp>
        <p:nvSpPr>
          <p:cNvPr id="15" name="Rectángulo 14"/>
          <p:cNvSpPr/>
          <p:nvPr/>
        </p:nvSpPr>
        <p:spPr>
          <a:xfrm>
            <a:off x="5580112" y="5013175"/>
            <a:ext cx="3997625" cy="829201"/>
          </a:xfrm>
          <a:prstGeom prst="rect">
            <a:avLst/>
          </a:prstGeom>
        </p:spPr>
        <p:txBody>
          <a:bodyPr wrap="square">
            <a:spAutoFit/>
          </a:bodyPr>
          <a:lstStyle/>
          <a:p>
            <a:pPr marL="342900" lvl="0" indent="-342900" algn="just">
              <a:lnSpc>
                <a:spcPct val="133000"/>
              </a:lnSpc>
              <a:buFont typeface="Wingdings" panose="05000000000000000000" pitchFamily="2"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Código fuente documentado</a:t>
            </a:r>
          </a:p>
          <a:p>
            <a:pPr marL="342900" lvl="0" indent="-342900" algn="just">
              <a:lnSpc>
                <a:spcPct val="133000"/>
              </a:lnSpc>
              <a:spcAft>
                <a:spcPts val="600"/>
              </a:spcAft>
              <a:buFont typeface="Wingdings" panose="05000000000000000000" pitchFamily="2"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Prototipo funcional</a:t>
            </a:r>
          </a:p>
        </p:txBody>
      </p:sp>
      <p:sp>
        <p:nvSpPr>
          <p:cNvPr id="16" name="Rectángulo 15"/>
          <p:cNvSpPr/>
          <p:nvPr/>
        </p:nvSpPr>
        <p:spPr>
          <a:xfrm>
            <a:off x="5494767" y="4402215"/>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Tree>
    <p:extLst>
      <p:ext uri="{BB962C8B-B14F-4D97-AF65-F5344CB8AC3E}">
        <p14:creationId xmlns:p14="http://schemas.microsoft.com/office/powerpoint/2010/main" val="955133358"/>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418093740"/>
              </p:ext>
            </p:extLst>
          </p:nvPr>
        </p:nvGraphicFramePr>
        <p:xfrm>
          <a:off x="-756592" y="1742044"/>
          <a:ext cx="36240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hape 255"/>
          <p:cNvSpPr txBox="1"/>
          <p:nvPr/>
        </p:nvSpPr>
        <p:spPr>
          <a:xfrm>
            <a:off x="229418" y="188913"/>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Implementación</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13</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3923928" y="2492896"/>
            <a:ext cx="4572000" cy="951992"/>
          </a:xfrm>
          <a:prstGeom prst="rect">
            <a:avLst/>
          </a:prstGeom>
        </p:spPr>
        <p:txBody>
          <a:bodyPr>
            <a:spAutoFit/>
          </a:bodyPr>
          <a:lstStyle/>
          <a:p>
            <a:pPr marL="342900" lvl="0" indent="-342900" algn="just">
              <a:lnSpc>
                <a:spcPct val="133000"/>
              </a:lnSpc>
              <a:spcBef>
                <a:spcPts val="600"/>
              </a:spcBef>
              <a:buFont typeface="Symbol" panose="05050102010706020507" pitchFamily="18" charset="2"/>
              <a:buChar char=""/>
            </a:pPr>
            <a:r>
              <a:rPr lang="es-CO" dirty="0">
                <a:latin typeface="Arial" panose="020B0604020202020204" pitchFamily="34" charset="0"/>
                <a:ea typeface="Quattrocento Sans"/>
                <a:cs typeface="Quattrocento Sans"/>
              </a:rPr>
              <a:t>Validación del cumplimiento de los requerimientos</a:t>
            </a:r>
            <a:endParaRPr lang="es-CO" dirty="0">
              <a:latin typeface="Quattrocento Sans"/>
              <a:ea typeface="Quattrocento Sans"/>
              <a:cs typeface="Quattrocento Sans"/>
            </a:endParaRPr>
          </a:p>
          <a:p>
            <a:pPr marL="342900" lvl="0" indent="-342900" algn="just">
              <a:lnSpc>
                <a:spcPct val="133000"/>
              </a:lnSpc>
              <a:spcAft>
                <a:spcPts val="600"/>
              </a:spcAft>
              <a:buFont typeface="Symbol" panose="05050102010706020507" pitchFamily="18" charset="2"/>
              <a:buChar char=""/>
            </a:pPr>
            <a:r>
              <a:rPr lang="es-CO" dirty="0">
                <a:latin typeface="Arial" panose="020B0604020202020204" pitchFamily="34" charset="0"/>
                <a:ea typeface="Quattrocento Sans"/>
                <a:cs typeface="Quattrocento Sans"/>
              </a:rPr>
              <a:t>Pruebas de requerimientos funcionales, no funcionales</a:t>
            </a:r>
            <a:endParaRPr lang="es-CO" dirty="0">
              <a:latin typeface="Quattrocento Sans"/>
              <a:ea typeface="Quattrocento Sans"/>
              <a:cs typeface="Quattrocento Sans"/>
            </a:endParaRPr>
          </a:p>
        </p:txBody>
      </p:sp>
      <p:sp>
        <p:nvSpPr>
          <p:cNvPr id="3" name="Rectángulo 2"/>
          <p:cNvSpPr/>
          <p:nvPr/>
        </p:nvSpPr>
        <p:spPr>
          <a:xfrm>
            <a:off x="3935536" y="4149080"/>
            <a:ext cx="4572000" cy="639791"/>
          </a:xfrm>
          <a:prstGeom prst="rect">
            <a:avLst/>
          </a:prstGeom>
        </p:spPr>
        <p:txBody>
          <a:bodyPr>
            <a:spAutoFit/>
          </a:bodyPr>
          <a:lstStyle/>
          <a:p>
            <a:pPr marL="342900" lvl="0" indent="-342900" algn="just">
              <a:lnSpc>
                <a:spcPct val="133000"/>
              </a:lnSpc>
              <a:spcBef>
                <a:spcPts val="600"/>
              </a:spcBef>
              <a:buFont typeface="Wingdings" panose="05000000000000000000" pitchFamily="2" charset="2"/>
              <a:buChar char=""/>
            </a:pPr>
            <a:r>
              <a:rPr lang="es-CO" dirty="0">
                <a:latin typeface="Arial" panose="020B0604020202020204" pitchFamily="34" charset="0"/>
                <a:ea typeface="Quattrocento Sans"/>
                <a:cs typeface="Quattrocento Sans"/>
              </a:rPr>
              <a:t>Informe de resultados de las pruebas</a:t>
            </a:r>
            <a:endParaRPr lang="es-CO" dirty="0">
              <a:latin typeface="Quattrocento Sans"/>
              <a:ea typeface="Quattrocento Sans"/>
              <a:cs typeface="Quattrocento Sans"/>
            </a:endParaRPr>
          </a:p>
          <a:p>
            <a:pPr marL="342900" lvl="0" indent="-342900" algn="just">
              <a:lnSpc>
                <a:spcPct val="133000"/>
              </a:lnSpc>
              <a:buFont typeface="Wingdings" panose="05000000000000000000" pitchFamily="2" charset="2"/>
              <a:buChar char=""/>
            </a:pPr>
            <a:r>
              <a:rPr lang="es-CO" dirty="0">
                <a:latin typeface="Arial" panose="020B0604020202020204" pitchFamily="34" charset="0"/>
                <a:ea typeface="Quattrocento Sans"/>
                <a:cs typeface="Quattrocento Sans"/>
              </a:rPr>
              <a:t>Escenarios de las pruebas</a:t>
            </a:r>
            <a:endParaRPr lang="es-CO" dirty="0">
              <a:latin typeface="Quattrocento Sans"/>
              <a:ea typeface="Quattrocento Sans"/>
              <a:cs typeface="Quattrocento Sans"/>
            </a:endParaRPr>
          </a:p>
        </p:txBody>
      </p:sp>
      <p:sp>
        <p:nvSpPr>
          <p:cNvPr id="9" name="Rectángulo 8"/>
          <p:cNvSpPr/>
          <p:nvPr/>
        </p:nvSpPr>
        <p:spPr>
          <a:xfrm>
            <a:off x="3883365" y="1788704"/>
            <a:ext cx="1675459" cy="501676"/>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sp>
        <p:nvSpPr>
          <p:cNvPr id="11" name="Rectángulo 10"/>
          <p:cNvSpPr/>
          <p:nvPr/>
        </p:nvSpPr>
        <p:spPr>
          <a:xfrm>
            <a:off x="3875758" y="3588025"/>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Tree>
    <p:extLst>
      <p:ext uri="{BB962C8B-B14F-4D97-AF65-F5344CB8AC3E}">
        <p14:creationId xmlns:p14="http://schemas.microsoft.com/office/powerpoint/2010/main" val="1282955354"/>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marR="0" lvl="0" indent="0" algn="r" rtl="0">
              <a:spcBef>
                <a:spcPts val="0"/>
              </a:spcBef>
              <a:buSzPct val="25000"/>
              <a:buNone/>
            </a:pPr>
            <a:fld id="{00000000-1234-1234-1234-123412341234}" type="slidenum">
              <a:rPr lang="es-ES" sz="1200" b="0" i="0" u="none" strike="noStrike" cap="none" baseline="0" smtClean="0">
                <a:solidFill>
                  <a:srgbClr val="888888"/>
                </a:solidFill>
                <a:latin typeface="Calibri"/>
                <a:ea typeface="Calibri"/>
                <a:cs typeface="Calibri"/>
                <a:sym typeface="Calibri"/>
              </a:rPr>
              <a:t>14</a:t>
            </a:fld>
            <a:endParaRPr lang="es-ES" sz="1200" b="0" i="0" u="none" strike="noStrike" cap="none" baseline="0">
              <a:solidFill>
                <a:srgbClr val="888888"/>
              </a:solidFill>
              <a:latin typeface="Calibri"/>
              <a:ea typeface="Calibri"/>
              <a:cs typeface="Calibri"/>
              <a:sym typeface="Calibri"/>
            </a:endParaRPr>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644978" y="1194101"/>
            <a:ext cx="7854043" cy="4469798"/>
          </a:xfrm>
          <a:prstGeom prst="rect">
            <a:avLst/>
          </a:prstGeom>
        </p:spPr>
      </p:pic>
      <p:sp>
        <p:nvSpPr>
          <p:cNvPr id="6" name="Shape 255"/>
          <p:cNvSpPr txBox="1"/>
          <p:nvPr/>
        </p:nvSpPr>
        <p:spPr>
          <a:xfrm>
            <a:off x="256691" y="419311"/>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3600" dirty="0">
                <a:latin typeface="Segoe UI" panose="020B0502040204020203" pitchFamily="34" charset="0"/>
                <a:ea typeface="Segoe UI" panose="020B0502040204020203" pitchFamily="34" charset="0"/>
                <a:cs typeface="Segoe UI" panose="020B0502040204020203" pitchFamily="34" charset="0"/>
                <a:sym typeface="Calibri"/>
              </a:rPr>
              <a:t>Riesgos y Limitaciones</a:t>
            </a:r>
          </a:p>
        </p:txBody>
      </p:sp>
    </p:spTree>
    <p:extLst>
      <p:ext uri="{BB962C8B-B14F-4D97-AF65-F5344CB8AC3E}">
        <p14:creationId xmlns:p14="http://schemas.microsoft.com/office/powerpoint/2010/main" val="62220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8" name="Shape 255"/>
          <p:cNvSpPr txBox="1"/>
          <p:nvPr/>
        </p:nvSpPr>
        <p:spPr>
          <a:xfrm>
            <a:off x="229418" y="18864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000" dirty="0">
                <a:latin typeface="Segoe UI" panose="020B0502040204020203" pitchFamily="34" charset="0"/>
                <a:ea typeface="Segoe UI" panose="020B0502040204020203" pitchFamily="34" charset="0"/>
                <a:cs typeface="Segoe UI" panose="020B0502040204020203" pitchFamily="34" charset="0"/>
                <a:sym typeface="Calibri"/>
              </a:rPr>
              <a:t>Entregables</a:t>
            </a:r>
          </a:p>
        </p:txBody>
      </p:sp>
      <p:sp>
        <p:nvSpPr>
          <p:cNvPr id="5"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15</a:t>
            </a:fld>
            <a:endParaRPr lang="es-ES" sz="1200" i="0" u="none" strike="noStrike" cap="none" baseline="0" dirty="0">
              <a:solidFill>
                <a:schemeClr val="tx1"/>
              </a:solidFill>
              <a:latin typeface="Calibri"/>
              <a:ea typeface="Calibri"/>
              <a:cs typeface="Calibri"/>
              <a:sym typeface="Calibri"/>
            </a:endParaRPr>
          </a:p>
        </p:txBody>
      </p:sp>
      <p:pic>
        <p:nvPicPr>
          <p:cNvPr id="9" name="Imagen 8"/>
          <p:cNvPicPr/>
          <p:nvPr/>
        </p:nvPicPr>
        <p:blipFill>
          <a:blip r:embed="rId3"/>
          <a:stretch>
            <a:fillRect/>
          </a:stretch>
        </p:blipFill>
        <p:spPr>
          <a:xfrm>
            <a:off x="714677" y="1556792"/>
            <a:ext cx="7992888" cy="4608512"/>
          </a:xfrm>
          <a:prstGeom prst="rect">
            <a:avLst/>
          </a:prstGeom>
        </p:spPr>
      </p:pic>
    </p:spTree>
    <p:extLst>
      <p:ext uri="{BB962C8B-B14F-4D97-AF65-F5344CB8AC3E}">
        <p14:creationId xmlns:p14="http://schemas.microsoft.com/office/powerpoint/2010/main" val="2760692712"/>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5" name="Shape 320"/>
          <p:cNvSpPr txBox="1"/>
          <p:nvPr/>
        </p:nvSpPr>
        <p:spPr>
          <a:xfrm>
            <a:off x="251580" y="1283964"/>
            <a:ext cx="8640900" cy="344447"/>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a:buClr>
                <a:srgbClr val="000000"/>
              </a:buClr>
              <a:buSzPct val="25000"/>
              <a:buFont typeface="Calibri"/>
              <a:defRPr sz="2400" b="1">
                <a:latin typeface="Calibri"/>
                <a:ea typeface="Calibri"/>
                <a:cs typeface="Calibri"/>
              </a:defRPr>
            </a:lvl1pPr>
          </a:lstStyle>
          <a:p>
            <a:r>
              <a:rPr lang="es-CO" sz="2200" dirty="0">
                <a:latin typeface="Segoe UI" panose="020B0502040204020203" pitchFamily="34" charset="0"/>
                <a:ea typeface="Segoe UI" panose="020B0502040204020203" pitchFamily="34" charset="0"/>
                <a:cs typeface="Segoe UI" panose="020B0502040204020203" pitchFamily="34" charset="0"/>
              </a:rPr>
              <a:t>Aportes relacionados con el objetivo del proyecto</a:t>
            </a:r>
          </a:p>
        </p:txBody>
      </p:sp>
      <p:graphicFrame>
        <p:nvGraphicFramePr>
          <p:cNvPr id="2" name="Diagrama 1"/>
          <p:cNvGraphicFramePr/>
          <p:nvPr>
            <p:extLst>
              <p:ext uri="{D42A27DB-BD31-4B8C-83A1-F6EECF244321}">
                <p14:modId xmlns:p14="http://schemas.microsoft.com/office/powerpoint/2010/main" val="1441131128"/>
              </p:ext>
            </p:extLst>
          </p:nvPr>
        </p:nvGraphicFramePr>
        <p:xfrm>
          <a:off x="1788368" y="20608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hape 255"/>
          <p:cNvSpPr txBox="1"/>
          <p:nvPr/>
        </p:nvSpPr>
        <p:spPr>
          <a:xfrm>
            <a:off x="229418" y="18864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Contribuciones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16</a:t>
            </a:fld>
            <a:endParaRPr lang="es-ES" sz="1200" i="0" u="none" strike="noStrike" cap="none" baseline="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1657777283"/>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5" name="Shape 320"/>
          <p:cNvSpPr txBox="1"/>
          <p:nvPr/>
        </p:nvSpPr>
        <p:spPr>
          <a:xfrm>
            <a:off x="251580" y="980728"/>
            <a:ext cx="8640900" cy="648072"/>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a:buClr>
                <a:srgbClr val="000000"/>
              </a:buClr>
              <a:buSzPct val="25000"/>
              <a:buFont typeface="Calibri"/>
              <a:defRPr sz="2400" b="1">
                <a:latin typeface="Calibri"/>
                <a:ea typeface="Calibri"/>
                <a:cs typeface="Calibri"/>
              </a:defRPr>
            </a:lvl1pPr>
          </a:lstStyle>
          <a:p>
            <a:pPr algn="ctr"/>
            <a:r>
              <a:rPr lang="es-CO" sz="2000" dirty="0">
                <a:latin typeface="Segoe UI" panose="020B0502040204020203" pitchFamily="34" charset="0"/>
                <a:ea typeface="Segoe UI" panose="020B0502040204020203" pitchFamily="34" charset="0"/>
                <a:cs typeface="Segoe UI" panose="020B0502040204020203" pitchFamily="34" charset="0"/>
              </a:rPr>
              <a:t>Aportes relacionados con el desarrollo de capacidades del investigador</a:t>
            </a:r>
          </a:p>
        </p:txBody>
      </p:sp>
      <p:graphicFrame>
        <p:nvGraphicFramePr>
          <p:cNvPr id="2" name="Diagrama 1"/>
          <p:cNvGraphicFramePr/>
          <p:nvPr>
            <p:extLst>
              <p:ext uri="{D42A27DB-BD31-4B8C-83A1-F6EECF244321}">
                <p14:modId xmlns:p14="http://schemas.microsoft.com/office/powerpoint/2010/main" val="3905213524"/>
              </p:ext>
            </p:extLst>
          </p:nvPr>
        </p:nvGraphicFramePr>
        <p:xfrm>
          <a:off x="1187624" y="1844824"/>
          <a:ext cx="69364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hape 255"/>
          <p:cNvSpPr txBox="1"/>
          <p:nvPr/>
        </p:nvSpPr>
        <p:spPr>
          <a:xfrm>
            <a:off x="229418" y="18864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Contribuciones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17</a:t>
            </a:fld>
            <a:endParaRPr lang="es-ES" sz="1200" i="0" u="none" strike="noStrike" cap="none" baseline="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2656995166"/>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5" name="Shape 255"/>
          <p:cNvSpPr txBox="1"/>
          <p:nvPr/>
        </p:nvSpPr>
        <p:spPr>
          <a:xfrm>
            <a:off x="233046" y="340634"/>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Referencias bibliográficas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18</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364704" y="1420066"/>
            <a:ext cx="8743800" cy="5047536"/>
          </a:xfrm>
          <a:prstGeom prst="rect">
            <a:avLst/>
          </a:prstGeom>
        </p:spPr>
        <p:txBody>
          <a:bodyPr wrap="square">
            <a:spAutoFit/>
          </a:bodyPr>
          <a:lstStyle/>
          <a:p>
            <a:r>
              <a:rPr lang="es-CO" dirty="0">
                <a:latin typeface="Segoe UI" panose="020B0502040204020203" pitchFamily="34" charset="0"/>
                <a:cs typeface="Segoe UI" panose="020B0502040204020203" pitchFamily="34" charset="0"/>
              </a:rPr>
              <a:t>[1]  S. Del </a:t>
            </a:r>
            <a:r>
              <a:rPr lang="es-CO" i="1" dirty="0">
                <a:latin typeface="Segoe UI" panose="020B0502040204020203" pitchFamily="34" charset="0"/>
                <a:cs typeface="Segoe UI" panose="020B0502040204020203" pitchFamily="34" charset="0"/>
              </a:rPr>
              <a:t>et al.</a:t>
            </a:r>
            <a:r>
              <a:rPr lang="es-CO" dirty="0">
                <a:latin typeface="Segoe UI" panose="020B0502040204020203" pitchFamily="34" charset="0"/>
                <a:cs typeface="Segoe UI" panose="020B0502040204020203" pitchFamily="34" charset="0"/>
              </a:rPr>
              <a:t>, “HOSPITAL CIVIL DE IPIALES EMPRESA SOCIAL DEL ESTADO PROCESO: GESTION CLINICA.</a:t>
            </a:r>
          </a:p>
          <a:p>
            <a:r>
              <a:rPr lang="es-CO" dirty="0">
                <a:latin typeface="Segoe UI" panose="020B0502040204020203" pitchFamily="34" charset="0"/>
                <a:cs typeface="Segoe UI" panose="020B0502040204020203" pitchFamily="34" charset="0"/>
              </a:rPr>
              <a:t> </a:t>
            </a:r>
            <a:endParaRPr lang="es-ES"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[2]  L. C. Beltrán, “Sistema de Control Interno en Entidades de Salud.”</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[3]   P. </a:t>
            </a:r>
            <a:r>
              <a:rPr lang="es-CO" dirty="0" err="1">
                <a:latin typeface="Segoe UI" panose="020B0502040204020203" pitchFamily="34" charset="0"/>
                <a:cs typeface="Segoe UI" panose="020B0502040204020203" pitchFamily="34" charset="0"/>
              </a:rPr>
              <a:t>Instruccionales</a:t>
            </a:r>
            <a:r>
              <a:rPr lang="es-CO" dirty="0">
                <a:latin typeface="Segoe UI" panose="020B0502040204020203" pitchFamily="34" charset="0"/>
                <a:cs typeface="Segoe UI" panose="020B0502040204020203" pitchFamily="34" charset="0"/>
              </a:rPr>
              <a:t>, “ASEGURAR LA CORRECTA IDENTIFICACIÓN DEL PACIENTE EN  LOS PROCESOS ASISTENCIALES.”</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[4]  K. </a:t>
            </a:r>
            <a:r>
              <a:rPr lang="es-CO" dirty="0" err="1">
                <a:latin typeface="Segoe UI" panose="020B0502040204020203" pitchFamily="34" charset="0"/>
                <a:cs typeface="Segoe UI" panose="020B0502040204020203" pitchFamily="34" charset="0"/>
              </a:rPr>
              <a:t>Garimella</a:t>
            </a:r>
            <a:r>
              <a:rPr lang="es-CO" dirty="0">
                <a:latin typeface="Segoe UI" panose="020B0502040204020203" pitchFamily="34" charset="0"/>
                <a:cs typeface="Segoe UI" panose="020B0502040204020203" pitchFamily="34" charset="0"/>
              </a:rPr>
              <a:t>, M. Lees, and B. Williams, </a:t>
            </a:r>
            <a:r>
              <a:rPr lang="es-CO" i="1" dirty="0">
                <a:latin typeface="Segoe UI" panose="020B0502040204020203" pitchFamily="34" charset="0"/>
                <a:cs typeface="Segoe UI" panose="020B0502040204020203" pitchFamily="34" charset="0"/>
              </a:rPr>
              <a:t>Introducción a BPM para DUMIS</a:t>
            </a:r>
            <a:r>
              <a:rPr lang="es-CO" dirty="0">
                <a:latin typeface="Segoe UI" panose="020B0502040204020203" pitchFamily="34" charset="0"/>
                <a:cs typeface="Segoe UI" panose="020B0502040204020203" pitchFamily="34" charset="0"/>
              </a:rPr>
              <a:t>. 2008.</a:t>
            </a:r>
          </a:p>
          <a:p>
            <a:endParaRPr lang="es-CO" dirty="0">
              <a:latin typeface="Segoe UI" panose="020B0502040204020203" pitchFamily="34" charset="0"/>
              <a:cs typeface="Segoe UI" panose="020B0502040204020203" pitchFamily="34" charset="0"/>
            </a:endParaRP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[5] </a:t>
            </a:r>
            <a:r>
              <a:rPr lang="es-CO" dirty="0"/>
              <a:t>J. A. Sánchez Alvarado, “Sistema de Control de Acceso con RFID,” p. 120, 2008.</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[6] </a:t>
            </a:r>
            <a:r>
              <a:rPr lang="es-CO" dirty="0"/>
              <a:t>justo Saavedra, “Diseño e Implementación de un Sistema de Control de Acceso,” p. 75, 2006.</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[7] </a:t>
            </a:r>
            <a:r>
              <a:rPr lang="es-CO" dirty="0"/>
              <a:t>A. Javier Balsero Meneses Cristian German Vargas </a:t>
            </a:r>
            <a:r>
              <a:rPr lang="es-CO" dirty="0" err="1"/>
              <a:t>Garcia</a:t>
            </a:r>
            <a:r>
              <a:rPr lang="es-CO" dirty="0"/>
              <a:t> Dirigido Por and R. Ferro Escobar, “Diseño e Implementación de un Prototipo para el Control de Acceso en la Sede de Ingeniería de la Universidad Distrital Francisco José de Caldas Mediante el Uso de Torniquetes Controlados por Carnet con Tecnología NFC y Lector </a:t>
            </a:r>
            <a:r>
              <a:rPr lang="es-CO" dirty="0" err="1"/>
              <a:t>Biometrico</a:t>
            </a:r>
            <a:r>
              <a:rPr lang="es-CO" dirty="0"/>
              <a:t> de Huella Dactilar,” p. 100, 2016.</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[8] </a:t>
            </a:r>
            <a:r>
              <a:rPr lang="es-CO" dirty="0" err="1"/>
              <a:t>O.Software</a:t>
            </a:r>
            <a:r>
              <a:rPr lang="es-CO" dirty="0"/>
              <a:t>(2018, </a:t>
            </a:r>
            <a:r>
              <a:rPr lang="es-CO" dirty="0" err="1"/>
              <a:t>Abríl</a:t>
            </a:r>
            <a:r>
              <a:rPr lang="es-CO" dirty="0"/>
              <a:t> 19 ). SYION [online]. </a:t>
            </a:r>
            <a:r>
              <a:rPr lang="en-US" dirty="0"/>
              <a:t>Available: </a:t>
            </a:r>
            <a:endParaRPr lang="es-CO" dirty="0"/>
          </a:p>
          <a:p>
            <a:r>
              <a:rPr lang="en-US" u="sng" dirty="0">
                <a:hlinkClick r:id="rId3"/>
              </a:rPr>
              <a:t>https://www.syon.es/productos/control-de-presencia-y-accesos/software/ocean-software-control-horario-trabajadores/</a:t>
            </a:r>
            <a:endParaRPr lang="es-CO" dirty="0"/>
          </a:p>
          <a:p>
            <a:endParaRPr lang="es-ES" dirty="0">
              <a:latin typeface="Segoe UI" panose="020B0502040204020203" pitchFamily="34" charset="0"/>
              <a:cs typeface="Segoe UI" panose="020B0502040204020203" pitchFamily="34" charset="0"/>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6" name="Shape 376"/>
          <p:cNvPicPr preferRelativeResize="0"/>
          <p:nvPr/>
        </p:nvPicPr>
        <p:blipFill rotWithShape="1">
          <a:blip r:embed="rId3">
            <a:alphaModFix/>
          </a:blip>
          <a:srcRect/>
          <a:stretch/>
        </p:blipFill>
        <p:spPr>
          <a:xfrm>
            <a:off x="2699791" y="1916832"/>
            <a:ext cx="3133724" cy="36576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251519" y="1412776"/>
            <a:ext cx="8640960" cy="4608512"/>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Motivación y antecedentes</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Descripción del problema</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Objetivo general y específicos</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Marco teórico y Estado del arte</a:t>
            </a:r>
          </a:p>
          <a:p>
            <a:pPr marL="342900" marR="0" lvl="0" indent="-342900" algn="l" rtl="0">
              <a:lnSpc>
                <a:spcPct val="100000"/>
              </a:lnSpc>
              <a:spcBef>
                <a:spcPts val="400"/>
              </a:spcBef>
              <a:spcAft>
                <a:spcPts val="400"/>
              </a:spcAft>
              <a:buClr>
                <a:schemeClr val="dk1"/>
              </a:buClr>
              <a:buSzPct val="60000"/>
              <a:buFont typeface="Noto Symbol"/>
              <a:buChar char="▪"/>
            </a:pPr>
            <a:r>
              <a:rPr lang="es-ES" sz="3000" dirty="0">
                <a:latin typeface="Segoe UI" panose="020B0502040204020203" pitchFamily="34" charset="0"/>
                <a:ea typeface="Segoe UI" panose="020B0502040204020203" pitchFamily="34" charset="0"/>
                <a:cs typeface="Segoe UI" panose="020B0502040204020203" pitchFamily="34" charset="0"/>
              </a:rPr>
              <a:t>Metodología</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Contribuciones</a:t>
            </a:r>
            <a:r>
              <a:rPr lang="es-ES" sz="3000" b="0" i="0" u="none" strike="noStrike" cap="none"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y resultados</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Referencias </a:t>
            </a: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bibliográficas</a:t>
            </a:r>
          </a:p>
        </p:txBody>
      </p:sp>
      <p:sp>
        <p:nvSpPr>
          <p:cNvPr id="168" name="Shape 168"/>
          <p:cNvSpPr txBox="1">
            <a:spLocks noGrp="1"/>
          </p:cNvSpPr>
          <p:nvPr>
            <p:ph type="title"/>
          </p:nvPr>
        </p:nvSpPr>
        <p:spPr>
          <a:xfrm>
            <a:off x="144463" y="188913"/>
            <a:ext cx="6948487" cy="56197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s-ES"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Contenido</a:t>
            </a:r>
          </a:p>
        </p:txBody>
      </p:sp>
      <p:sp>
        <p:nvSpPr>
          <p:cNvPr id="169" name="Shape 1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2</a:t>
            </a:fld>
            <a:endParaRPr lang="es-ES" sz="1200" b="0" i="0" u="none" strike="noStrike" cap="none" baseline="0" dirty="0">
              <a:solidFill>
                <a:srgbClr val="898989"/>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sldNum" idx="12"/>
          </p:nvPr>
        </p:nvSpPr>
        <p:spPr>
          <a:xfrm>
            <a:off x="8666113" y="6448251"/>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3</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255" name="Shape 255"/>
          <p:cNvSpPr txBox="1"/>
          <p:nvPr/>
        </p:nvSpPr>
        <p:spPr>
          <a:xfrm>
            <a:off x="210344" y="149519"/>
            <a:ext cx="8640960" cy="647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s-ES" sz="36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Motivación y antecedentes</a:t>
            </a:r>
          </a:p>
        </p:txBody>
      </p:sp>
      <p:sp>
        <p:nvSpPr>
          <p:cNvPr id="257" name="Shape 257"/>
          <p:cNvSpPr txBox="1"/>
          <p:nvPr/>
        </p:nvSpPr>
        <p:spPr>
          <a:xfrm>
            <a:off x="251520" y="1373245"/>
            <a:ext cx="8640960" cy="1360918"/>
          </a:xfrm>
          <a:prstGeom prst="rect">
            <a:avLst/>
          </a:prstGeom>
          <a:noFill/>
          <a:ln>
            <a:noFill/>
          </a:ln>
        </p:spPr>
        <p:txBody>
          <a:bodyPr lIns="91425" tIns="45700" rIns="91425" bIns="45700" anchor="ctr" anchorCtr="0">
            <a:noAutofit/>
          </a:bodyPr>
          <a:lstStyle/>
          <a:p>
            <a:pPr lvl="0" algn="just">
              <a:buClr>
                <a:schemeClr val="dk1"/>
              </a:buClr>
              <a:buSzPct val="100000"/>
            </a:pPr>
            <a:r>
              <a:rPr lang="es-CO" sz="21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En la industria de la asistencia médica, la identificación correcta y oportuna de los usuarios es una de las acciones más importantes para prevenir y disminuir errores en el proceso asistencial.</a:t>
            </a:r>
          </a:p>
        </p:txBody>
      </p:sp>
      <p:sp>
        <p:nvSpPr>
          <p:cNvPr id="7" name="Shape 257"/>
          <p:cNvSpPr txBox="1"/>
          <p:nvPr/>
        </p:nvSpPr>
        <p:spPr>
          <a:xfrm>
            <a:off x="661420" y="3573016"/>
            <a:ext cx="3888432" cy="2310122"/>
          </a:xfrm>
          <a:prstGeom prst="rect">
            <a:avLst/>
          </a:prstGeom>
          <a:noFill/>
          <a:ln>
            <a:noFill/>
          </a:ln>
        </p:spPr>
        <p:txBody>
          <a:bodyPr lIns="91425" tIns="45700" rIns="91425" bIns="45700" anchor="ctr" anchorCtr="0">
            <a:noAutofit/>
          </a:bodyPr>
          <a:lstStyle/>
          <a:p>
            <a:pPr lvl="0" algn="just">
              <a:spcBef>
                <a:spcPts val="600"/>
              </a:spcBef>
              <a:spcAft>
                <a:spcPts val="600"/>
              </a:spcAft>
              <a:buClr>
                <a:schemeClr val="dk1"/>
              </a:buClr>
              <a:buSzPct val="100000"/>
            </a:pP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En un periodo de tres años se denunciaron al Centro Nacional para la Seguridad del Paciente de Departamento de Veteranos de los EE.UU más de </a:t>
            </a:r>
            <a:r>
              <a:rPr lang="es-CO" sz="17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100 eventos adversos vinculados a una incorrecta identificación</a:t>
            </a: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de los pacientes [3]. </a:t>
            </a:r>
          </a:p>
        </p:txBody>
      </p:sp>
      <p:sp>
        <p:nvSpPr>
          <p:cNvPr id="2" name="Rectángulo 1"/>
          <p:cNvSpPr/>
          <p:nvPr/>
        </p:nvSpPr>
        <p:spPr>
          <a:xfrm>
            <a:off x="424363" y="6199926"/>
            <a:ext cx="6854225" cy="430887"/>
          </a:xfrm>
          <a:prstGeom prst="rect">
            <a:avLst/>
          </a:prstGeom>
        </p:spPr>
        <p:txBody>
          <a:bodyPr wrap="square">
            <a:spAutoFit/>
          </a:bodyPr>
          <a:lstStyle/>
          <a:p>
            <a:r>
              <a:rPr lang="es-CO" sz="1100" dirty="0">
                <a:latin typeface="Segoe UI" panose="020B0502040204020203" pitchFamily="34" charset="0"/>
                <a:cs typeface="Segoe UI" panose="020B0502040204020203" pitchFamily="34" charset="0"/>
              </a:rPr>
              <a:t>[1]  S. Del </a:t>
            </a:r>
            <a:r>
              <a:rPr lang="es-CO" sz="1100" i="1" dirty="0">
                <a:latin typeface="Segoe UI" panose="020B0502040204020203" pitchFamily="34" charset="0"/>
                <a:cs typeface="Segoe UI" panose="020B0502040204020203" pitchFamily="34" charset="0"/>
              </a:rPr>
              <a:t>et al.</a:t>
            </a:r>
            <a:r>
              <a:rPr lang="es-CO" sz="1100" dirty="0">
                <a:latin typeface="Segoe UI" panose="020B0502040204020203" pitchFamily="34" charset="0"/>
                <a:cs typeface="Segoe UI" panose="020B0502040204020203" pitchFamily="34" charset="0"/>
              </a:rPr>
              <a:t>, “HOSPITAL CIVIL DE IPIALES EMPRESA SOCIAL DEL ESTADO PROCESO: GESTION CLINICA.</a:t>
            </a:r>
          </a:p>
          <a:p>
            <a:r>
              <a:rPr lang="es-CO" sz="1100" dirty="0">
                <a:latin typeface="Segoe UI" panose="020B0502040204020203" pitchFamily="34" charset="0"/>
                <a:cs typeface="Segoe UI" panose="020B0502040204020203" pitchFamily="34" charset="0"/>
              </a:rPr>
              <a:t>[3] L. C. Beltrán, “Sistema de Control Interno en Entidades de Salud.”</a:t>
            </a:r>
          </a:p>
        </p:txBody>
      </p:sp>
      <p:sp>
        <p:nvSpPr>
          <p:cNvPr id="8" name="Shape 255"/>
          <p:cNvSpPr txBox="1"/>
          <p:nvPr/>
        </p:nvSpPr>
        <p:spPr>
          <a:xfrm>
            <a:off x="251520" y="3068960"/>
            <a:ext cx="8640960" cy="647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s-ES" sz="34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Antecedentes</a:t>
            </a:r>
            <a:r>
              <a:rPr lang="es-ES" sz="3400" b="1" i="0" u="none" strike="noStrike" cap="none"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 del problema</a:t>
            </a:r>
            <a:endParaRPr lang="es-ES" sz="34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4" name="Rectángulo 3"/>
          <p:cNvSpPr/>
          <p:nvPr/>
        </p:nvSpPr>
        <p:spPr>
          <a:xfrm>
            <a:off x="5148064" y="3716759"/>
            <a:ext cx="3649687" cy="1661993"/>
          </a:xfrm>
          <a:prstGeom prst="rect">
            <a:avLst/>
          </a:prstGeom>
        </p:spPr>
        <p:txBody>
          <a:bodyPr wrap="square">
            <a:spAutoFit/>
          </a:bodyPr>
          <a:lstStyle/>
          <a:p>
            <a:pPr lvl="0" algn="just">
              <a:spcBef>
                <a:spcPts val="600"/>
              </a:spcBef>
              <a:spcAft>
                <a:spcPts val="600"/>
              </a:spcAft>
              <a:buClr>
                <a:schemeClr val="dk1"/>
              </a:buClr>
              <a:buSzPct val="100000"/>
            </a:pP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Entre noviembre de 2003 y julio de 2005, la Agencia Nacional para la Seguridad del Paciente del Reino Unido denunció </a:t>
            </a:r>
            <a:r>
              <a:rPr lang="es-CO" sz="17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236 incidentes </a:t>
            </a: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relacionados con identificación incorrecta de los usuarios [1]. </a:t>
            </a:r>
          </a:p>
        </p:txBody>
      </p:sp>
      <p:sp>
        <p:nvSpPr>
          <p:cNvPr id="10" name="Shape 255"/>
          <p:cNvSpPr txBox="1"/>
          <p:nvPr/>
        </p:nvSpPr>
        <p:spPr>
          <a:xfrm>
            <a:off x="238055" y="836712"/>
            <a:ext cx="8640960" cy="647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s-ES" sz="34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Contexto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7" name="Shape 255"/>
          <p:cNvSpPr txBox="1"/>
          <p:nvPr/>
        </p:nvSpPr>
        <p:spPr>
          <a:xfrm>
            <a:off x="251520" y="219169"/>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Descripción del problema</a:t>
            </a:r>
          </a:p>
        </p:txBody>
      </p:sp>
      <p:sp>
        <p:nvSpPr>
          <p:cNvPr id="5"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4</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251520" y="1341056"/>
            <a:ext cx="8640960" cy="2015936"/>
          </a:xfrm>
          <a:prstGeom prst="rect">
            <a:avLst/>
          </a:prstGeom>
        </p:spPr>
        <p:txBody>
          <a:bodyPr wrap="square">
            <a:spAutoFit/>
          </a:bodyPr>
          <a:lstStyle/>
          <a:p>
            <a:pPr algn="just">
              <a:lnSpc>
                <a:spcPts val="2500"/>
              </a:lnSpc>
            </a:pPr>
            <a:r>
              <a:rPr lang="es-CO" sz="2200" dirty="0">
                <a:latin typeface="Segoe UI" panose="020B0502040204020203" pitchFamily="34" charset="0"/>
                <a:ea typeface="Segoe UI" panose="020B0502040204020203" pitchFamily="34" charset="0"/>
                <a:cs typeface="Segoe UI" panose="020B0502040204020203" pitchFamily="34" charset="0"/>
              </a:rPr>
              <a:t>La Fundación Valle de Lili </a:t>
            </a:r>
            <a:r>
              <a:rPr lang="es-CO" sz="2200" b="1" dirty="0">
                <a:latin typeface="Segoe UI" panose="020B0502040204020203" pitchFamily="34" charset="0"/>
                <a:ea typeface="Segoe UI" panose="020B0502040204020203" pitchFamily="34" charset="0"/>
                <a:cs typeface="Segoe UI" panose="020B0502040204020203" pitchFamily="34" charset="0"/>
              </a:rPr>
              <a:t>no cuenta con un proceso eficiente del registro del acceso</a:t>
            </a:r>
            <a:r>
              <a:rPr lang="es-CO" sz="2200" dirty="0">
                <a:latin typeface="Segoe UI" panose="020B0502040204020203" pitchFamily="34" charset="0"/>
                <a:ea typeface="Segoe UI" panose="020B0502040204020203" pitchFamily="34" charset="0"/>
                <a:cs typeface="Segoe UI" panose="020B0502040204020203" pitchFamily="34" charset="0"/>
              </a:rPr>
              <a:t> a sus instalaciones de usuarios acompañados con menores de edad, </a:t>
            </a:r>
            <a:r>
              <a:rPr lang="es-CO" sz="2200" b="1" dirty="0">
                <a:latin typeface="Segoe UI" panose="020B0502040204020203" pitchFamily="34" charset="0"/>
                <a:ea typeface="Segoe UI" panose="020B0502040204020203" pitchFamily="34" charset="0"/>
                <a:cs typeface="Segoe UI" panose="020B0502040204020203" pitchFamily="34" charset="0"/>
              </a:rPr>
              <a:t>y de asistencia a los eventos internos de capacitación </a:t>
            </a:r>
            <a:r>
              <a:rPr lang="es-CO" sz="2200" dirty="0">
                <a:latin typeface="Segoe UI" panose="020B0502040204020203" pitchFamily="34" charset="0"/>
                <a:ea typeface="Segoe UI" panose="020B0502040204020203" pitchFamily="34" charset="0"/>
                <a:cs typeface="Segoe UI" panose="020B0502040204020203" pitchFamily="34" charset="0"/>
              </a:rPr>
              <a:t>e información para el personal de trabajo, ya que este proceso se realiza de forma manual y puede incurrir en falencias graves en el proceso asistencial</a:t>
            </a:r>
            <a:r>
              <a:rPr lang="es-CO" sz="22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a:t>
            </a:r>
            <a:endParaRPr lang="es-CO" sz="2200" dirty="0"/>
          </a:p>
        </p:txBody>
      </p:sp>
      <p:pic>
        <p:nvPicPr>
          <p:cNvPr id="3" name="Imagen 2"/>
          <p:cNvPicPr>
            <a:picLocks noChangeAspect="1"/>
          </p:cNvPicPr>
          <p:nvPr/>
        </p:nvPicPr>
        <p:blipFill>
          <a:blip r:embed="rId3"/>
          <a:stretch>
            <a:fillRect/>
          </a:stretch>
        </p:blipFill>
        <p:spPr>
          <a:xfrm>
            <a:off x="699671" y="4284723"/>
            <a:ext cx="864096" cy="1232509"/>
          </a:xfrm>
          <a:prstGeom prst="rect">
            <a:avLst/>
          </a:prstGeom>
        </p:spPr>
      </p:pic>
      <p:pic>
        <p:nvPicPr>
          <p:cNvPr id="4" name="Imagen 3"/>
          <p:cNvPicPr>
            <a:picLocks noChangeAspect="1"/>
          </p:cNvPicPr>
          <p:nvPr/>
        </p:nvPicPr>
        <p:blipFill>
          <a:blip r:embed="rId4"/>
          <a:stretch>
            <a:fillRect/>
          </a:stretch>
        </p:blipFill>
        <p:spPr>
          <a:xfrm>
            <a:off x="1772477" y="4721695"/>
            <a:ext cx="358564" cy="358564"/>
          </a:xfrm>
          <a:prstGeom prst="rect">
            <a:avLst/>
          </a:prstGeom>
        </p:spPr>
      </p:pic>
      <p:pic>
        <p:nvPicPr>
          <p:cNvPr id="6" name="Imagen 5"/>
          <p:cNvPicPr>
            <a:picLocks noChangeAspect="1"/>
          </p:cNvPicPr>
          <p:nvPr/>
        </p:nvPicPr>
        <p:blipFill>
          <a:blip r:embed="rId5"/>
          <a:stretch>
            <a:fillRect/>
          </a:stretch>
        </p:blipFill>
        <p:spPr>
          <a:xfrm>
            <a:off x="2291251" y="4420445"/>
            <a:ext cx="1326327" cy="961063"/>
          </a:xfrm>
          <a:prstGeom prst="rect">
            <a:avLst/>
          </a:prstGeom>
        </p:spPr>
      </p:pic>
      <p:pic>
        <p:nvPicPr>
          <p:cNvPr id="9" name="Imagen 8"/>
          <p:cNvPicPr>
            <a:picLocks noChangeAspect="1"/>
          </p:cNvPicPr>
          <p:nvPr/>
        </p:nvPicPr>
        <p:blipFill>
          <a:blip r:embed="rId4"/>
          <a:stretch>
            <a:fillRect/>
          </a:stretch>
        </p:blipFill>
        <p:spPr>
          <a:xfrm>
            <a:off x="3749317" y="4794505"/>
            <a:ext cx="358564" cy="358564"/>
          </a:xfrm>
          <a:prstGeom prst="rect">
            <a:avLst/>
          </a:prstGeom>
        </p:spPr>
      </p:pic>
      <p:pic>
        <p:nvPicPr>
          <p:cNvPr id="8" name="Imagen 7"/>
          <p:cNvPicPr>
            <a:picLocks noChangeAspect="1"/>
          </p:cNvPicPr>
          <p:nvPr/>
        </p:nvPicPr>
        <p:blipFill>
          <a:blip r:embed="rId6"/>
          <a:stretch>
            <a:fillRect/>
          </a:stretch>
        </p:blipFill>
        <p:spPr>
          <a:xfrm>
            <a:off x="4209064" y="4365321"/>
            <a:ext cx="1500850" cy="1025937"/>
          </a:xfrm>
          <a:prstGeom prst="rect">
            <a:avLst/>
          </a:prstGeom>
        </p:spPr>
      </p:pic>
      <p:pic>
        <p:nvPicPr>
          <p:cNvPr id="1026" name="Picture 2"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3680" y="4562113"/>
            <a:ext cx="718390" cy="67772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8"/>
          <a:stretch>
            <a:fillRect/>
          </a:stretch>
        </p:blipFill>
        <p:spPr>
          <a:xfrm>
            <a:off x="6655484" y="4304977"/>
            <a:ext cx="1813049" cy="1212255"/>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5" name="Shape 275"/>
          <p:cNvSpPr txBox="1"/>
          <p:nvPr/>
        </p:nvSpPr>
        <p:spPr>
          <a:xfrm>
            <a:off x="266047" y="1268760"/>
            <a:ext cx="8640960" cy="2160240"/>
          </a:xfrm>
          <a:prstGeom prst="rect">
            <a:avLst/>
          </a:prstGeom>
          <a:noFill/>
          <a:ln>
            <a:noFill/>
          </a:ln>
        </p:spPr>
        <p:txBody>
          <a:bodyPr lIns="91425" tIns="45700" rIns="91425" bIns="45700" anchor="t" anchorCtr="0">
            <a:noAutofit/>
          </a:bodyPr>
          <a:lstStyle/>
          <a:p>
            <a:pPr lvl="0" algn="ctr">
              <a:buClr>
                <a:schemeClr val="dk1"/>
              </a:buClr>
              <a:buSzPct val="42307"/>
            </a:pPr>
            <a:r>
              <a:rPr lang="es-CO" sz="26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Desarrollar  y validar un sistema TI que contribuya al mejoramiento de la eficiencia en el </a:t>
            </a:r>
            <a:r>
              <a:rPr lang="es-CO" sz="26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control de acceso de usuarios acompañados con menores de edad </a:t>
            </a:r>
            <a:r>
              <a:rPr lang="es-CO" sz="26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y a la </a:t>
            </a:r>
            <a:r>
              <a:rPr lang="es-CO" sz="26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asistencia de eventos internos </a:t>
            </a:r>
            <a:r>
              <a:rPr lang="es-CO" sz="26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para el personal de la Fundación Valle de Lili</a:t>
            </a:r>
          </a:p>
          <a:p>
            <a:pPr marL="0" marR="0" lvl="0" indent="0" algn="just" rtl="0">
              <a:spcBef>
                <a:spcPts val="0"/>
              </a:spcBef>
              <a:spcAft>
                <a:spcPts val="0"/>
              </a:spcAft>
              <a:buNone/>
            </a:pPr>
            <a:endParaRPr sz="24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6" name="Shape 255"/>
          <p:cNvSpPr txBox="1"/>
          <p:nvPr/>
        </p:nvSpPr>
        <p:spPr>
          <a:xfrm>
            <a:off x="266047" y="253810"/>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Objetivo general</a:t>
            </a:r>
          </a:p>
        </p:txBody>
      </p:sp>
      <p:sp>
        <p:nvSpPr>
          <p:cNvPr id="7"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5</a:t>
            </a:fld>
            <a:endParaRPr lang="es-ES" sz="1200" i="0" u="none" strike="noStrike" cap="none" baseline="0" dirty="0">
              <a:solidFill>
                <a:schemeClr val="tx1"/>
              </a:solidFill>
              <a:latin typeface="Calibri"/>
              <a:ea typeface="Calibri"/>
              <a:cs typeface="Calibri"/>
              <a:sym typeface="Calibri"/>
            </a:endParaRPr>
          </a:p>
        </p:txBody>
      </p:sp>
      <p:pic>
        <p:nvPicPr>
          <p:cNvPr id="2050" name="Picture 2" descr="D:\Usuarios\16692125.ICESI\AppData\Local\Microsoft\Windows\Temporary Internet Files\Content.Outlook\TD5ONUA3\objetiv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717031"/>
            <a:ext cx="2936210" cy="2358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Shape 283"/>
          <p:cNvSpPr txBox="1"/>
          <p:nvPr/>
        </p:nvSpPr>
        <p:spPr>
          <a:xfrm>
            <a:off x="239053" y="1268760"/>
            <a:ext cx="5341059" cy="4536504"/>
          </a:xfrm>
          <a:prstGeom prst="rect">
            <a:avLst/>
          </a:prstGeom>
          <a:noFill/>
          <a:ln>
            <a:noFill/>
          </a:ln>
        </p:spPr>
        <p:txBody>
          <a:bodyPr lIns="91425" tIns="45700" rIns="91425" bIns="45700" anchor="t" anchorCtr="0">
            <a:noAutofit/>
          </a:bodyPr>
          <a:lstStyle/>
          <a:p>
            <a:pPr marL="360363" lvl="0" indent="-360363">
              <a:lnSpc>
                <a:spcPts val="2400"/>
              </a:lnSpc>
              <a:spcBef>
                <a:spcPts val="600"/>
              </a:spcBef>
              <a:spcAft>
                <a:spcPts val="600"/>
              </a:spcAft>
              <a:buClr>
                <a:schemeClr val="dk1"/>
              </a:buClr>
              <a:buSzPct val="80000"/>
              <a:buFont typeface="+mj-lt"/>
              <a:buAutoNum type="romanLcPeriod"/>
            </a:pP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Identificar y caracterizar </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las actividades relacionadas con los procesos de acceso a los usuarios y el de asistencia a los eventos internos de la FVL.</a:t>
            </a:r>
          </a:p>
          <a:p>
            <a:pPr marL="360363" lvl="0" indent="-360363">
              <a:lnSpc>
                <a:spcPts val="2400"/>
              </a:lnSpc>
              <a:spcBef>
                <a:spcPts val="600"/>
              </a:spcBef>
              <a:spcAft>
                <a:spcPts val="600"/>
              </a:spcAft>
              <a:buClr>
                <a:schemeClr val="dk1"/>
              </a:buClr>
              <a:buSzPct val="80000"/>
              <a:buFont typeface="+mj-lt"/>
              <a:buAutoNum type="romanLcPeriod"/>
            </a:pP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Modela</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 los procesos de control de acceso y de asistencia a los eventos en la FVL para hacerlos </a:t>
            </a: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mas</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a:t>
            </a: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eficientes</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a:t>
            </a:r>
          </a:p>
          <a:p>
            <a:pPr marL="360363" lvl="0" indent="-360363">
              <a:lnSpc>
                <a:spcPts val="2400"/>
              </a:lnSpc>
              <a:spcBef>
                <a:spcPts val="600"/>
              </a:spcBef>
              <a:spcAft>
                <a:spcPts val="600"/>
              </a:spcAft>
              <a:buClr>
                <a:schemeClr val="dk1"/>
              </a:buClr>
              <a:buSzPct val="80000"/>
              <a:buFont typeface="+mj-lt"/>
              <a:buAutoNum type="romanLcPeriod"/>
            </a:pP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Implementar</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un sistema TI, que contribuya a mejorar la eficiencia de los procesos.</a:t>
            </a:r>
          </a:p>
          <a:p>
            <a:pPr marL="360363" lvl="0" indent="-360363">
              <a:lnSpc>
                <a:spcPts val="2400"/>
              </a:lnSpc>
              <a:spcBef>
                <a:spcPts val="600"/>
              </a:spcBef>
              <a:spcAft>
                <a:spcPts val="600"/>
              </a:spcAft>
              <a:buClr>
                <a:schemeClr val="dk1"/>
              </a:buClr>
              <a:buSzPct val="80000"/>
              <a:buFont typeface="+mj-lt"/>
              <a:buAutoNum type="romanLcPeriod"/>
            </a:pPr>
            <a:r>
              <a:rPr lang="es-CO" sz="2000" b="1" dirty="0">
                <a:latin typeface="Segoe UI" panose="020B0502040204020203" pitchFamily="34" charset="0"/>
                <a:cs typeface="Segoe UI" panose="020B0502040204020203" pitchFamily="34" charset="0"/>
              </a:rPr>
              <a:t>Validar</a:t>
            </a:r>
            <a:r>
              <a:rPr lang="es-CO" sz="2000" dirty="0">
                <a:latin typeface="Segoe UI" panose="020B0502040204020203" pitchFamily="34" charset="0"/>
                <a:cs typeface="Segoe UI" panose="020B0502040204020203" pitchFamily="34" charset="0"/>
              </a:rPr>
              <a:t> las funcionalidades del sistema TI en la FVL.</a:t>
            </a:r>
            <a:endPar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endParaRPr>
          </a:p>
        </p:txBody>
      </p:sp>
      <p:pic>
        <p:nvPicPr>
          <p:cNvPr id="2050" name="Picture 2" descr="http://innolandia.es/wp-content/uploads/2012/06/objetiv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194" y="2466295"/>
            <a:ext cx="2413286" cy="2141434"/>
          </a:xfrm>
          <a:prstGeom prst="rect">
            <a:avLst/>
          </a:prstGeom>
          <a:noFill/>
          <a:extLst>
            <a:ext uri="{909E8E84-426E-40DD-AFC4-6F175D3DCCD1}">
              <a14:hiddenFill xmlns:a14="http://schemas.microsoft.com/office/drawing/2010/main">
                <a:solidFill>
                  <a:srgbClr val="FFFFFF"/>
                </a:solidFill>
              </a14:hiddenFill>
            </a:ext>
          </a:extLst>
        </p:spPr>
      </p:pic>
      <p:sp>
        <p:nvSpPr>
          <p:cNvPr id="6" name="Shape 255"/>
          <p:cNvSpPr txBox="1"/>
          <p:nvPr/>
        </p:nvSpPr>
        <p:spPr>
          <a:xfrm>
            <a:off x="251520" y="188913"/>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Objetivos específicos</a:t>
            </a:r>
          </a:p>
        </p:txBody>
      </p:sp>
      <p:sp>
        <p:nvSpPr>
          <p:cNvPr id="7"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6</a:t>
            </a:fld>
            <a:endParaRPr lang="es-ES" sz="1200" i="0" u="none" strike="noStrike" cap="none" baseline="0" dirty="0">
              <a:solidFill>
                <a:schemeClr val="tx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7"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7</a:t>
            </a:fld>
            <a:endParaRPr lang="es-ES" sz="1200" i="0" u="none" strike="noStrike" cap="none" baseline="0" dirty="0">
              <a:solidFill>
                <a:schemeClr val="tx1"/>
              </a:solidFill>
              <a:latin typeface="Calibri"/>
              <a:ea typeface="Calibri"/>
              <a:cs typeface="Calibri"/>
              <a:sym typeface="Calibri"/>
            </a:endParaRPr>
          </a:p>
        </p:txBody>
      </p:sp>
      <p:sp>
        <p:nvSpPr>
          <p:cNvPr id="9" name="Rectángulo 8"/>
          <p:cNvSpPr/>
          <p:nvPr/>
        </p:nvSpPr>
        <p:spPr>
          <a:xfrm>
            <a:off x="241175" y="2552707"/>
            <a:ext cx="8561476" cy="1565044"/>
          </a:xfrm>
          <a:prstGeom prst="rect">
            <a:avLst/>
          </a:prstGeom>
        </p:spPr>
        <p:txBody>
          <a:bodyPr wrap="square">
            <a:spAutoFit/>
          </a:bodyPr>
          <a:lstStyle/>
          <a:p>
            <a:pPr algn="just">
              <a:lnSpc>
                <a:spcPct val="115000"/>
              </a:lnSpc>
              <a:spcBef>
                <a:spcPts val="600"/>
              </a:spcBef>
              <a:spcAft>
                <a:spcPts val="600"/>
              </a:spcAft>
            </a:pPr>
            <a:r>
              <a:rPr lang="es-CO" sz="1800" b="1" dirty="0">
                <a:solidFill>
                  <a:srgbClr val="000000"/>
                </a:solidFill>
                <a:latin typeface="Segoe UI" panose="020B0502040204020203" pitchFamily="34" charset="0"/>
                <a:ea typeface="Segoe UI" panose="020B0502040204020203" pitchFamily="34" charset="0"/>
                <a:cs typeface="Segoe UI" panose="020B0502040204020203" pitchFamily="34" charset="0"/>
              </a:rPr>
              <a:t>Seguridad Del Paciente </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lnSpc>
                <a:spcPts val="2100"/>
              </a:lnSpc>
              <a:spcAft>
                <a:spcPts val="0"/>
              </a:spcAft>
            </a:pPr>
            <a:r>
              <a:rPr lang="es-CO" sz="1900" dirty="0">
                <a:solidFill>
                  <a:srgbClr val="000000"/>
                </a:solidFill>
                <a:latin typeface="Segoe UI" panose="020B0502040204020203" pitchFamily="34" charset="0"/>
                <a:ea typeface="Segoe UI" panose="020B0502040204020203" pitchFamily="34" charset="0"/>
                <a:cs typeface="Segoe UI" panose="020B0502040204020203" pitchFamily="34" charset="0"/>
              </a:rPr>
              <a:t>Conjunto de elementos estructurales, procesos, instrumentos y metodologías basadas en evidencias científicamente probadas que propenden por minimizar el riesgo de sufrir un evento adverso en el proceso de atención de salud o de mitigar sus consecuencias [3]. </a:t>
            </a:r>
            <a:endParaRPr lang="es-ES" sz="19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Rectángulo 9"/>
          <p:cNvSpPr/>
          <p:nvPr/>
        </p:nvSpPr>
        <p:spPr>
          <a:xfrm>
            <a:off x="344605" y="927266"/>
            <a:ext cx="8585739" cy="1257267"/>
          </a:xfrm>
          <a:prstGeom prst="rect">
            <a:avLst/>
          </a:prstGeom>
        </p:spPr>
        <p:txBody>
          <a:bodyPr wrap="square">
            <a:spAutoFit/>
          </a:bodyPr>
          <a:lstStyle/>
          <a:p>
            <a:pPr algn="just">
              <a:lnSpc>
                <a:spcPct val="115000"/>
              </a:lnSpc>
              <a:spcAft>
                <a:spcPts val="0"/>
              </a:spcAft>
            </a:pPr>
            <a:r>
              <a:rPr lang="es-CO" sz="1800" b="1" dirty="0">
                <a:solidFill>
                  <a:srgbClr val="000000"/>
                </a:solidFill>
                <a:latin typeface="Segoe UI" panose="020B0502040204020203" pitchFamily="34" charset="0"/>
                <a:ea typeface="Segoe UI" panose="020B0502040204020203" pitchFamily="34" charset="0"/>
                <a:cs typeface="Segoe UI" panose="020B0502040204020203" pitchFamily="34" charset="0"/>
              </a:rPr>
              <a:t>Evento adverso:</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lnSpc>
                <a:spcPts val="2200"/>
              </a:lnSpc>
              <a:spcAft>
                <a:spcPts val="0"/>
              </a:spcAft>
            </a:pPr>
            <a:r>
              <a:rPr lang="es-CO" sz="1900" dirty="0">
                <a:solidFill>
                  <a:srgbClr val="000000"/>
                </a:solidFill>
                <a:latin typeface="Segoe UI" panose="020B0502040204020203" pitchFamily="34" charset="0"/>
                <a:ea typeface="Segoe UI" panose="020B0502040204020203" pitchFamily="34" charset="0"/>
                <a:cs typeface="Segoe UI" panose="020B0502040204020203" pitchFamily="34" charset="0"/>
              </a:rPr>
              <a:t>Es el resultado de una atención en salud que de manera no intencional produjo daño. Los eventos adversos pueden ser prevenibles y no prevenibles [3]:</a:t>
            </a:r>
            <a:endParaRPr lang="es-ES" sz="19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ángulo 10"/>
          <p:cNvSpPr/>
          <p:nvPr/>
        </p:nvSpPr>
        <p:spPr>
          <a:xfrm>
            <a:off x="228390" y="4653136"/>
            <a:ext cx="8662943" cy="729430"/>
          </a:xfrm>
          <a:prstGeom prst="rect">
            <a:avLst/>
          </a:prstGeom>
        </p:spPr>
        <p:txBody>
          <a:bodyPr wrap="square">
            <a:spAutoFit/>
          </a:bodyPr>
          <a:lstStyle/>
          <a:p>
            <a:pPr algn="just">
              <a:lnSpc>
                <a:spcPct val="115000"/>
              </a:lnSpc>
              <a:spcAft>
                <a:spcPts val="0"/>
              </a:spcAft>
            </a:pPr>
            <a:r>
              <a:rPr lang="es-CO" sz="1800" b="1" dirty="0">
                <a:solidFill>
                  <a:srgbClr val="000000"/>
                </a:solidFill>
                <a:latin typeface="Segoe UI" panose="020B0502040204020203" pitchFamily="34" charset="0"/>
                <a:ea typeface="Segoe UI" panose="020B0502040204020203" pitchFamily="34" charset="0"/>
                <a:cs typeface="Segoe UI" panose="020B0502040204020203" pitchFamily="34" charset="0"/>
              </a:rPr>
              <a:t>Factores contributivos</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lnSpc>
                <a:spcPct val="115000"/>
              </a:lnSpc>
              <a:spcAft>
                <a:spcPts val="0"/>
              </a:spcAft>
            </a:pPr>
            <a:r>
              <a:rPr lang="es-CO" sz="1800" dirty="0">
                <a:solidFill>
                  <a:srgbClr val="000000"/>
                </a:solidFill>
                <a:latin typeface="Segoe UI" panose="020B0502040204020203" pitchFamily="34" charset="0"/>
                <a:ea typeface="Segoe UI" panose="020B0502040204020203" pitchFamily="34" charset="0"/>
                <a:cs typeface="Segoe UI" panose="020B0502040204020203" pitchFamily="34" charset="0"/>
              </a:rPr>
              <a:t>son las condiciones que predisponen una acción insegura [3].</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ángulo 2"/>
          <p:cNvSpPr/>
          <p:nvPr/>
        </p:nvSpPr>
        <p:spPr>
          <a:xfrm>
            <a:off x="228390" y="6118913"/>
            <a:ext cx="6863890" cy="246221"/>
          </a:xfrm>
          <a:prstGeom prst="rect">
            <a:avLst/>
          </a:prstGeom>
        </p:spPr>
        <p:txBody>
          <a:bodyPr wrap="square">
            <a:spAutoFit/>
          </a:bodyPr>
          <a:lstStyle/>
          <a:p>
            <a:r>
              <a:rPr lang="es-CO" sz="1000" dirty="0">
                <a:latin typeface="Segoe UI" panose="020B0502040204020203" pitchFamily="34" charset="0"/>
                <a:cs typeface="Segoe UI" panose="020B0502040204020203" pitchFamily="34" charset="0"/>
              </a:rPr>
              <a:t>[3] P. </a:t>
            </a:r>
            <a:r>
              <a:rPr lang="es-CO" sz="1000" dirty="0" err="1">
                <a:latin typeface="Segoe UI" panose="020B0502040204020203" pitchFamily="34" charset="0"/>
                <a:cs typeface="Segoe UI" panose="020B0502040204020203" pitchFamily="34" charset="0"/>
              </a:rPr>
              <a:t>Instruccionales</a:t>
            </a:r>
            <a:r>
              <a:rPr lang="es-CO" sz="1000" dirty="0">
                <a:latin typeface="Segoe UI" panose="020B0502040204020203" pitchFamily="34" charset="0"/>
                <a:cs typeface="Segoe UI" panose="020B0502040204020203" pitchFamily="34" charset="0"/>
              </a:rPr>
              <a:t>, “ASEGURAR LA CORRECTA IDENTIFICACIÓN DEL PACIENTE EN LOS PROCESOS ASISTENCIALES.”</a:t>
            </a:r>
          </a:p>
        </p:txBody>
      </p:sp>
      <p:sp>
        <p:nvSpPr>
          <p:cNvPr id="12" name="Shape 255"/>
          <p:cNvSpPr txBox="1"/>
          <p:nvPr/>
        </p:nvSpPr>
        <p:spPr>
          <a:xfrm>
            <a:off x="251520" y="188913"/>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Marco Teórico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8"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8</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10" name="Rectángulo 9"/>
          <p:cNvSpPr/>
          <p:nvPr/>
        </p:nvSpPr>
        <p:spPr>
          <a:xfrm>
            <a:off x="242282" y="1880385"/>
            <a:ext cx="8740010" cy="1015663"/>
          </a:xfrm>
          <a:prstGeom prst="rect">
            <a:avLst/>
          </a:prstGeom>
        </p:spPr>
        <p:txBody>
          <a:bodyPr wrap="square">
            <a:spAutoFit/>
          </a:bodyPr>
          <a:lstStyle/>
          <a:p>
            <a:pPr algn="just"/>
            <a:r>
              <a:rPr lang="es-CO" sz="2000" i="1" dirty="0">
                <a:latin typeface="Segoe UI" panose="020B0502040204020203" pitchFamily="34" charset="0"/>
                <a:cs typeface="Segoe UI" panose="020B0502040204020203" pitchFamily="34" charset="0"/>
              </a:rPr>
              <a:t>Business </a:t>
            </a:r>
            <a:r>
              <a:rPr lang="es-CO" sz="2000" i="1" dirty="0" err="1">
                <a:latin typeface="Segoe UI" panose="020B0502040204020203" pitchFamily="34" charset="0"/>
                <a:cs typeface="Segoe UI" panose="020B0502040204020203" pitchFamily="34" charset="0"/>
              </a:rPr>
              <a:t>Process</a:t>
            </a:r>
            <a:r>
              <a:rPr lang="es-CO" sz="2000" i="1" dirty="0">
                <a:latin typeface="Segoe UI" panose="020B0502040204020203" pitchFamily="34" charset="0"/>
                <a:cs typeface="Segoe UI" panose="020B0502040204020203" pitchFamily="34" charset="0"/>
              </a:rPr>
              <a:t> Management</a:t>
            </a:r>
            <a:r>
              <a:rPr lang="es-CO" sz="2000" dirty="0">
                <a:latin typeface="Segoe UI" panose="020B0502040204020203" pitchFamily="34" charset="0"/>
                <a:cs typeface="Segoe UI" panose="020B0502040204020203" pitchFamily="34" charset="0"/>
              </a:rPr>
              <a:t> (BPM) es un conjunto de métodos, herramientas y tecnologías utilizados para diseñar, representar, analizar y controlar procesos de negocio operacionales [4]. </a:t>
            </a:r>
          </a:p>
        </p:txBody>
      </p:sp>
      <p:pic>
        <p:nvPicPr>
          <p:cNvPr id="11" name="Imagen 10"/>
          <p:cNvPicPr>
            <a:picLocks noChangeAspect="1"/>
          </p:cNvPicPr>
          <p:nvPr/>
        </p:nvPicPr>
        <p:blipFill>
          <a:blip r:embed="rId3"/>
          <a:stretch>
            <a:fillRect/>
          </a:stretch>
        </p:blipFill>
        <p:spPr>
          <a:xfrm>
            <a:off x="1766600" y="3167518"/>
            <a:ext cx="5610800" cy="2397777"/>
          </a:xfrm>
          <a:prstGeom prst="rect">
            <a:avLst/>
          </a:prstGeom>
        </p:spPr>
      </p:pic>
      <p:sp>
        <p:nvSpPr>
          <p:cNvPr id="12" name="Rectángulo 11"/>
          <p:cNvSpPr/>
          <p:nvPr/>
        </p:nvSpPr>
        <p:spPr>
          <a:xfrm>
            <a:off x="153112" y="6021288"/>
            <a:ext cx="8882741" cy="276999"/>
          </a:xfrm>
          <a:prstGeom prst="rect">
            <a:avLst/>
          </a:prstGeom>
        </p:spPr>
        <p:txBody>
          <a:bodyPr wrap="square">
            <a:spAutoFit/>
          </a:bodyPr>
          <a:lstStyle/>
          <a:p>
            <a:r>
              <a:rPr lang="es-ES" sz="1200" b="1" dirty="0">
                <a:latin typeface="Segoe UI" panose="020B0502040204020203" pitchFamily="34" charset="0"/>
                <a:cs typeface="Segoe UI" panose="020B0502040204020203" pitchFamily="34" charset="0"/>
              </a:rPr>
              <a:t>Tomado de http://blogs.encamina.com/transformacion-digital/2016/09/05/bpm-y-transformacion-digital/</a:t>
            </a:r>
          </a:p>
        </p:txBody>
      </p:sp>
      <p:sp>
        <p:nvSpPr>
          <p:cNvPr id="13" name="Shape 255"/>
          <p:cNvSpPr txBox="1"/>
          <p:nvPr/>
        </p:nvSpPr>
        <p:spPr>
          <a:xfrm>
            <a:off x="242282" y="1343357"/>
            <a:ext cx="3681646" cy="647799"/>
          </a:xfrm>
          <a:prstGeom prst="rect">
            <a:avLst/>
          </a:prstGeom>
          <a:noFill/>
          <a:ln>
            <a:noFill/>
          </a:ln>
        </p:spPr>
        <p:txBody>
          <a:bodyPr lIns="91425" tIns="45700" rIns="91425" bIns="45700" anchor="ctr" anchorCtr="0">
            <a:noAutofit/>
          </a:bodyPr>
          <a:lstStyle/>
          <a:p>
            <a:pPr lvl="0">
              <a:buClr>
                <a:srgbClr val="000000"/>
              </a:buClr>
              <a:buSzPct val="25000"/>
            </a:pPr>
            <a:r>
              <a:rPr lang="es-ES" sz="2400" b="1" dirty="0">
                <a:latin typeface="Segoe UI" panose="020B0502040204020203" pitchFamily="34" charset="0"/>
                <a:ea typeface="Segoe UI" panose="020B0502040204020203" pitchFamily="34" charset="0"/>
                <a:cs typeface="Segoe UI" panose="020B0502040204020203" pitchFamily="34" charset="0"/>
                <a:sym typeface="Calibri"/>
              </a:rPr>
              <a:t>Modelado de Procesos</a:t>
            </a:r>
          </a:p>
        </p:txBody>
      </p:sp>
      <p:sp>
        <p:nvSpPr>
          <p:cNvPr id="7" name="Shape 255"/>
          <p:cNvSpPr txBox="1"/>
          <p:nvPr/>
        </p:nvSpPr>
        <p:spPr>
          <a:xfrm>
            <a:off x="251520" y="329551"/>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Marco Teórico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9</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pic>
        <p:nvPicPr>
          <p:cNvPr id="3" name="Imagen 2"/>
          <p:cNvPicPr>
            <a:picLocks noChangeAspect="1"/>
          </p:cNvPicPr>
          <p:nvPr/>
        </p:nvPicPr>
        <p:blipFill>
          <a:blip r:embed="rId2"/>
          <a:stretch>
            <a:fillRect/>
          </a:stretch>
        </p:blipFill>
        <p:spPr>
          <a:xfrm>
            <a:off x="539552" y="716153"/>
            <a:ext cx="7740352" cy="4919319"/>
          </a:xfrm>
          <a:prstGeom prst="rect">
            <a:avLst/>
          </a:prstGeom>
        </p:spPr>
      </p:pic>
      <p:sp>
        <p:nvSpPr>
          <p:cNvPr id="5" name="Shape 255"/>
          <p:cNvSpPr txBox="1"/>
          <p:nvPr/>
        </p:nvSpPr>
        <p:spPr>
          <a:xfrm>
            <a:off x="299256" y="54561"/>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3600" dirty="0">
                <a:latin typeface="Segoe UI" panose="020B0502040204020203" pitchFamily="34" charset="0"/>
                <a:ea typeface="Segoe UI" panose="020B0502040204020203" pitchFamily="34" charset="0"/>
                <a:cs typeface="Segoe UI" panose="020B0502040204020203" pitchFamily="34" charset="0"/>
                <a:sym typeface="Calibri"/>
              </a:rPr>
              <a:t>Estado del arte</a:t>
            </a:r>
          </a:p>
        </p:txBody>
      </p:sp>
      <p:sp>
        <p:nvSpPr>
          <p:cNvPr id="2" name="Rectángulo 1">
            <a:extLst>
              <a:ext uri="{FF2B5EF4-FFF2-40B4-BE49-F238E27FC236}">
                <a16:creationId xmlns:a16="http://schemas.microsoft.com/office/drawing/2014/main" xmlns="" id="{3DE5D028-E14E-49CA-82D1-B22B49FB108A}"/>
              </a:ext>
            </a:extLst>
          </p:cNvPr>
          <p:cNvSpPr/>
          <p:nvPr/>
        </p:nvSpPr>
        <p:spPr>
          <a:xfrm>
            <a:off x="494523" y="5753616"/>
            <a:ext cx="8910736" cy="1123384"/>
          </a:xfrm>
          <a:prstGeom prst="rect">
            <a:avLst/>
          </a:prstGeom>
        </p:spPr>
        <p:txBody>
          <a:bodyPr wrap="square">
            <a:spAutoFit/>
          </a:bodyPr>
          <a:lstStyle/>
          <a:p>
            <a:pPr marL="171450" indent="-171450">
              <a:buFont typeface="Arial" panose="020B0604020202020204" pitchFamily="34" charset="0"/>
              <a:buChar char="•"/>
            </a:pPr>
            <a:r>
              <a:rPr lang="es-CO" sz="1100" dirty="0">
                <a:latin typeface="Segoe UI" panose="020B0502040204020203" pitchFamily="34" charset="0"/>
                <a:cs typeface="Segoe UI" panose="020B0502040204020203" pitchFamily="34" charset="0"/>
              </a:rPr>
              <a:t> </a:t>
            </a:r>
            <a:r>
              <a:rPr lang="es-CO" sz="900" dirty="0"/>
              <a:t>J. A. Sánchez Alvarado, “Sistema de Control de Acceso con RFID,” p. 120, 2008.</a:t>
            </a:r>
          </a:p>
          <a:p>
            <a:endParaRPr lang="es-CO" sz="9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s-CO" sz="900" dirty="0"/>
              <a:t>justo Saavedra, “Diseño e Implementación de un Sistema de Control de Acceso,” p. 75, 2006.</a:t>
            </a:r>
          </a:p>
          <a:p>
            <a:endParaRPr lang="es-CO" sz="900" dirty="0"/>
          </a:p>
          <a:p>
            <a:pPr marL="171450" indent="-171450">
              <a:buFont typeface="Arial" panose="020B0604020202020204" pitchFamily="34" charset="0"/>
              <a:buChar char="•"/>
            </a:pPr>
            <a:r>
              <a:rPr lang="es-CO" sz="900" dirty="0" err="1"/>
              <a:t>O.Software</a:t>
            </a:r>
            <a:r>
              <a:rPr lang="es-CO" sz="900" dirty="0"/>
              <a:t>(2018, </a:t>
            </a:r>
            <a:r>
              <a:rPr lang="es-CO" sz="900" dirty="0" err="1"/>
              <a:t>Abríl</a:t>
            </a:r>
            <a:r>
              <a:rPr lang="es-CO" sz="900" dirty="0"/>
              <a:t> 19 ). SYION [online]. </a:t>
            </a:r>
            <a:r>
              <a:rPr lang="en-US" sz="900" dirty="0"/>
              <a:t>Available: </a:t>
            </a:r>
            <a:endParaRPr lang="es-CO" sz="900" dirty="0"/>
          </a:p>
          <a:p>
            <a:r>
              <a:rPr lang="en-US" sz="900" u="sng" dirty="0">
                <a:hlinkClick r:id="rId3"/>
              </a:rPr>
              <a:t>https://www.syon.es/productos/control-de-presencia-y-accesos/software/ocean-software-control-horario-trabajadores/</a:t>
            </a:r>
            <a:endParaRPr lang="es-CO" sz="900" dirty="0"/>
          </a:p>
          <a:p>
            <a:endParaRPr lang="es-CO" sz="1100" dirty="0"/>
          </a:p>
        </p:txBody>
      </p:sp>
    </p:spTree>
    <p:extLst>
      <p:ext uri="{BB962C8B-B14F-4D97-AF65-F5344CB8AC3E}">
        <p14:creationId xmlns:p14="http://schemas.microsoft.com/office/powerpoint/2010/main" val="348719107"/>
      </p:ext>
    </p:extLst>
  </p:cSld>
  <p:clrMapOvr>
    <a:masterClrMapping/>
  </p:clrMapOvr>
</p:sld>
</file>

<file path=ppt/theme/theme1.xml><?xml version="1.0" encoding="utf-8"?>
<a:theme xmlns:a="http://schemas.openxmlformats.org/drawingml/2006/main" name="Icesi">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iseño personaliz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886</Words>
  <Application>Microsoft Office PowerPoint</Application>
  <PresentationFormat>Presentación en pantalla (4:3)</PresentationFormat>
  <Paragraphs>154</Paragraphs>
  <Slides>19</Slides>
  <Notes>17</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19</vt:i4>
      </vt:variant>
    </vt:vector>
  </HeadingPairs>
  <TitlesOfParts>
    <vt:vector size="29" baseType="lpstr">
      <vt:lpstr>Segoe UI</vt:lpstr>
      <vt:lpstr>Quattrocento Sans</vt:lpstr>
      <vt:lpstr>Arial</vt:lpstr>
      <vt:lpstr>Wingdings</vt:lpstr>
      <vt:lpstr>Calibri</vt:lpstr>
      <vt:lpstr>Symbol</vt:lpstr>
      <vt:lpstr>Noto Symbol</vt:lpstr>
      <vt:lpstr>Icesi</vt:lpstr>
      <vt:lpstr>Diseño personalizado</vt:lpstr>
      <vt:lpstr>1_Diseño personalizado</vt:lpstr>
      <vt:lpstr>Proyecto de grado I</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grado I</dc:title>
  <dc:creator>Gonzalo Llano Ramirez</dc:creator>
  <cp:lastModifiedBy>Angela</cp:lastModifiedBy>
  <cp:revision>148</cp:revision>
  <dcterms:modified xsi:type="dcterms:W3CDTF">2018-05-20T21:33:46Z</dcterms:modified>
</cp:coreProperties>
</file>