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91" r:id="rId12"/>
    <p:sldId id="279" r:id="rId13"/>
    <p:sldId id="292" r:id="rId14"/>
    <p:sldId id="293" r:id="rId15"/>
    <p:sldId id="295" r:id="rId16"/>
    <p:sldId id="297" r:id="rId17"/>
    <p:sldId id="296" r:id="rId18"/>
    <p:sldId id="286" r:id="rId19"/>
    <p:sldId id="287" r:id="rId20"/>
    <p:sldId id="288" r:id="rId21"/>
    <p:sldId id="268" r:id="rId22"/>
    <p:sldId id="270" r:id="rId23"/>
    <p:sldId id="272" r:id="rId24"/>
    <p:sldId id="273" r:id="rId25"/>
  </p:sldIdLst>
  <p:sldSz cx="9144000" cy="6858000" type="screen4x3"/>
  <p:notesSz cx="7315200" cy="9601200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8F"/>
    <a:srgbClr val="BC5955"/>
    <a:srgbClr val="F59546"/>
    <a:srgbClr val="60D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E5607-0E82-4750-BA09-FAA9436A2356}">
  <a:tblStyle styleId="{459E5607-0E82-4750-BA09-FAA9436A235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/>
      <dgm:spPr>
        <a:solidFill>
          <a:srgbClr val="60DF46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  <a:latin typeface="Calibri" pitchFamily="34" charset="0"/>
            </a:rPr>
            <a:t>Análisis</a:t>
          </a:r>
          <a:endParaRPr lang="es-CO" dirty="0">
            <a:solidFill>
              <a:schemeClr val="tx1"/>
            </a:solidFill>
            <a:latin typeface="Calibri" pitchFamily="34" charset="0"/>
          </a:endParaRPr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LinFactNeighborX="4724" custLinFactNeighborY="-620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B78E410B-3164-45A2-AA5C-A8A5A71123C1}" type="presOf" srcId="{102B2BC4-D464-4FB3-882D-932AA2472692}" destId="{2D3C67D2-3D1A-4465-9349-FCD89A5E97E0}" srcOrd="0" destOrd="0" presId="urn:microsoft.com/office/officeart/2005/8/layout/StepDownProcess"/>
    <dgm:cxn modelId="{EE5A000F-C017-4846-8F1D-4C18A1B8E669}" type="presOf" srcId="{618AA8B1-A871-4748-9620-D2214E9F645F}" destId="{2D069502-21FD-43D1-8BB4-DACC967ADAEE}" srcOrd="0" destOrd="0" presId="urn:microsoft.com/office/officeart/2005/8/layout/StepDownProcess"/>
    <dgm:cxn modelId="{6AD76A85-63A8-4AFE-820D-E5CE3D0DAC38}" type="presParOf" srcId="{2D3C67D2-3D1A-4465-9349-FCD89A5E97E0}" destId="{D47D110B-03DA-4D10-BC87-3631AFDBD14C}" srcOrd="0" destOrd="0" presId="urn:microsoft.com/office/officeart/2005/8/layout/StepDownProcess"/>
    <dgm:cxn modelId="{B73D1282-0D5C-4777-B10E-11BBB8F02232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/>
      <dgm:spPr>
        <a:solidFill>
          <a:srgbClr val="F59546"/>
        </a:solidFill>
      </dgm:spPr>
      <dgm:t>
        <a:bodyPr/>
        <a:lstStyle/>
        <a:p>
          <a:r>
            <a:rPr lang="es-CO" dirty="0" smtClean="0">
              <a:solidFill>
                <a:schemeClr val="tx1"/>
              </a:solidFill>
              <a:latin typeface="Calibri" pitchFamily="34" charset="0"/>
            </a:rPr>
            <a:t>Diseño</a:t>
          </a:r>
          <a:endParaRPr lang="es-CO" dirty="0">
            <a:solidFill>
              <a:schemeClr val="tx1"/>
            </a:solidFill>
            <a:latin typeface="Calibri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LinFactNeighborX="23829" custLinFactNeighborY="160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63D19086-ACC2-46C0-8E8F-E5483BBF3072}" type="presOf" srcId="{618AA8B1-A871-4748-9620-D2214E9F645F}" destId="{2D069502-21FD-43D1-8BB4-DACC967ADAEE}" srcOrd="0" destOrd="0" presId="urn:microsoft.com/office/officeart/2005/8/layout/StepDownProcess"/>
    <dgm:cxn modelId="{FBE46A5D-D3B6-4AE9-B6E5-190FD942CD42}" type="presOf" srcId="{102B2BC4-D464-4FB3-882D-932AA2472692}" destId="{2D3C67D2-3D1A-4465-9349-FCD89A5E97E0}" srcOrd="0" destOrd="0" presId="urn:microsoft.com/office/officeart/2005/8/layout/StepDownProcess"/>
    <dgm:cxn modelId="{D3670F3F-2DF5-4D1C-A6CA-325DE939D41D}" type="presParOf" srcId="{2D3C67D2-3D1A-4465-9349-FCD89A5E97E0}" destId="{D47D110B-03DA-4D10-BC87-3631AFDBD14C}" srcOrd="0" destOrd="0" presId="urn:microsoft.com/office/officeart/2005/8/layout/StepDownProcess"/>
    <dgm:cxn modelId="{CD753249-93D0-437E-A6BA-72F7D21B2B32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 custT="1"/>
      <dgm:spPr>
        <a:solidFill>
          <a:srgbClr val="BC5955"/>
        </a:solidFill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rPr>
            <a:t>Implementación</a:t>
          </a:r>
          <a:endParaRPr lang="es-CO" sz="2000" b="1" dirty="0">
            <a:solidFill>
              <a:schemeClr val="tx1"/>
            </a:solidFill>
            <a:latin typeface="Calibri" panose="020F0502020204030204" pitchFamily="34" charset="0"/>
            <a:ea typeface="Segoe UI" panose="020B0502040204020203" pitchFamily="34" charset="0"/>
            <a:cs typeface="Calibri" panose="020F0502020204030204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ScaleX="116029" custLinFactNeighborX="19612" custLinFactNeighborY="339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2EE84D3-52A1-4296-BFC7-85C663572B7D}" type="presOf" srcId="{102B2BC4-D464-4FB3-882D-932AA2472692}" destId="{2D3C67D2-3D1A-4465-9349-FCD89A5E97E0}" srcOrd="0" destOrd="0" presId="urn:microsoft.com/office/officeart/2005/8/layout/StepDownProcess"/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8B21A8B2-1CAE-4451-9CAD-AD4B5E6A3A88}" type="presOf" srcId="{618AA8B1-A871-4748-9620-D2214E9F645F}" destId="{2D069502-21FD-43D1-8BB4-DACC967ADAEE}" srcOrd="0" destOrd="0" presId="urn:microsoft.com/office/officeart/2005/8/layout/StepDownProcess"/>
    <dgm:cxn modelId="{A3927D28-70BC-485F-85C3-15485C692A2E}" type="presParOf" srcId="{2D3C67D2-3D1A-4465-9349-FCD89A5E97E0}" destId="{D47D110B-03DA-4D10-BC87-3631AFDBD14C}" srcOrd="0" destOrd="0" presId="urn:microsoft.com/office/officeart/2005/8/layout/StepDownProcess"/>
    <dgm:cxn modelId="{58442F78-93CD-43F7-92F9-FAC8592ABD8E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B2BC4-D464-4FB3-882D-932AA247269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18AA8B1-A871-4748-9620-D2214E9F645F}">
      <dgm:prSet phldrT="[Texto]" custT="1"/>
      <dgm:spPr>
        <a:solidFill>
          <a:srgbClr val="C9918F"/>
        </a:solidFill>
      </dgm:spPr>
      <dgm:t>
        <a:bodyPr/>
        <a:lstStyle/>
        <a:p>
          <a:r>
            <a:rPr lang="es-CO" sz="2400" dirty="0" smtClean="0">
              <a:solidFill>
                <a:schemeClr val="tx1"/>
              </a:solidFill>
              <a:latin typeface="Calibri" pitchFamily="34" charset="0"/>
            </a:rPr>
            <a:t>Pruebas</a:t>
          </a:r>
          <a:endParaRPr lang="es-CO" sz="2400" dirty="0">
            <a:solidFill>
              <a:schemeClr val="tx1"/>
            </a:solidFill>
            <a:latin typeface="Calibri" pitchFamily="34" charset="0"/>
          </a:endParaRPr>
        </a:p>
      </dgm:t>
    </dgm:pt>
    <dgm:pt modelId="{F9048E22-CD4A-42F1-AE24-D59C5E2F1359}" type="parTrans" cxnId="{D660A97C-1F57-44C9-A6FE-1DBCB3BB6913}">
      <dgm:prSet/>
      <dgm:spPr/>
      <dgm:t>
        <a:bodyPr/>
        <a:lstStyle/>
        <a:p>
          <a:endParaRPr lang="es-CO"/>
        </a:p>
      </dgm:t>
    </dgm:pt>
    <dgm:pt modelId="{67EFEE1B-C46C-4203-86A2-C1CBD271F704}" type="sibTrans" cxnId="{D660A97C-1F57-44C9-A6FE-1DBCB3BB6913}">
      <dgm:prSet/>
      <dgm:spPr/>
      <dgm:t>
        <a:bodyPr/>
        <a:lstStyle/>
        <a:p>
          <a:endParaRPr lang="es-CO"/>
        </a:p>
      </dgm:t>
    </dgm:pt>
    <dgm:pt modelId="{2D3C67D2-3D1A-4465-9349-FCD89A5E97E0}" type="pres">
      <dgm:prSet presAssocID="{102B2BC4-D464-4FB3-882D-932AA24726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D47D110B-03DA-4D10-BC87-3631AFDBD14C}" type="pres">
      <dgm:prSet presAssocID="{618AA8B1-A871-4748-9620-D2214E9F645F}" presName="composite" presStyleCnt="0"/>
      <dgm:spPr/>
    </dgm:pt>
    <dgm:pt modelId="{2D069502-21FD-43D1-8BB4-DACC967ADAEE}" type="pres">
      <dgm:prSet presAssocID="{618AA8B1-A871-4748-9620-D2214E9F645F}" presName="ParentText" presStyleLbl="node1" presStyleIdx="0" presStyleCnt="1" custScaleX="123395" custLinFactNeighborX="49920" custLinFactNeighborY="-9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660A97C-1F57-44C9-A6FE-1DBCB3BB6913}" srcId="{102B2BC4-D464-4FB3-882D-932AA2472692}" destId="{618AA8B1-A871-4748-9620-D2214E9F645F}" srcOrd="0" destOrd="0" parTransId="{F9048E22-CD4A-42F1-AE24-D59C5E2F1359}" sibTransId="{67EFEE1B-C46C-4203-86A2-C1CBD271F704}"/>
    <dgm:cxn modelId="{DEEB26D3-4CF0-4DFA-9CCF-DB713C1B60A9}" type="presOf" srcId="{102B2BC4-D464-4FB3-882D-932AA2472692}" destId="{2D3C67D2-3D1A-4465-9349-FCD89A5E97E0}" srcOrd="0" destOrd="0" presId="urn:microsoft.com/office/officeart/2005/8/layout/StepDownProcess"/>
    <dgm:cxn modelId="{CF7A6E58-8EE5-4BD6-BD06-9F292F95A5C2}" type="presOf" srcId="{618AA8B1-A871-4748-9620-D2214E9F645F}" destId="{2D069502-21FD-43D1-8BB4-DACC967ADAEE}" srcOrd="0" destOrd="0" presId="urn:microsoft.com/office/officeart/2005/8/layout/StepDownProcess"/>
    <dgm:cxn modelId="{39FCEBEB-FC2B-4820-86A7-78B29A8A5032}" type="presParOf" srcId="{2D3C67D2-3D1A-4465-9349-FCD89A5E97E0}" destId="{D47D110B-03DA-4D10-BC87-3631AFDBD14C}" srcOrd="0" destOrd="0" presId="urn:microsoft.com/office/officeart/2005/8/layout/StepDownProcess"/>
    <dgm:cxn modelId="{183469FD-F30B-4F8F-A0EC-26D36617A715}" type="presParOf" srcId="{D47D110B-03DA-4D10-BC87-3631AFDBD14C}" destId="{2D069502-21FD-43D1-8BB4-DACC967ADA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A44A23-A51E-47A7-B9CE-E00E3D03191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3680B1E-EACE-47D6-81D9-BBE00B2A54CD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B93E8B2-2D8F-4588-90A4-FC5B2161586A}" type="par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CC36B97-B4C6-4AE6-9B94-384AEC870391}" type="sib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6C59F33-E8C6-46F7-A002-A8ED3FD484DB}">
      <dgm:prSet phldrT="[Texto]"/>
      <dgm:spPr/>
      <dgm:t>
        <a:bodyPr/>
        <a:lstStyle/>
        <a:p>
          <a:r>
            <a:rPr lang="es-CO" dirty="0" smtClean="0"/>
            <a:t>Mejora de  la eficiencia de control de acceso de  usuarios que ingresan con menores de edad por medio de un sistema web en la fundación Valle del Lili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59D34A-92EE-4CC2-B8F2-4DF6C16FB0C6}" type="par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49CAF1-856A-49A4-9AB6-C36552159DFC}" type="sib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082438-8581-47B6-8A73-986EB435188F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D3BA826-C060-46D2-8F12-076FAAA07E9C}" type="par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12225D-6B52-420F-8152-A6673B769396}" type="sib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2DB8F61-A403-4BE5-BB81-2540542547D8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Facilita</a:t>
          </a:r>
          <a:r>
            <a:rPr lang="es-CO" baseline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el proceso de control de acceso al personal de la Fundación Valle del Lili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A2FE63-34BE-4F24-9F21-8DF0A526D84D}" type="par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A8848BD-98F2-480A-A812-C95EDEA75A90}" type="sib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6DB9E19-D9B7-4373-9E99-E0C6B7DB3F59}" type="pres">
      <dgm:prSet presAssocID="{5EA44A23-A51E-47A7-B9CE-E00E3D0319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E6ADDFE-482C-4202-B611-BA88C341DA48}" type="pres">
      <dgm:prSet presAssocID="{B3680B1E-EACE-47D6-81D9-BBE00B2A54CD}" presName="composite" presStyleCnt="0"/>
      <dgm:spPr/>
    </dgm:pt>
    <dgm:pt modelId="{B17AFBE8-ED95-4743-A72B-70ACCC9EA710}" type="pres">
      <dgm:prSet presAssocID="{B3680B1E-EACE-47D6-81D9-BBE00B2A54C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54430E-28E8-4708-8711-F44E0CA6C655}" type="pres">
      <dgm:prSet presAssocID="{B3680B1E-EACE-47D6-81D9-BBE00B2A54CD}" presName="descendantText" presStyleLbl="alignAcc1" presStyleIdx="0" presStyleCnt="2" custLinFactNeighborX="-2338" custLinFactNeighborY="101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8DFF8F-8F71-4C5C-9DA7-1FC21F601FA4}" type="pres">
      <dgm:prSet presAssocID="{2CC36B97-B4C6-4AE6-9B94-384AEC870391}" presName="sp" presStyleCnt="0"/>
      <dgm:spPr/>
    </dgm:pt>
    <dgm:pt modelId="{D3E5D125-BA26-4D7C-82FC-36D352AC7ACF}" type="pres">
      <dgm:prSet presAssocID="{FC082438-8581-47B6-8A73-986EB435188F}" presName="composite" presStyleCnt="0"/>
      <dgm:spPr/>
    </dgm:pt>
    <dgm:pt modelId="{4C8A7BEC-6D9D-4FD0-870B-A9F635E3F6E6}" type="pres">
      <dgm:prSet presAssocID="{FC082438-8581-47B6-8A73-986EB435188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06D0A7-65BB-48EA-B0B1-AB0B12077055}" type="pres">
      <dgm:prSet presAssocID="{FC082438-8581-47B6-8A73-986EB435188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8E32B62-AF6D-48C2-B214-76D196531A75}" srcId="{FC082438-8581-47B6-8A73-986EB435188F}" destId="{02DB8F61-A403-4BE5-BB81-2540542547D8}" srcOrd="0" destOrd="0" parTransId="{61A2FE63-34BE-4F24-9F21-8DF0A526D84D}" sibTransId="{CA8848BD-98F2-480A-A812-C95EDEA75A90}"/>
    <dgm:cxn modelId="{C933F6E1-E255-4717-B4DA-34BEF7611FD8}" type="presOf" srcId="{FC082438-8581-47B6-8A73-986EB435188F}" destId="{4C8A7BEC-6D9D-4FD0-870B-A9F635E3F6E6}" srcOrd="0" destOrd="0" presId="urn:microsoft.com/office/officeart/2005/8/layout/chevron2"/>
    <dgm:cxn modelId="{177B8CC3-EBEC-4B2E-A16A-DABCEFE6FB75}" type="presOf" srcId="{5EA44A23-A51E-47A7-B9CE-E00E3D03191A}" destId="{26DB9E19-D9B7-4373-9E99-E0C6B7DB3F59}" srcOrd="0" destOrd="0" presId="urn:microsoft.com/office/officeart/2005/8/layout/chevron2"/>
    <dgm:cxn modelId="{D47CA829-3E71-4760-A117-428829C978DD}" srcId="{B3680B1E-EACE-47D6-81D9-BBE00B2A54CD}" destId="{56C59F33-E8C6-46F7-A002-A8ED3FD484DB}" srcOrd="0" destOrd="0" parTransId="{0A59D34A-92EE-4CC2-B8F2-4DF6C16FB0C6}" sibTransId="{9149CAF1-856A-49A4-9AB6-C36552159DFC}"/>
    <dgm:cxn modelId="{A3105CF7-A6F0-4FF1-A2A2-594D4510FDAD}" type="presOf" srcId="{B3680B1E-EACE-47D6-81D9-BBE00B2A54CD}" destId="{B17AFBE8-ED95-4743-A72B-70ACCC9EA710}" srcOrd="0" destOrd="0" presId="urn:microsoft.com/office/officeart/2005/8/layout/chevron2"/>
    <dgm:cxn modelId="{2F464381-32E5-4953-895F-CB830109DCBE}" type="presOf" srcId="{56C59F33-E8C6-46F7-A002-A8ED3FD484DB}" destId="{D054430E-28E8-4708-8711-F44E0CA6C655}" srcOrd="0" destOrd="0" presId="urn:microsoft.com/office/officeart/2005/8/layout/chevron2"/>
    <dgm:cxn modelId="{D9C8BB06-6E8C-45B3-B219-C78EB0694A7D}" srcId="{5EA44A23-A51E-47A7-B9CE-E00E3D03191A}" destId="{FC082438-8581-47B6-8A73-986EB435188F}" srcOrd="1" destOrd="0" parTransId="{ED3BA826-C060-46D2-8F12-076FAAA07E9C}" sibTransId="{9B12225D-6B52-420F-8152-A6673B769396}"/>
    <dgm:cxn modelId="{153510C2-CCC2-489F-BF2E-8756C4A2027C}" type="presOf" srcId="{02DB8F61-A403-4BE5-BB81-2540542547D8}" destId="{1D06D0A7-65BB-48EA-B0B1-AB0B12077055}" srcOrd="0" destOrd="0" presId="urn:microsoft.com/office/officeart/2005/8/layout/chevron2"/>
    <dgm:cxn modelId="{163D7DDE-DFAE-43F2-AA1B-4ED60BB332A8}" srcId="{5EA44A23-A51E-47A7-B9CE-E00E3D03191A}" destId="{B3680B1E-EACE-47D6-81D9-BBE00B2A54CD}" srcOrd="0" destOrd="0" parTransId="{3B93E8B2-2D8F-4588-90A4-FC5B2161586A}" sibTransId="{2CC36B97-B4C6-4AE6-9B94-384AEC870391}"/>
    <dgm:cxn modelId="{B054677C-C95A-41C3-888D-2CC0E2D15CC6}" type="presParOf" srcId="{26DB9E19-D9B7-4373-9E99-E0C6B7DB3F59}" destId="{1E6ADDFE-482C-4202-B611-BA88C341DA48}" srcOrd="0" destOrd="0" presId="urn:microsoft.com/office/officeart/2005/8/layout/chevron2"/>
    <dgm:cxn modelId="{9B682A27-FBE8-4047-9C4A-C1BEF896443F}" type="presParOf" srcId="{1E6ADDFE-482C-4202-B611-BA88C341DA48}" destId="{B17AFBE8-ED95-4743-A72B-70ACCC9EA710}" srcOrd="0" destOrd="0" presId="urn:microsoft.com/office/officeart/2005/8/layout/chevron2"/>
    <dgm:cxn modelId="{6F3F0D8F-215E-4F79-942E-86DF7229EFC4}" type="presParOf" srcId="{1E6ADDFE-482C-4202-B611-BA88C341DA48}" destId="{D054430E-28E8-4708-8711-F44E0CA6C655}" srcOrd="1" destOrd="0" presId="urn:microsoft.com/office/officeart/2005/8/layout/chevron2"/>
    <dgm:cxn modelId="{9D4A433A-5F90-446D-B019-71558FA3E691}" type="presParOf" srcId="{26DB9E19-D9B7-4373-9E99-E0C6B7DB3F59}" destId="{4A8DFF8F-8F71-4C5C-9DA7-1FC21F601FA4}" srcOrd="1" destOrd="0" presId="urn:microsoft.com/office/officeart/2005/8/layout/chevron2"/>
    <dgm:cxn modelId="{98DD50BC-9827-4A75-98CD-5D18D4BA0831}" type="presParOf" srcId="{26DB9E19-D9B7-4373-9E99-E0C6B7DB3F59}" destId="{D3E5D125-BA26-4D7C-82FC-36D352AC7ACF}" srcOrd="2" destOrd="0" presId="urn:microsoft.com/office/officeart/2005/8/layout/chevron2"/>
    <dgm:cxn modelId="{D7FCE886-3D95-48F0-B124-D6149E45445B}" type="presParOf" srcId="{D3E5D125-BA26-4D7C-82FC-36D352AC7ACF}" destId="{4C8A7BEC-6D9D-4FD0-870B-A9F635E3F6E6}" srcOrd="0" destOrd="0" presId="urn:microsoft.com/office/officeart/2005/8/layout/chevron2"/>
    <dgm:cxn modelId="{28B7BBBC-93E7-4400-97B9-E31ABD99250F}" type="presParOf" srcId="{D3E5D125-BA26-4D7C-82FC-36D352AC7ACF}" destId="{1D06D0A7-65BB-48EA-B0B1-AB0B120770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A44A23-A51E-47A7-B9CE-E00E3D03191A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3680B1E-EACE-47D6-81D9-BBE00B2A54CD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B93E8B2-2D8F-4588-90A4-FC5B2161586A}" type="par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CC36B97-B4C6-4AE6-9B94-384AEC870391}" type="sibTrans" cxnId="{163D7DDE-DFAE-43F2-AA1B-4ED60BB332A8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6C59F33-E8C6-46F7-A002-A8ED3FD484DB}">
      <dgm:prSet phldrT="[Texto]"/>
      <dgm:spPr/>
      <dgm:t>
        <a:bodyPr/>
        <a:lstStyle/>
        <a:p>
          <a:pPr marL="180975" indent="-180975"/>
          <a:r>
            <a:rPr lang="es-CO" dirty="0" smtClean="0"/>
            <a:t>Brinda conocimiento de la importancia de llevar un proceso de calidad, con respecto al procedimiento asistencial.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59D34A-92EE-4CC2-B8F2-4DF6C16FB0C6}" type="par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49CAF1-856A-49A4-9AB6-C36552159DFC}" type="sibTrans" cxnId="{D47CA829-3E71-4760-A117-428829C978D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082438-8581-47B6-8A73-986EB435188F}">
      <dgm:prSet phldrT="[Texto]"/>
      <dgm:spPr/>
      <dgm:t>
        <a:bodyPr/>
        <a:lstStyle/>
        <a:p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D3BA826-C060-46D2-8F12-076FAAA07E9C}" type="par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12225D-6B52-420F-8152-A6673B769396}" type="sibTrans" cxnId="{D9C8BB06-6E8C-45B3-B219-C78EB0694A7D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2DB8F61-A403-4BE5-BB81-2540542547D8}">
      <dgm:prSet phldrT="[Texto]"/>
      <dgm:spPr/>
      <dgm:t>
        <a:bodyPr/>
        <a:lstStyle/>
        <a:p>
          <a:pPr marL="180975" indent="-180975"/>
          <a:r>
            <a:rPr lang="es-ES_tradnl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Fortalecer habilidades en comunicación oral y escrita.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A2FE63-34BE-4F24-9F21-8DF0A526D84D}" type="par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A8848BD-98F2-480A-A812-C95EDEA75A90}" type="sibTrans" cxnId="{78E32B62-AF6D-48C2-B214-76D196531A75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E9AD7B4-1EA0-4FEB-B8CD-E8F9070BED64}">
      <dgm:prSet phldrT="[Texto]"/>
      <dgm:spPr/>
      <dgm:t>
        <a:bodyPr/>
        <a:lstStyle/>
        <a:p>
          <a:r>
            <a:rPr lang="es-CO" dirty="0" smtClean="0"/>
            <a:t>Desarrollo de habilidades de investigación</a:t>
          </a:r>
          <a:r>
            <a:rPr lang="es-CO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7005593-4653-40B8-A114-C0BFDD6229D2}" type="parTrans" cxnId="{5A6FC656-6526-4001-AC29-493DA219664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17ED410-FDEE-4F70-9D46-4AF8B13F099C}" type="sibTrans" cxnId="{5A6FC656-6526-4001-AC29-493DA219664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D3FCB6-CC33-429C-BB02-FBD219D8E1FC}">
      <dgm:prSet phldrT="[Texto]"/>
      <dgm:spPr/>
      <dgm:t>
        <a:bodyPr/>
        <a:lstStyle/>
        <a:p>
          <a:pPr marL="180975" indent="-180975"/>
          <a:r>
            <a:rPr lang="es-CO" dirty="0" smtClean="0"/>
            <a:t>Aplicación de conocimientos de ingeniería y arquitectura de software.</a:t>
          </a:r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69D0AA-7C56-41CC-B753-A74411CF8FE0}" type="parTrans" cxnId="{3208F1A2-291E-4FAE-AA29-46C80241819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8686180-6CB1-411B-AA20-B73D3CC2CEAF}" type="sibTrans" cxnId="{3208F1A2-291E-4FAE-AA29-46C802418196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74FAEF8-0568-4209-A07B-F525FC5A4A65}">
      <dgm:prSet phldrT="[Texto]"/>
      <dgm:spPr/>
      <dgm:t>
        <a:bodyPr/>
        <a:lstStyle/>
        <a:p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1C0EAE0-2839-49D3-B4B4-5CDFF90A832C}" type="parTrans" cxnId="{8F4B996F-483D-4BF0-8358-EC65808007F4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B6B8C53-BEF0-4331-AC23-4ECBE54AA840}" type="sibTrans" cxnId="{8F4B996F-483D-4BF0-8358-EC65808007F4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4705EE1-6D28-45A1-88A3-D9F5BD73B535}">
      <dgm:prSet phldrT="[Texto]"/>
      <dgm:spPr/>
      <dgm:t>
        <a:bodyPr/>
        <a:lstStyle/>
        <a:p>
          <a:endParaRPr lang="es-CO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7884CFE-A7B5-4301-96BC-4F535EF3A683}" type="parTrans" cxnId="{48112AA8-BFF0-44BD-A6B1-CCDBD3F136DE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3D6D033-06DE-475F-BA22-0E4D7FCA51B6}" type="sibTrans" cxnId="{48112AA8-BFF0-44BD-A6B1-CCDBD3F136DE}">
      <dgm:prSet/>
      <dgm:spPr/>
      <dgm:t>
        <a:bodyPr/>
        <a:lstStyle/>
        <a:p>
          <a:endParaRPr lang="es-CO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6DB9E19-D9B7-4373-9E99-E0C6B7DB3F59}" type="pres">
      <dgm:prSet presAssocID="{5EA44A23-A51E-47A7-B9CE-E00E3D0319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E6ADDFE-482C-4202-B611-BA88C341DA48}" type="pres">
      <dgm:prSet presAssocID="{B3680B1E-EACE-47D6-81D9-BBE00B2A54CD}" presName="composite" presStyleCnt="0"/>
      <dgm:spPr/>
    </dgm:pt>
    <dgm:pt modelId="{B17AFBE8-ED95-4743-A72B-70ACCC9EA710}" type="pres">
      <dgm:prSet presAssocID="{B3680B1E-EACE-47D6-81D9-BBE00B2A54CD}" presName="parentText" presStyleLbl="alignNode1" presStyleIdx="0" presStyleCnt="4" custLinFactNeighborX="0" custLinFactNeighborY="-7808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54430E-28E8-4708-8711-F44E0CA6C655}" type="pres">
      <dgm:prSet presAssocID="{B3680B1E-EACE-47D6-81D9-BBE00B2A54CD}" presName="descendantText" presStyleLbl="alignAcc1" presStyleIdx="0" presStyleCnt="4" custLinFactNeighborY="1405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8DFF8F-8F71-4C5C-9DA7-1FC21F601FA4}" type="pres">
      <dgm:prSet presAssocID="{2CC36B97-B4C6-4AE6-9B94-384AEC870391}" presName="sp" presStyleCnt="0"/>
      <dgm:spPr/>
    </dgm:pt>
    <dgm:pt modelId="{D3E5D125-BA26-4D7C-82FC-36D352AC7ACF}" type="pres">
      <dgm:prSet presAssocID="{FC082438-8581-47B6-8A73-986EB435188F}" presName="composite" presStyleCnt="0"/>
      <dgm:spPr/>
    </dgm:pt>
    <dgm:pt modelId="{4C8A7BEC-6D9D-4FD0-870B-A9F635E3F6E6}" type="pres">
      <dgm:prSet presAssocID="{FC082438-8581-47B6-8A73-986EB435188F}" presName="parentText" presStyleLbl="alignNode1" presStyleIdx="1" presStyleCnt="4" custLinFactNeighborX="0" custLinFactNeighborY="-382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06D0A7-65BB-48EA-B0B1-AB0B12077055}" type="pres">
      <dgm:prSet presAssocID="{FC082438-8581-47B6-8A73-986EB435188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DA89CA-32C0-4810-89F2-075414B3964F}" type="pres">
      <dgm:prSet presAssocID="{9B12225D-6B52-420F-8152-A6673B769396}" presName="sp" presStyleCnt="0"/>
      <dgm:spPr/>
    </dgm:pt>
    <dgm:pt modelId="{020F0CA0-AA0D-4632-A77C-573A541BA6CB}" type="pres">
      <dgm:prSet presAssocID="{B74FAEF8-0568-4209-A07B-F525FC5A4A65}" presName="composite" presStyleCnt="0"/>
      <dgm:spPr/>
    </dgm:pt>
    <dgm:pt modelId="{F1BB5B75-37B2-48F8-913E-4BE5B8A416E3}" type="pres">
      <dgm:prSet presAssocID="{B74FAEF8-0568-4209-A07B-F525FC5A4A6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74CD650-DEB8-43E7-A2CC-418D43F3897C}" type="pres">
      <dgm:prSet presAssocID="{B74FAEF8-0568-4209-A07B-F525FC5A4A6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BB7834-6511-471C-B191-253D89E45BD9}" type="pres">
      <dgm:prSet presAssocID="{CB6B8C53-BEF0-4331-AC23-4ECBE54AA840}" presName="sp" presStyleCnt="0"/>
      <dgm:spPr/>
    </dgm:pt>
    <dgm:pt modelId="{9D620C07-7B62-4F8F-A4BA-91D87DC9EB75}" type="pres">
      <dgm:prSet presAssocID="{54705EE1-6D28-45A1-88A3-D9F5BD73B535}" presName="composite" presStyleCnt="0"/>
      <dgm:spPr/>
    </dgm:pt>
    <dgm:pt modelId="{7E38813D-5749-4AC5-9D6A-241FEB4E3044}" type="pres">
      <dgm:prSet presAssocID="{54705EE1-6D28-45A1-88A3-D9F5BD73B53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F549D4-02D7-4668-8082-ACEFA727AFCB}" type="pres">
      <dgm:prSet presAssocID="{54705EE1-6D28-45A1-88A3-D9F5BD73B53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E7B8A3C-42D4-486C-BAB9-57DD0CBA045E}" type="presOf" srcId="{5EA44A23-A51E-47A7-B9CE-E00E3D03191A}" destId="{26DB9E19-D9B7-4373-9E99-E0C6B7DB3F59}" srcOrd="0" destOrd="0" presId="urn:microsoft.com/office/officeart/2005/8/layout/chevron2"/>
    <dgm:cxn modelId="{3208F1A2-291E-4FAE-AA29-46C802418196}" srcId="{B74FAEF8-0568-4209-A07B-F525FC5A4A65}" destId="{D7D3FCB6-CC33-429C-BB02-FBD219D8E1FC}" srcOrd="0" destOrd="0" parTransId="{E169D0AA-7C56-41CC-B753-A74411CF8FE0}" sibTransId="{D8686180-6CB1-411B-AA20-B73D3CC2CEAF}"/>
    <dgm:cxn modelId="{78E32B62-AF6D-48C2-B214-76D196531A75}" srcId="{FC082438-8581-47B6-8A73-986EB435188F}" destId="{02DB8F61-A403-4BE5-BB81-2540542547D8}" srcOrd="0" destOrd="0" parTransId="{61A2FE63-34BE-4F24-9F21-8DF0A526D84D}" sibTransId="{CA8848BD-98F2-480A-A812-C95EDEA75A90}"/>
    <dgm:cxn modelId="{0E29B336-059C-412E-AB12-0EA13069C9E9}" type="presOf" srcId="{D7D3FCB6-CC33-429C-BB02-FBD219D8E1FC}" destId="{174CD650-DEB8-43E7-A2CC-418D43F3897C}" srcOrd="0" destOrd="0" presId="urn:microsoft.com/office/officeart/2005/8/layout/chevron2"/>
    <dgm:cxn modelId="{48112AA8-BFF0-44BD-A6B1-CCDBD3F136DE}" srcId="{5EA44A23-A51E-47A7-B9CE-E00E3D03191A}" destId="{54705EE1-6D28-45A1-88A3-D9F5BD73B535}" srcOrd="3" destOrd="0" parTransId="{C7884CFE-A7B5-4301-96BC-4F535EF3A683}" sibTransId="{F3D6D033-06DE-475F-BA22-0E4D7FCA51B6}"/>
    <dgm:cxn modelId="{499FD651-F35D-452C-B5E0-BE49B425C5E4}" type="presOf" srcId="{FC082438-8581-47B6-8A73-986EB435188F}" destId="{4C8A7BEC-6D9D-4FD0-870B-A9F635E3F6E6}" srcOrd="0" destOrd="0" presId="urn:microsoft.com/office/officeart/2005/8/layout/chevron2"/>
    <dgm:cxn modelId="{00B9F741-9EBE-44CF-9C8C-B45EF2CA001A}" type="presOf" srcId="{54705EE1-6D28-45A1-88A3-D9F5BD73B535}" destId="{7E38813D-5749-4AC5-9D6A-241FEB4E3044}" srcOrd="0" destOrd="0" presId="urn:microsoft.com/office/officeart/2005/8/layout/chevron2"/>
    <dgm:cxn modelId="{D47CA829-3E71-4760-A117-428829C978DD}" srcId="{B3680B1E-EACE-47D6-81D9-BBE00B2A54CD}" destId="{56C59F33-E8C6-46F7-A002-A8ED3FD484DB}" srcOrd="0" destOrd="0" parTransId="{0A59D34A-92EE-4CC2-B8F2-4DF6C16FB0C6}" sibTransId="{9149CAF1-856A-49A4-9AB6-C36552159DFC}"/>
    <dgm:cxn modelId="{5A6FC656-6526-4001-AC29-493DA2196646}" srcId="{54705EE1-6D28-45A1-88A3-D9F5BD73B535}" destId="{6E9AD7B4-1EA0-4FEB-B8CD-E8F9070BED64}" srcOrd="0" destOrd="0" parTransId="{17005593-4653-40B8-A114-C0BFDD6229D2}" sibTransId="{B17ED410-FDEE-4F70-9D46-4AF8B13F099C}"/>
    <dgm:cxn modelId="{7C403D18-DA7C-4FFC-BD8D-300FCEAC1B62}" type="presOf" srcId="{02DB8F61-A403-4BE5-BB81-2540542547D8}" destId="{1D06D0A7-65BB-48EA-B0B1-AB0B12077055}" srcOrd="0" destOrd="0" presId="urn:microsoft.com/office/officeart/2005/8/layout/chevron2"/>
    <dgm:cxn modelId="{D9C8BB06-6E8C-45B3-B219-C78EB0694A7D}" srcId="{5EA44A23-A51E-47A7-B9CE-E00E3D03191A}" destId="{FC082438-8581-47B6-8A73-986EB435188F}" srcOrd="1" destOrd="0" parTransId="{ED3BA826-C060-46D2-8F12-076FAAA07E9C}" sibTransId="{9B12225D-6B52-420F-8152-A6673B769396}"/>
    <dgm:cxn modelId="{DCE76901-1BA2-4496-9C15-325EF6A60BF6}" type="presOf" srcId="{B3680B1E-EACE-47D6-81D9-BBE00B2A54CD}" destId="{B17AFBE8-ED95-4743-A72B-70ACCC9EA710}" srcOrd="0" destOrd="0" presId="urn:microsoft.com/office/officeart/2005/8/layout/chevron2"/>
    <dgm:cxn modelId="{C2F757D3-0CE1-47E5-BFF2-F08141021F14}" type="presOf" srcId="{B74FAEF8-0568-4209-A07B-F525FC5A4A65}" destId="{F1BB5B75-37B2-48F8-913E-4BE5B8A416E3}" srcOrd="0" destOrd="0" presId="urn:microsoft.com/office/officeart/2005/8/layout/chevron2"/>
    <dgm:cxn modelId="{A3ED77C4-3D0A-41CD-8537-87DB10DE6BA5}" type="presOf" srcId="{56C59F33-E8C6-46F7-A002-A8ED3FD484DB}" destId="{D054430E-28E8-4708-8711-F44E0CA6C655}" srcOrd="0" destOrd="0" presId="urn:microsoft.com/office/officeart/2005/8/layout/chevron2"/>
    <dgm:cxn modelId="{8F4B996F-483D-4BF0-8358-EC65808007F4}" srcId="{5EA44A23-A51E-47A7-B9CE-E00E3D03191A}" destId="{B74FAEF8-0568-4209-A07B-F525FC5A4A65}" srcOrd="2" destOrd="0" parTransId="{11C0EAE0-2839-49D3-B4B4-5CDFF90A832C}" sibTransId="{CB6B8C53-BEF0-4331-AC23-4ECBE54AA840}"/>
    <dgm:cxn modelId="{163D7DDE-DFAE-43F2-AA1B-4ED60BB332A8}" srcId="{5EA44A23-A51E-47A7-B9CE-E00E3D03191A}" destId="{B3680B1E-EACE-47D6-81D9-BBE00B2A54CD}" srcOrd="0" destOrd="0" parTransId="{3B93E8B2-2D8F-4588-90A4-FC5B2161586A}" sibTransId="{2CC36B97-B4C6-4AE6-9B94-384AEC870391}"/>
    <dgm:cxn modelId="{737B1ADB-4ADF-4629-B475-E9E316B94D70}" type="presOf" srcId="{6E9AD7B4-1EA0-4FEB-B8CD-E8F9070BED64}" destId="{ADF549D4-02D7-4668-8082-ACEFA727AFCB}" srcOrd="0" destOrd="0" presId="urn:microsoft.com/office/officeart/2005/8/layout/chevron2"/>
    <dgm:cxn modelId="{AF8E628F-A0FF-420E-A6BA-1808D9CB8901}" type="presParOf" srcId="{26DB9E19-D9B7-4373-9E99-E0C6B7DB3F59}" destId="{1E6ADDFE-482C-4202-B611-BA88C341DA48}" srcOrd="0" destOrd="0" presId="urn:microsoft.com/office/officeart/2005/8/layout/chevron2"/>
    <dgm:cxn modelId="{71F611B3-F49C-424F-9CAA-4017C616CB01}" type="presParOf" srcId="{1E6ADDFE-482C-4202-B611-BA88C341DA48}" destId="{B17AFBE8-ED95-4743-A72B-70ACCC9EA710}" srcOrd="0" destOrd="0" presId="urn:microsoft.com/office/officeart/2005/8/layout/chevron2"/>
    <dgm:cxn modelId="{06079816-E734-4718-AE62-90DCC2589140}" type="presParOf" srcId="{1E6ADDFE-482C-4202-B611-BA88C341DA48}" destId="{D054430E-28E8-4708-8711-F44E0CA6C655}" srcOrd="1" destOrd="0" presId="urn:microsoft.com/office/officeart/2005/8/layout/chevron2"/>
    <dgm:cxn modelId="{D8C5F7FD-DDBE-4AD8-B843-02FF2ACD4938}" type="presParOf" srcId="{26DB9E19-D9B7-4373-9E99-E0C6B7DB3F59}" destId="{4A8DFF8F-8F71-4C5C-9DA7-1FC21F601FA4}" srcOrd="1" destOrd="0" presId="urn:microsoft.com/office/officeart/2005/8/layout/chevron2"/>
    <dgm:cxn modelId="{339E9081-7274-4D67-A68A-42E8077D202B}" type="presParOf" srcId="{26DB9E19-D9B7-4373-9E99-E0C6B7DB3F59}" destId="{D3E5D125-BA26-4D7C-82FC-36D352AC7ACF}" srcOrd="2" destOrd="0" presId="urn:microsoft.com/office/officeart/2005/8/layout/chevron2"/>
    <dgm:cxn modelId="{C6FC0A7A-30C0-43FC-9A3C-B1705FE5E493}" type="presParOf" srcId="{D3E5D125-BA26-4D7C-82FC-36D352AC7ACF}" destId="{4C8A7BEC-6D9D-4FD0-870B-A9F635E3F6E6}" srcOrd="0" destOrd="0" presId="urn:microsoft.com/office/officeart/2005/8/layout/chevron2"/>
    <dgm:cxn modelId="{B7792077-9E38-4FE5-98FB-7D8345CFBAF4}" type="presParOf" srcId="{D3E5D125-BA26-4D7C-82FC-36D352AC7ACF}" destId="{1D06D0A7-65BB-48EA-B0B1-AB0B12077055}" srcOrd="1" destOrd="0" presId="urn:microsoft.com/office/officeart/2005/8/layout/chevron2"/>
    <dgm:cxn modelId="{5F880830-997E-43E2-93F2-594A071FCDB4}" type="presParOf" srcId="{26DB9E19-D9B7-4373-9E99-E0C6B7DB3F59}" destId="{6CDA89CA-32C0-4810-89F2-075414B3964F}" srcOrd="3" destOrd="0" presId="urn:microsoft.com/office/officeart/2005/8/layout/chevron2"/>
    <dgm:cxn modelId="{BAB36CFD-FD8B-4B99-A518-42538123FE3B}" type="presParOf" srcId="{26DB9E19-D9B7-4373-9E99-E0C6B7DB3F59}" destId="{020F0CA0-AA0D-4632-A77C-573A541BA6CB}" srcOrd="4" destOrd="0" presId="urn:microsoft.com/office/officeart/2005/8/layout/chevron2"/>
    <dgm:cxn modelId="{5CF3E88A-FBA7-4C5B-A5D0-BBF8DF60AFE8}" type="presParOf" srcId="{020F0CA0-AA0D-4632-A77C-573A541BA6CB}" destId="{F1BB5B75-37B2-48F8-913E-4BE5B8A416E3}" srcOrd="0" destOrd="0" presId="urn:microsoft.com/office/officeart/2005/8/layout/chevron2"/>
    <dgm:cxn modelId="{132A2F38-48D7-4814-A8F3-1EF3F910E5F0}" type="presParOf" srcId="{020F0CA0-AA0D-4632-A77C-573A541BA6CB}" destId="{174CD650-DEB8-43E7-A2CC-418D43F3897C}" srcOrd="1" destOrd="0" presId="urn:microsoft.com/office/officeart/2005/8/layout/chevron2"/>
    <dgm:cxn modelId="{8064FAD2-AAF8-4DC4-A837-51A827D3FD8C}" type="presParOf" srcId="{26DB9E19-D9B7-4373-9E99-E0C6B7DB3F59}" destId="{DBBB7834-6511-471C-B191-253D89E45BD9}" srcOrd="5" destOrd="0" presId="urn:microsoft.com/office/officeart/2005/8/layout/chevron2"/>
    <dgm:cxn modelId="{2B926817-2A6F-41A5-9C80-FAFF5E2FCF00}" type="presParOf" srcId="{26DB9E19-D9B7-4373-9E99-E0C6B7DB3F59}" destId="{9D620C07-7B62-4F8F-A4BA-91D87DC9EB75}" srcOrd="6" destOrd="0" presId="urn:microsoft.com/office/officeart/2005/8/layout/chevron2"/>
    <dgm:cxn modelId="{CE4A48AC-CD10-4D2A-9E47-FDF8D595FB4C}" type="presParOf" srcId="{9D620C07-7B62-4F8F-A4BA-91D87DC9EB75}" destId="{7E38813D-5749-4AC5-9D6A-241FEB4E3044}" srcOrd="0" destOrd="0" presId="urn:microsoft.com/office/officeart/2005/8/layout/chevron2"/>
    <dgm:cxn modelId="{23F94AB4-AC09-4F55-BA08-F991FD849D03}" type="presParOf" srcId="{9D620C07-7B62-4F8F-A4BA-91D87DC9EB75}" destId="{ADF549D4-02D7-4668-8082-ACEFA727AF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936096" y="0"/>
          <a:ext cx="1934656" cy="1354196"/>
        </a:xfrm>
        <a:prstGeom prst="roundRect">
          <a:avLst>
            <a:gd name="adj" fmla="val 16670"/>
          </a:avLst>
        </a:prstGeom>
        <a:solidFill>
          <a:srgbClr val="60DF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800" kern="1200" dirty="0" smtClean="0">
              <a:solidFill>
                <a:schemeClr val="tx1"/>
              </a:solidFill>
              <a:latin typeface="Calibri" pitchFamily="34" charset="0"/>
            </a:rPr>
            <a:t>Análisis</a:t>
          </a:r>
          <a:endParaRPr lang="es-CO" sz="38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002214" y="66118"/>
        <a:ext cx="1802420" cy="1221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305713" y="908821"/>
          <a:ext cx="1934656" cy="1354196"/>
        </a:xfrm>
        <a:prstGeom prst="roundRect">
          <a:avLst>
            <a:gd name="adj" fmla="val 16670"/>
          </a:avLst>
        </a:prstGeom>
        <a:solidFill>
          <a:srgbClr val="F595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100" kern="1200" dirty="0" smtClean="0">
              <a:solidFill>
                <a:schemeClr val="tx1"/>
              </a:solidFill>
              <a:latin typeface="Calibri" pitchFamily="34" charset="0"/>
            </a:rPr>
            <a:t>Diseño</a:t>
          </a:r>
          <a:endParaRPr lang="es-CO" sz="41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371831" y="974939"/>
        <a:ext cx="1802420" cy="1221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049475" y="1108289"/>
          <a:ext cx="2159451" cy="1302731"/>
        </a:xfrm>
        <a:prstGeom prst="roundRect">
          <a:avLst>
            <a:gd name="adj" fmla="val 16670"/>
          </a:avLst>
        </a:prstGeom>
        <a:solidFill>
          <a:srgbClr val="BC595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rPr>
            <a:t>Implementación</a:t>
          </a:r>
          <a:endParaRPr lang="es-CO" sz="2000" b="1" kern="1200" dirty="0">
            <a:solidFill>
              <a:schemeClr val="tx1"/>
            </a:solidFill>
            <a:latin typeface="Calibri" panose="020F0502020204030204" pitchFamily="34" charset="0"/>
            <a:ea typeface="Segoe UI" panose="020B0502040204020203" pitchFamily="34" charset="0"/>
            <a:cs typeface="Calibri" panose="020F0502020204030204" pitchFamily="34" charset="0"/>
          </a:endParaRPr>
        </a:p>
      </dsp:txBody>
      <dsp:txXfrm>
        <a:off x="1113081" y="1171895"/>
        <a:ext cx="2032239" cy="1175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9502-21FD-43D1-8BB4-DACC967ADAEE}">
      <dsp:nvSpPr>
        <dsp:cNvPr id="0" name=""/>
        <dsp:cNvSpPr/>
      </dsp:nvSpPr>
      <dsp:spPr>
        <a:xfrm>
          <a:off x="1236794" y="678838"/>
          <a:ext cx="2387269" cy="1354196"/>
        </a:xfrm>
        <a:prstGeom prst="roundRect">
          <a:avLst>
            <a:gd name="adj" fmla="val 16670"/>
          </a:avLst>
        </a:prstGeom>
        <a:solidFill>
          <a:srgbClr val="C9918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solidFill>
                <a:schemeClr val="tx1"/>
              </a:solidFill>
              <a:latin typeface="Calibri" pitchFamily="34" charset="0"/>
            </a:rPr>
            <a:t>Pruebas</a:t>
          </a:r>
          <a:endParaRPr lang="es-CO" sz="24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1302912" y="744956"/>
        <a:ext cx="2255033" cy="122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BE8-ED95-4743-A72B-70ACCC9EA710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9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39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0" y="761667"/>
        <a:ext cx="1522412" cy="652462"/>
      </dsp:txXfrm>
    </dsp:sp>
    <dsp:sp modelId="{D054430E-28E8-4708-8711-F44E0CA6C655}">
      <dsp:nvSpPr>
        <dsp:cNvPr id="0" name=""/>
        <dsp:cNvSpPr/>
      </dsp:nvSpPr>
      <dsp:spPr>
        <a:xfrm rot="5400000">
          <a:off x="2995441" y="-1435940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Mejora de  la eficiencia de control de acceso de  usuarios que ingresan con menores de edad por medio de un sistema web en la fundación Valle del Lili</a:t>
          </a:r>
          <a:endParaRPr lang="es-CO" sz="1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415482" y="213029"/>
        <a:ext cx="4504577" cy="1275648"/>
      </dsp:txXfrm>
    </dsp:sp>
    <dsp:sp modelId="{4C8A7BEC-6D9D-4FD0-870B-A9F635E3F6E6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9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39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0" y="2649870"/>
        <a:ext cx="1522412" cy="652462"/>
      </dsp:txXfrm>
    </dsp:sp>
    <dsp:sp modelId="{1D06D0A7-65BB-48EA-B0B1-AB0B12077055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Facilita</a:t>
          </a:r>
          <a:r>
            <a:rPr lang="es-CO" sz="1800" kern="1200" baseline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el proceso de control de acceso al personal de la Fundación Valle del Lili</a:t>
          </a:r>
          <a:endParaRPr lang="es-CO" sz="1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522412" y="1957673"/>
        <a:ext cx="4504577" cy="1275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FBE8-ED95-4743-A72B-70ACCC9EA710}">
      <dsp:nvSpPr>
        <dsp:cNvPr id="0" name=""/>
        <dsp:cNvSpPr/>
      </dsp:nvSpPr>
      <dsp:spPr>
        <a:xfrm rot="5400000">
          <a:off x="-169068" y="169068"/>
          <a:ext cx="1127124" cy="7889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394494"/>
        <a:ext cx="788987" cy="338137"/>
      </dsp:txXfrm>
    </dsp:sp>
    <dsp:sp modelId="{D054430E-28E8-4708-8711-F44E0CA6C655}">
      <dsp:nvSpPr>
        <dsp:cNvPr id="0" name=""/>
        <dsp:cNvSpPr/>
      </dsp:nvSpPr>
      <dsp:spPr>
        <a:xfrm rot="5400000">
          <a:off x="3496394" y="-2603848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Brinda conocimiento de la importancia de llevar un proceso de calidad, con respecto al procedimiento asistencial.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39322"/>
        <a:ext cx="6111680" cy="661103"/>
      </dsp:txXfrm>
    </dsp:sp>
    <dsp:sp modelId="{4C8A7BEC-6D9D-4FD0-870B-A9F635E3F6E6}">
      <dsp:nvSpPr>
        <dsp:cNvPr id="0" name=""/>
        <dsp:cNvSpPr/>
      </dsp:nvSpPr>
      <dsp:spPr>
        <a:xfrm rot="5400000">
          <a:off x="-169068" y="1105171"/>
          <a:ext cx="1127124" cy="78898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1330597"/>
        <a:ext cx="788987" cy="338137"/>
      </dsp:txXfrm>
    </dsp:sp>
    <dsp:sp modelId="{1D06D0A7-65BB-48EA-B0B1-AB0B12077055}">
      <dsp:nvSpPr>
        <dsp:cNvPr id="0" name=""/>
        <dsp:cNvSpPr/>
      </dsp:nvSpPr>
      <dsp:spPr>
        <a:xfrm rot="5400000">
          <a:off x="3496394" y="-1728247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7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Fortalecer habilidades en comunicación oral y escrita.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014923"/>
        <a:ext cx="6111680" cy="661103"/>
      </dsp:txXfrm>
    </dsp:sp>
    <dsp:sp modelId="{F1BB5B75-37B2-48F8-913E-4BE5B8A416E3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2352210"/>
        <a:ext cx="788987" cy="338137"/>
      </dsp:txXfrm>
    </dsp:sp>
    <dsp:sp modelId="{174CD650-DEB8-43E7-A2CC-418D43F3897C}">
      <dsp:nvSpPr>
        <dsp:cNvPr id="0" name=""/>
        <dsp:cNvSpPr/>
      </dsp:nvSpPr>
      <dsp:spPr>
        <a:xfrm rot="5400000">
          <a:off x="3496394" y="-749690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80975" lvl="1" indent="-180975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Aplicación de conocimientos de ingeniería y arquitectura de software.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1993480"/>
        <a:ext cx="6111680" cy="661103"/>
      </dsp:txXfrm>
    </dsp:sp>
    <dsp:sp modelId="{7E38813D-5749-4AC5-9D6A-241FEB4E3044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1" y="3330768"/>
        <a:ext cx="788987" cy="338137"/>
      </dsp:txXfrm>
    </dsp:sp>
    <dsp:sp modelId="{ADF549D4-02D7-4668-8082-ACEFA727AFCB}">
      <dsp:nvSpPr>
        <dsp:cNvPr id="0" name=""/>
        <dsp:cNvSpPr/>
      </dsp:nvSpPr>
      <dsp:spPr>
        <a:xfrm rot="5400000">
          <a:off x="3496394" y="228867"/>
          <a:ext cx="732631" cy="6147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Desarrollo de habilidades de investigación</a:t>
          </a:r>
          <a:r>
            <a:rPr lang="es-CO" sz="17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  <a:endParaRPr lang="es-CO" sz="17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788988" y="2972037"/>
        <a:ext cx="6111680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6133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443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s-ES"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6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18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82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93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05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431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94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60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98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1504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11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40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71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96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22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ES"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10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799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s-ES" sz="1300"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s-ES"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275856" y="2130425"/>
            <a:ext cx="5182343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275856" y="3886200"/>
            <a:ext cx="5112567" cy="1126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00787" y="260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91263" cy="562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79511" y="188641"/>
            <a:ext cx="7772400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827583" y="1556791"/>
            <a:ext cx="777686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47247" cy="634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277812"/>
            <a:ext cx="82296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457200" y="63246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132138" y="765175"/>
            <a:ext cx="5832474" cy="1150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000" b="0" i="0" u="none" strike="noStrike" cap="none" baseline="0" dirty="0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Proyecto de grado I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132138" y="2204864"/>
            <a:ext cx="5761036" cy="17281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lnSpc>
                <a:spcPts val="32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s-CO" sz="2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Sistema TI para el control de acceso de usuarios y el seguimiento de eventos internos en la Fundación Valle del Lili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315877" y="4365104"/>
            <a:ext cx="5544615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25000"/>
            </a:pPr>
            <a:r>
              <a:rPr lang="es-ES" sz="20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Integrante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:	Estiven </a:t>
            </a:r>
            <a:r>
              <a:rPr lang="es-ES" sz="2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Landázuri 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Salazar</a:t>
            </a:r>
          </a:p>
          <a:p>
            <a:pPr lvl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25000"/>
            </a:pPr>
            <a:r>
              <a:rPr lang="es-ES" sz="20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Tutor:		Gonzalo Llano Ramírez Ph</a:t>
            </a:r>
            <a:r>
              <a:rPr lang="es-ES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D.</a:t>
            </a:r>
            <a:endParaRPr lang="es-ES" sz="20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Ciclo de vida: </a:t>
            </a:r>
            <a:r>
              <a:rPr lang="es-E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Modelo en V (validación y verificación) </a:t>
            </a:r>
          </a:p>
        </p:txBody>
      </p:sp>
      <p:sp>
        <p:nvSpPr>
          <p:cNvPr id="38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10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26" y="937315"/>
            <a:ext cx="6696744" cy="510100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6299447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ea typeface="Quattrocento Sans"/>
              </a:rPr>
              <a:t>[4]</a:t>
            </a:r>
            <a:r>
              <a:rPr lang="es-CO" dirty="0">
                <a:latin typeface="Arial" panose="020B0604020202020204" pitchFamily="34" charset="0"/>
                <a:ea typeface="Quattrocento Sans"/>
              </a:rPr>
              <a:t>	R. S. </a:t>
            </a:r>
            <a:r>
              <a:rPr lang="es-CO" dirty="0" err="1">
                <a:latin typeface="Arial" panose="020B0604020202020204" pitchFamily="34" charset="0"/>
                <a:ea typeface="Quattrocento Sans"/>
              </a:rPr>
              <a:t>Pressman</a:t>
            </a:r>
            <a:r>
              <a:rPr lang="es-CO" dirty="0">
                <a:latin typeface="Arial" panose="020B0604020202020204" pitchFamily="34" charset="0"/>
                <a:ea typeface="Quattrocento Sans"/>
              </a:rPr>
              <a:t>, </a:t>
            </a:r>
            <a:r>
              <a:rPr lang="es-CO" i="1" dirty="0">
                <a:latin typeface="Arial" panose="020B0604020202020204" pitchFamily="34" charset="0"/>
                <a:ea typeface="Quattrocento Sans"/>
              </a:rPr>
              <a:t>Ingeniería del software. Un enfoque </a:t>
            </a:r>
            <a:r>
              <a:rPr lang="es-CO" i="1" dirty="0" smtClean="0">
                <a:latin typeface="Arial" panose="020B0604020202020204" pitchFamily="34" charset="0"/>
                <a:ea typeface="Quattrocento Sans"/>
              </a:rPr>
              <a:t>práctico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272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17413517"/>
              </p:ext>
            </p:extLst>
          </p:nvPr>
        </p:nvGraphicFramePr>
        <p:xfrm>
          <a:off x="-468560" y="1994302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282352" y="17618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Análisis</a:t>
            </a:r>
            <a:endParaRPr lang="es-E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319284" y="1332536"/>
            <a:ext cx="540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Elicitación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Análisis(proceso de </a:t>
            </a:r>
            <a:r>
              <a:rPr lang="es-CO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dofrman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Especificación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Verificación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Validación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  <a:p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Mantenimiento </a:t>
            </a: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 requerimientos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19284" y="4906257"/>
            <a:ext cx="5040560" cy="1729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Documentos de </a:t>
            </a:r>
            <a:r>
              <a:rPr lang="es-CO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Diagramas de caso de uso</a:t>
            </a: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Documento donde se evidencie el proceso de </a:t>
            </a:r>
            <a:r>
              <a:rPr lang="es-CO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dorfman</a:t>
            </a:r>
            <a:endParaRPr lang="es-CO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actividades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9298" y="4310811"/>
            <a:ext cx="1704313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1600" b="1" dirty="0">
                <a:latin typeface="Arial" panose="020B0604020202020204" pitchFamily="34" charset="0"/>
                <a:ea typeface="Quattrocento Sans"/>
                <a:cs typeface="Quattrocento Sans"/>
              </a:rPr>
              <a:t>Entregables</a:t>
            </a:r>
            <a:endParaRPr lang="es-CO" sz="1600" b="1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397922" y="823987"/>
            <a:ext cx="1467068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1600" b="1" dirty="0" smtClean="0">
                <a:latin typeface="Quattrocento Sans"/>
                <a:ea typeface="Quattrocento Sans"/>
                <a:cs typeface="Quattrocento Sans"/>
              </a:rPr>
              <a:t>Objetivos</a:t>
            </a:r>
            <a:endParaRPr lang="es-CO" sz="1600" b="1" dirty="0"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00613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86165924"/>
              </p:ext>
            </p:extLst>
          </p:nvPr>
        </p:nvGraphicFramePr>
        <p:xfrm>
          <a:off x="-1151583" y="620688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611560" y="29093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Diseño e Implementación</a:t>
            </a:r>
            <a:endParaRPr lang="es-E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13385" y="1822988"/>
            <a:ext cx="316835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Diseño Arquitectónico</a:t>
            </a: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Diseño Detallado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82817" y="1822988"/>
            <a:ext cx="356388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</a:t>
            </a:r>
            <a:r>
              <a:rPr lang="es-CO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s-CO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Diagrama de clases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724128" y="1039749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059832" y="1017628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908130013"/>
              </p:ext>
            </p:extLst>
          </p:nvPr>
        </p:nvGraphicFramePr>
        <p:xfrm>
          <a:off x="-900608" y="3450298"/>
          <a:ext cx="3528392" cy="263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ángulo 12"/>
          <p:cNvSpPr/>
          <p:nvPr/>
        </p:nvSpPr>
        <p:spPr>
          <a:xfrm>
            <a:off x="2344207" y="5013175"/>
            <a:ext cx="3626767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Codificación</a:t>
            </a:r>
            <a:endParaRPr lang="es-CO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Implementación del diseño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896541" y="4266065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580112" y="5013175"/>
            <a:ext cx="3997625" cy="82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fuente documentado</a:t>
            </a: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Prototipo funcional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494767" y="4402215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</p:spTree>
    <p:extLst>
      <p:ext uri="{BB962C8B-B14F-4D97-AF65-F5344CB8AC3E}">
        <p14:creationId xmlns:p14="http://schemas.microsoft.com/office/powerpoint/2010/main" val="955133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18093740"/>
              </p:ext>
            </p:extLst>
          </p:nvPr>
        </p:nvGraphicFramePr>
        <p:xfrm>
          <a:off x="-756592" y="1742044"/>
          <a:ext cx="362406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hape 255"/>
          <p:cNvSpPr txBox="1"/>
          <p:nvPr/>
        </p:nvSpPr>
        <p:spPr>
          <a:xfrm>
            <a:off x="229418" y="18891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Implementación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23928" y="2492896"/>
            <a:ext cx="4572000" cy="951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Validación del cumplimiento de los requerimientos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Pruebas de requerimientos funcionales, no funcionales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5536" y="4149080"/>
            <a:ext cx="4572000" cy="951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Informe de resultados de las pruebas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Escenarios de las pruebas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  <a:p>
            <a:pPr marL="342900" lvl="0" indent="-342900" algn="just">
              <a:lnSpc>
                <a:spcPct val="133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s-CO" dirty="0">
                <a:latin typeface="Arial" panose="020B0604020202020204" pitchFamily="34" charset="0"/>
                <a:ea typeface="Quattrocento Sans"/>
                <a:cs typeface="Quattrocento Sans"/>
              </a:rPr>
              <a:t>Manual de instalación</a:t>
            </a:r>
            <a:endParaRPr lang="es-CO" dirty="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83365" y="1788704"/>
            <a:ext cx="1675459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CO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75758" y="3588025"/>
            <a:ext cx="1943161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33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s-CO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Entregables</a:t>
            </a:r>
          </a:p>
        </p:txBody>
      </p:sp>
    </p:spTree>
    <p:extLst>
      <p:ext uri="{BB962C8B-B14F-4D97-AF65-F5344CB8AC3E}">
        <p14:creationId xmlns:p14="http://schemas.microsoft.com/office/powerpoint/2010/main" val="1282955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4637"/>
            <a:ext cx="8219255" cy="4896544"/>
          </a:xfrm>
          <a:prstGeom prst="rect">
            <a:avLst/>
          </a:prstGeom>
        </p:spPr>
      </p:pic>
      <p:sp>
        <p:nvSpPr>
          <p:cNvPr id="6" name="Shape 255"/>
          <p:cNvSpPr txBox="1"/>
          <p:nvPr/>
        </p:nvSpPr>
        <p:spPr>
          <a:xfrm>
            <a:off x="256691" y="419311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Riesgos y Limitaciones</a:t>
            </a:r>
            <a:endParaRPr lang="es-E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20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Entregables</a:t>
            </a:r>
            <a:endParaRPr lang="es-E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5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4677" y="1556792"/>
            <a:ext cx="799288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2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8640"/>
            <a:ext cx="4824536" cy="6405784"/>
          </a:xfrm>
          <a:prstGeom prst="rect">
            <a:avLst/>
          </a:prstGeom>
        </p:spPr>
      </p:pic>
      <p:sp>
        <p:nvSpPr>
          <p:cNvPr id="4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1275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0"/>
          <p:cNvSpPr txBox="1"/>
          <p:nvPr/>
        </p:nvSpPr>
        <p:spPr>
          <a:xfrm>
            <a:off x="251580" y="1283964"/>
            <a:ext cx="8640900" cy="3444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0000"/>
              </a:buClr>
              <a:buSzPct val="25000"/>
              <a:buFont typeface="Calibri"/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r>
              <a:rPr lang="es-CO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Aportes relacionados con el </a:t>
            </a:r>
            <a:r>
              <a:rPr lang="es-CO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objetivo </a:t>
            </a:r>
            <a:r>
              <a:rPr lang="es-CO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 proyecto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41131128"/>
              </p:ext>
            </p:extLst>
          </p:nvPr>
        </p:nvGraphicFramePr>
        <p:xfrm>
          <a:off x="1788368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777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0"/>
          <p:cNvSpPr txBox="1"/>
          <p:nvPr/>
        </p:nvSpPr>
        <p:spPr>
          <a:xfrm>
            <a:off x="251580" y="980728"/>
            <a:ext cx="8640900" cy="648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0000"/>
              </a:buClr>
              <a:buSzPct val="25000"/>
              <a:buFont typeface="Calibri"/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pPr algn="ctr"/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Aportes relacionados con </a:t>
            </a:r>
            <a:r>
              <a:rPr lang="es-CO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CO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desarrollo de capacidades del investigador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213524"/>
              </p:ext>
            </p:extLst>
          </p:nvPr>
        </p:nvGraphicFramePr>
        <p:xfrm>
          <a:off x="1187624" y="184482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255"/>
          <p:cNvSpPr txBox="1"/>
          <p:nvPr/>
        </p:nvSpPr>
        <p:spPr>
          <a:xfrm>
            <a:off x="229418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E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endParaRPr lang="es-E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995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5"/>
          <p:cNvSpPr txBox="1"/>
          <p:nvPr/>
        </p:nvSpPr>
        <p:spPr>
          <a:xfrm>
            <a:off x="282352" y="62068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Referencias </a:t>
            </a:r>
            <a:r>
              <a:rPr lang="es-E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bibliográficas</a:t>
            </a:r>
            <a:endParaRPr lang="es-E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556792"/>
            <a:ext cx="7254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[1]  S. Del </a:t>
            </a:r>
            <a:r>
              <a:rPr lang="es-CO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“HOSPITAL CIVIL DE IPIALES EMPRESA SOCIAL DEL ESTADO PROCESO: GESTION CLINICA.</a:t>
            </a:r>
          </a:p>
          <a:p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[2]  L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C. Beltrán, “Sistema de Control Interno en Entidades de Salud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[3]   P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Instruccionales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“ASEGURAR LA CORRECTA IDENTIFICACIÓN DEL PACIENTE EN 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LOS 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PROCESOS ASISTENCIALES.”</a:t>
            </a: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  [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4]  K.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Garimella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, M. Lees, and B. Williams, </a:t>
            </a:r>
            <a:r>
              <a:rPr lang="es-CO" i="1" dirty="0">
                <a:latin typeface="Segoe UI" panose="020B0502040204020203" pitchFamily="34" charset="0"/>
                <a:cs typeface="Segoe UI" panose="020B0502040204020203" pitchFamily="34" charset="0"/>
              </a:rPr>
              <a:t>Introducción a BPM para DUMIS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. 2008.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519" y="1412776"/>
            <a:ext cx="8640960" cy="4588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Motivación </a:t>
            </a: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y antecedentes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Descripción del problema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Objetivo general y específicos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</a:t>
            </a: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teórico y Estado </a:t>
            </a: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del </a:t>
            </a: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arte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Metodología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Contribuciones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y resultados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Cronograma</a:t>
            </a:r>
            <a:endParaRPr lang="es-ES" sz="2400" b="0" i="0" u="none" strike="noStrike" cap="none" baseline="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60000"/>
              <a:buFont typeface="Noto Symbol"/>
              <a:buChar char="▪"/>
            </a:pPr>
            <a:r>
              <a:rPr lang="es-ES" sz="2400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Referencias bibliográficas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4463" y="188913"/>
            <a:ext cx="6948487" cy="56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Contenido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ES" sz="1200" b="0" i="0" u="none" strike="noStrike" cap="none" baseline="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1" y="1916832"/>
            <a:ext cx="313372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413"/>
            <a:ext cx="9143997" cy="488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7322"/>
            <a:ext cx="9143999" cy="488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66113" y="6448251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3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74440" y="26674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800" b="1" i="0" u="none" strike="noStrike" cap="none" baseline="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Motivación y antecedentes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3568" y="1402745"/>
            <a:ext cx="7957392" cy="1511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ct val="100000"/>
            </a:pP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la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industria de la asistencia médica, la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identificación correcta y oportuna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los usuarios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es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una de las acciones más importantes para prevenir y disminuir errores </a:t>
            </a:r>
            <a:r>
              <a:rPr lang="es-CO" sz="21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el </a:t>
            </a:r>
            <a:r>
              <a:rPr lang="es-CO" sz="21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proceso asistencial.</a:t>
            </a:r>
          </a:p>
        </p:txBody>
      </p:sp>
      <p:sp>
        <p:nvSpPr>
          <p:cNvPr id="7" name="Shape 257"/>
          <p:cNvSpPr txBox="1"/>
          <p:nvPr/>
        </p:nvSpPr>
        <p:spPr>
          <a:xfrm>
            <a:off x="395536" y="3279118"/>
            <a:ext cx="3446465" cy="2918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En un periodo de tres años se denunciaron al Centro Nacional para la Seguridad del Paciente de Departamento de Veteranos de los EE.UU más de </a:t>
            </a:r>
            <a:r>
              <a:rPr lang="es-CO" sz="16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100 eventos adversos vinculados a una incorrecta identificación</a:t>
            </a: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de los pacientes [3]. </a:t>
            </a:r>
            <a:endParaRPr lang="es-CO" sz="16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914073" y="6044098"/>
            <a:ext cx="9793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	S. Del </a:t>
            </a:r>
            <a:r>
              <a:rPr lang="es-CO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, “HOSPITAL CIVIL DE IPIALES EMPRESA SOCIAL DEL ESTADO PROCESO: GESTION CLINICA</a:t>
            </a:r>
            <a:r>
              <a:rPr lang="es-CO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3121" y="6333939"/>
            <a:ext cx="91473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[3]	L. C. Beltrán, “Sistema de Control Interno en Entidades de Salud.”</a:t>
            </a:r>
          </a:p>
        </p:txBody>
      </p:sp>
      <p:sp>
        <p:nvSpPr>
          <p:cNvPr id="8" name="Shape 255"/>
          <p:cNvSpPr txBox="1"/>
          <p:nvPr/>
        </p:nvSpPr>
        <p:spPr>
          <a:xfrm>
            <a:off x="0" y="306836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000" b="1" i="0" u="none" strike="noStrike" cap="none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Antecedentes</a:t>
            </a:r>
            <a:r>
              <a:rPr lang="es-ES" sz="2000" b="1" i="0" u="none" strike="noStrike" cap="none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del problema</a:t>
            </a:r>
            <a:endParaRPr lang="es-ES" sz="2000" b="1" i="0" u="none" strike="noStrike" cap="none" baseline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47549" y="3710090"/>
            <a:ext cx="4510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Entre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noviembre de 2003 y julio de 2005, la </a:t>
            </a:r>
            <a:r>
              <a:rPr lang="es-CO" sz="16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   Agencia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Nacional para la Seguridad del Paciente del Reino Unido denunció </a:t>
            </a:r>
            <a:r>
              <a:rPr lang="es-CO" sz="1600" b="1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236 incidentes </a:t>
            </a:r>
            <a:r>
              <a:rPr lang="es-CO" sz="16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relacionados con identificación incorrecta de los usuarios [1]. </a:t>
            </a:r>
          </a:p>
        </p:txBody>
      </p:sp>
      <p:sp>
        <p:nvSpPr>
          <p:cNvPr id="10" name="Shape 255"/>
          <p:cNvSpPr txBox="1"/>
          <p:nvPr/>
        </p:nvSpPr>
        <p:spPr>
          <a:xfrm>
            <a:off x="25153" y="98599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ES" sz="2000" b="1" i="0" u="none" strike="noStrike" cap="none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Contexto</a:t>
            </a:r>
            <a:endParaRPr lang="es-ES" sz="2000" b="1" i="0" u="none" strike="noStrike" cap="none" baseline="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/>
          <p:nvPr/>
        </p:nvSpPr>
        <p:spPr>
          <a:xfrm>
            <a:off x="229418" y="332929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Descripción del problema</a:t>
            </a:r>
          </a:p>
        </p:txBody>
      </p:sp>
      <p:sp>
        <p:nvSpPr>
          <p:cNvPr id="5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5576" y="1196752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En la Fundación Valle de Lili no se cuenta con un proceso eficiente del registro del acceso a sus instalaciones de usuarios acompañados con menores de edad, y de asistencia a los eventos internos de capacitación e información para el personal de trabajo, ya que este proceso se realiza de forma manual y puede incurrir en falencias graves en el proceso </a:t>
            </a:r>
            <a:r>
              <a:rPr lang="es-CO" sz="2000" dirty="0" smtClean="0"/>
              <a:t>asistencial</a:t>
            </a:r>
            <a:r>
              <a:rPr lang="es-CO" sz="20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  <a:endParaRPr lang="es-CO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71" y="4148198"/>
            <a:ext cx="864096" cy="12325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77" y="4585170"/>
            <a:ext cx="358564" cy="3585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51" y="4283920"/>
            <a:ext cx="1326327" cy="9610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317" y="4657980"/>
            <a:ext cx="358564" cy="3585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064" y="4228796"/>
            <a:ext cx="1500850" cy="1025937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80" y="4425588"/>
            <a:ext cx="718390" cy="6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484" y="4168452"/>
            <a:ext cx="1813049" cy="12122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02051" y="1624150"/>
            <a:ext cx="8568952" cy="2092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ct val="42307"/>
            </a:pPr>
            <a:r>
              <a:rPr lang="es-CO" sz="24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Desarrollar  y validar un sistema TI que contribuya al mejoramiento de la eficiencia en el control de acceso de usuarios acompañados con menores de edad y a la asistencia de eventos internos para el personal de la Fundación Valle de </a:t>
            </a:r>
            <a:r>
              <a:rPr lang="es-CO" sz="24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Lili</a:t>
            </a:r>
            <a:endParaRPr lang="es-CO" sz="24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" name="Shape 255"/>
          <p:cNvSpPr txBox="1"/>
          <p:nvPr/>
        </p:nvSpPr>
        <p:spPr>
          <a:xfrm>
            <a:off x="230043" y="692696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4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Objetivo general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D:\Usuarios\16692125.ICESI\AppData\Local\Microsoft\Windows\Temporary Internet Files\Content.Outlook\TD5ONUA3\objeti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1"/>
            <a:ext cx="2936210" cy="235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239053" y="1268760"/>
            <a:ext cx="5000273" cy="4536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Identificar y caracterizar 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las actividades relacionadas con los procesos de acceso a los usuarios y el de asistencia </a:t>
            </a:r>
            <a:r>
              <a:rPr lang="es-CO" sz="1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 los eventos internos de la FVL.</a:t>
            </a:r>
            <a:endParaRPr lang="es-CO" sz="1900" dirty="0" smtClean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Modela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 los procesos de control de acceso y de asistencia a los eventos en la FVL para hacerlos </a:t>
            </a: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mas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</a:t>
            </a: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eficientes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Implementar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un sistema TI, </a:t>
            </a:r>
            <a:r>
              <a:rPr lang="es-CO" sz="19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que </a:t>
            </a:r>
            <a:r>
              <a:rPr lang="es-CO" sz="1900" dirty="0" smtClean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contribuya a mejorar la eficiencia de los procesos.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60363" lvl="0" indent="-360363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+mj-lt"/>
              <a:buAutoNum type="romanLcPeriod"/>
            </a:pPr>
            <a:r>
              <a:rPr lang="es-CO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Validar</a:t>
            </a:r>
            <a:r>
              <a:rPr lang="es-CO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 funcionalidades del sistema TI en la FVL.</a:t>
            </a:r>
            <a:endParaRPr lang="es-CO" sz="1900" dirty="0">
              <a:solidFill>
                <a:schemeClr val="dk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2050" name="Picture 2" descr="http://innolandia.es/wp-content/uploads/2012/06/objeti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66295"/>
            <a:ext cx="2413286" cy="214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 txBox="1"/>
          <p:nvPr/>
        </p:nvSpPr>
        <p:spPr>
          <a:xfrm>
            <a:off x="251520" y="188913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4400" dirty="0"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5"/>
          <p:cNvSpPr txBox="1"/>
          <p:nvPr/>
        </p:nvSpPr>
        <p:spPr>
          <a:xfrm>
            <a:off x="97161" y="188640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teórico</a:t>
            </a:r>
          </a:p>
        </p:txBody>
      </p:sp>
      <p:sp>
        <p:nvSpPr>
          <p:cNvPr id="7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20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996" y="1124744"/>
            <a:ext cx="776938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Seguridad Del Paciente </a:t>
            </a:r>
            <a:endParaRPr lang="es-ES" sz="18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 el conjunto de elementos estructurales, procesos, instrumentos y metodologías basadas en evidencias científicamente probadas que propenden por minimizar el riesgo de sufrir un evento adverso en el proceso de atención de salud o de mitigar sus consecuencias [3]. 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572" y="3162301"/>
            <a:ext cx="787254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Evento adverso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 el resultado de una atención en salud que de manera no intencional produjo daño. Los eventos adversos pueden ser prevenibles y no prevenibles </a:t>
            </a: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[3]: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051720" y="4875154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Factores contributivos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 las condiciones que predisponen una acción insegura </a:t>
            </a:r>
            <a:r>
              <a:rPr lang="es-CO" sz="1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[3].</a:t>
            </a:r>
            <a:endParaRPr lang="es-ES" sz="18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215694" y="6228829"/>
            <a:ext cx="9107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[3]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	P. </a:t>
            </a:r>
            <a:r>
              <a:rPr lang="es-CO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Instruccionales</a:t>
            </a:r>
            <a:r>
              <a:rPr lang="es-CO" sz="1000" dirty="0">
                <a:latin typeface="Segoe UI" panose="020B0502040204020203" pitchFamily="34" charset="0"/>
                <a:cs typeface="Segoe UI" panose="020B0502040204020203" pitchFamily="34" charset="0"/>
              </a:rPr>
              <a:t>, “ASEGURAR LA CORRECTA IDENTIFICACIÓN DEL PACIENTE EN LOS PROCESOS ASISTENCIALES.”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/>
          <p:nvPr/>
        </p:nvSpPr>
        <p:spPr>
          <a:xfrm>
            <a:off x="229418" y="260648"/>
            <a:ext cx="8640960" cy="6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E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Marco teórico</a:t>
            </a:r>
          </a:p>
        </p:txBody>
      </p:sp>
      <p:sp>
        <p:nvSpPr>
          <p:cNvPr id="8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8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5576" y="914970"/>
            <a:ext cx="3117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 de procesos</a:t>
            </a:r>
            <a:endParaRPr lang="es-E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6735" y="1434122"/>
            <a:ext cx="8513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r>
              <a:rPr lang="es-CO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s-CO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Management</a:t>
            </a:r>
            <a:r>
              <a:rPr lang="es-CO" sz="2000" dirty="0">
                <a:latin typeface="Segoe UI" panose="020B0502040204020203" pitchFamily="34" charset="0"/>
                <a:cs typeface="Segoe UI" panose="020B0502040204020203" pitchFamily="34" charset="0"/>
              </a:rPr>
              <a:t> (BPM) es un conjunto de métodos, herramientas y tecnologías utilizados para diseñar, representar, analizar y controlar procesos de negocio </a:t>
            </a:r>
            <a:r>
              <a:rPr lang="es-CO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operacionales[4]. </a:t>
            </a:r>
          </a:p>
          <a:p>
            <a:pPr algn="just"/>
            <a:endParaRPr lang="es-CO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es un sistema de gestión enfocado a perseguir la mejora continua del funcionamiento de las actividades empresariales, ayudando a las personas a administrar su trabajo, resolver de forma rápida y eficiente sus </a:t>
            </a: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tareas.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67527"/>
            <a:ext cx="5610800" cy="23977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7194" y="6314836"/>
            <a:ext cx="8882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Tomado de http://blogs.encamina.com/transformacion-digital/2016/09/05/bpm-y-transformacion-digital/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54"/>
          <p:cNvSpPr txBox="1">
            <a:spLocks noGrp="1"/>
          </p:cNvSpPr>
          <p:nvPr>
            <p:ph type="sldNum" idx="12"/>
          </p:nvPr>
        </p:nvSpPr>
        <p:spPr>
          <a:xfrm>
            <a:off x="8738121" y="6453336"/>
            <a:ext cx="37038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i="0" u="none" strike="noStrike" cap="none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9</a:t>
            </a:fld>
            <a:endParaRPr lang="es-ES" sz="1200" i="0" u="none" strike="noStrike" cap="none" baseline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91880" y="103294"/>
            <a:ext cx="3117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Estado del arte</a:t>
            </a:r>
            <a:endParaRPr lang="es-E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670596"/>
            <a:ext cx="9144000" cy="58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es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815</Words>
  <Application>Microsoft Office PowerPoint</Application>
  <PresentationFormat>Presentación en pantalla (4:3)</PresentationFormat>
  <Paragraphs>151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Segoe UI</vt:lpstr>
      <vt:lpstr>Quattrocento Sans</vt:lpstr>
      <vt:lpstr>Arial</vt:lpstr>
      <vt:lpstr>Wingdings</vt:lpstr>
      <vt:lpstr>Noto Symbol</vt:lpstr>
      <vt:lpstr>Calibri</vt:lpstr>
      <vt:lpstr>Symbol</vt:lpstr>
      <vt:lpstr>Icesi</vt:lpstr>
      <vt:lpstr>Diseño personalizado</vt:lpstr>
      <vt:lpstr>1_Diseño personalizado</vt:lpstr>
      <vt:lpstr>Proyecto de grado I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grado I</dc:title>
  <dc:creator>Gonzalo Llano Ramirez</dc:creator>
  <cp:lastModifiedBy>Angela</cp:lastModifiedBy>
  <cp:revision>126</cp:revision>
  <dcterms:modified xsi:type="dcterms:W3CDTF">2018-05-15T00:40:29Z</dcterms:modified>
</cp:coreProperties>
</file>