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2" r:id="rId1"/>
    <p:sldMasterId id="2147483683" r:id="rId2"/>
    <p:sldMasterId id="2147483684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91" r:id="rId12"/>
    <p:sldId id="279" r:id="rId13"/>
    <p:sldId id="292" r:id="rId14"/>
    <p:sldId id="293" r:id="rId15"/>
    <p:sldId id="295" r:id="rId16"/>
    <p:sldId id="297" r:id="rId17"/>
    <p:sldId id="296" r:id="rId18"/>
    <p:sldId id="287" r:id="rId19"/>
    <p:sldId id="288" r:id="rId20"/>
    <p:sldId id="268" r:id="rId21"/>
    <p:sldId id="270" r:id="rId22"/>
  </p:sldIdLst>
  <p:sldSz cx="9144000" cy="6858000" type="screen4x3"/>
  <p:notesSz cx="7315200" cy="9601200"/>
  <p:embeddedFontLst>
    <p:embeddedFont>
      <p:font typeface="Segoe UI" panose="020B0502040204020203" pitchFamily="3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18F"/>
    <a:srgbClr val="BC5955"/>
    <a:srgbClr val="F59546"/>
    <a:srgbClr val="60D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9E5607-0E82-4750-BA09-FAA9436A2356}">
  <a:tblStyle styleId="{459E5607-0E82-4750-BA09-FAA9436A2356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4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B2BC4-D464-4FB3-882D-932AA2472692}" type="doc">
      <dgm:prSet loTypeId="urn:microsoft.com/office/officeart/2005/8/layout/StepDownProcess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18AA8B1-A871-4748-9620-D2214E9F645F}">
      <dgm:prSet phldrT="[Texto]"/>
      <dgm:spPr>
        <a:solidFill>
          <a:srgbClr val="60DF46"/>
        </a:solidFill>
      </dgm:spPr>
      <dgm:t>
        <a:bodyPr/>
        <a:lstStyle/>
        <a:p>
          <a:r>
            <a:rPr lang="es-CO" dirty="0" smtClean="0">
              <a:solidFill>
                <a:schemeClr val="tx1"/>
              </a:solidFill>
              <a:latin typeface="Calibri" pitchFamily="34" charset="0"/>
            </a:rPr>
            <a:t>Análisis</a:t>
          </a:r>
          <a:endParaRPr lang="es-CO" dirty="0">
            <a:solidFill>
              <a:schemeClr val="tx1"/>
            </a:solidFill>
            <a:latin typeface="Calibri" pitchFamily="34" charset="0"/>
          </a:endParaRPr>
        </a:p>
      </dgm:t>
    </dgm:pt>
    <dgm:pt modelId="{67EFEE1B-C46C-4203-86A2-C1CBD271F704}" type="sibTrans" cxnId="{D660A97C-1F57-44C9-A6FE-1DBCB3BB6913}">
      <dgm:prSet/>
      <dgm:spPr/>
      <dgm:t>
        <a:bodyPr/>
        <a:lstStyle/>
        <a:p>
          <a:endParaRPr lang="es-CO"/>
        </a:p>
      </dgm:t>
    </dgm:pt>
    <dgm:pt modelId="{F9048E22-CD4A-42F1-AE24-D59C5E2F1359}" type="parTrans" cxnId="{D660A97C-1F57-44C9-A6FE-1DBCB3BB6913}">
      <dgm:prSet/>
      <dgm:spPr/>
      <dgm:t>
        <a:bodyPr/>
        <a:lstStyle/>
        <a:p>
          <a:endParaRPr lang="es-CO"/>
        </a:p>
      </dgm:t>
    </dgm:pt>
    <dgm:pt modelId="{2D3C67D2-3D1A-4465-9349-FCD89A5E97E0}" type="pres">
      <dgm:prSet presAssocID="{102B2BC4-D464-4FB3-882D-932AA247269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D47D110B-03DA-4D10-BC87-3631AFDBD14C}" type="pres">
      <dgm:prSet presAssocID="{618AA8B1-A871-4748-9620-D2214E9F645F}" presName="composite" presStyleCnt="0"/>
      <dgm:spPr/>
    </dgm:pt>
    <dgm:pt modelId="{2D069502-21FD-43D1-8BB4-DACC967ADAEE}" type="pres">
      <dgm:prSet presAssocID="{618AA8B1-A871-4748-9620-D2214E9F645F}" presName="ParentText" presStyleLbl="node1" presStyleIdx="0" presStyleCnt="1" custLinFactNeighborX="4724" custLinFactNeighborY="-6206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660A97C-1F57-44C9-A6FE-1DBCB3BB6913}" srcId="{102B2BC4-D464-4FB3-882D-932AA2472692}" destId="{618AA8B1-A871-4748-9620-D2214E9F645F}" srcOrd="0" destOrd="0" parTransId="{F9048E22-CD4A-42F1-AE24-D59C5E2F1359}" sibTransId="{67EFEE1B-C46C-4203-86A2-C1CBD271F704}"/>
    <dgm:cxn modelId="{B78E410B-3164-45A2-AA5C-A8A5A71123C1}" type="presOf" srcId="{102B2BC4-D464-4FB3-882D-932AA2472692}" destId="{2D3C67D2-3D1A-4465-9349-FCD89A5E97E0}" srcOrd="0" destOrd="0" presId="urn:microsoft.com/office/officeart/2005/8/layout/StepDownProcess"/>
    <dgm:cxn modelId="{EE5A000F-C017-4846-8F1D-4C18A1B8E669}" type="presOf" srcId="{618AA8B1-A871-4748-9620-D2214E9F645F}" destId="{2D069502-21FD-43D1-8BB4-DACC967ADAEE}" srcOrd="0" destOrd="0" presId="urn:microsoft.com/office/officeart/2005/8/layout/StepDownProcess"/>
    <dgm:cxn modelId="{6AD76A85-63A8-4AFE-820D-E5CE3D0DAC38}" type="presParOf" srcId="{2D3C67D2-3D1A-4465-9349-FCD89A5E97E0}" destId="{D47D110B-03DA-4D10-BC87-3631AFDBD14C}" srcOrd="0" destOrd="0" presId="urn:microsoft.com/office/officeart/2005/8/layout/StepDownProcess"/>
    <dgm:cxn modelId="{B73D1282-0D5C-4777-B10E-11BBB8F02232}" type="presParOf" srcId="{D47D110B-03DA-4D10-BC87-3631AFDBD14C}" destId="{2D069502-21FD-43D1-8BB4-DACC967ADAE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B2BC4-D464-4FB3-882D-932AA2472692}" type="doc">
      <dgm:prSet loTypeId="urn:microsoft.com/office/officeart/2005/8/layout/StepDownProcess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18AA8B1-A871-4748-9620-D2214E9F645F}">
      <dgm:prSet phldrT="[Texto]"/>
      <dgm:spPr>
        <a:solidFill>
          <a:srgbClr val="F59546"/>
        </a:solidFill>
      </dgm:spPr>
      <dgm:t>
        <a:bodyPr/>
        <a:lstStyle/>
        <a:p>
          <a:r>
            <a:rPr lang="es-CO" dirty="0" smtClean="0">
              <a:solidFill>
                <a:schemeClr val="tx1"/>
              </a:solidFill>
              <a:latin typeface="Calibri" pitchFamily="34" charset="0"/>
            </a:rPr>
            <a:t>Diseño</a:t>
          </a:r>
          <a:endParaRPr lang="es-CO" dirty="0">
            <a:solidFill>
              <a:schemeClr val="tx1"/>
            </a:solidFill>
            <a:latin typeface="Calibri" pitchFamily="34" charset="0"/>
          </a:endParaRPr>
        </a:p>
      </dgm:t>
    </dgm:pt>
    <dgm:pt modelId="{F9048E22-CD4A-42F1-AE24-D59C5E2F1359}" type="parTrans" cxnId="{D660A97C-1F57-44C9-A6FE-1DBCB3BB6913}">
      <dgm:prSet/>
      <dgm:spPr/>
      <dgm:t>
        <a:bodyPr/>
        <a:lstStyle/>
        <a:p>
          <a:endParaRPr lang="es-CO"/>
        </a:p>
      </dgm:t>
    </dgm:pt>
    <dgm:pt modelId="{67EFEE1B-C46C-4203-86A2-C1CBD271F704}" type="sibTrans" cxnId="{D660A97C-1F57-44C9-A6FE-1DBCB3BB6913}">
      <dgm:prSet/>
      <dgm:spPr/>
      <dgm:t>
        <a:bodyPr/>
        <a:lstStyle/>
        <a:p>
          <a:endParaRPr lang="es-CO"/>
        </a:p>
      </dgm:t>
    </dgm:pt>
    <dgm:pt modelId="{2D3C67D2-3D1A-4465-9349-FCD89A5E97E0}" type="pres">
      <dgm:prSet presAssocID="{102B2BC4-D464-4FB3-882D-932AA247269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D47D110B-03DA-4D10-BC87-3631AFDBD14C}" type="pres">
      <dgm:prSet presAssocID="{618AA8B1-A871-4748-9620-D2214E9F645F}" presName="composite" presStyleCnt="0"/>
      <dgm:spPr/>
    </dgm:pt>
    <dgm:pt modelId="{2D069502-21FD-43D1-8BB4-DACC967ADAEE}" type="pres">
      <dgm:prSet presAssocID="{618AA8B1-A871-4748-9620-D2214E9F645F}" presName="ParentText" presStyleLbl="node1" presStyleIdx="0" presStyleCnt="1" custLinFactNeighborX="23829" custLinFactNeighborY="1608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660A97C-1F57-44C9-A6FE-1DBCB3BB6913}" srcId="{102B2BC4-D464-4FB3-882D-932AA2472692}" destId="{618AA8B1-A871-4748-9620-D2214E9F645F}" srcOrd="0" destOrd="0" parTransId="{F9048E22-CD4A-42F1-AE24-D59C5E2F1359}" sibTransId="{67EFEE1B-C46C-4203-86A2-C1CBD271F704}"/>
    <dgm:cxn modelId="{63D19086-ACC2-46C0-8E8F-E5483BBF3072}" type="presOf" srcId="{618AA8B1-A871-4748-9620-D2214E9F645F}" destId="{2D069502-21FD-43D1-8BB4-DACC967ADAEE}" srcOrd="0" destOrd="0" presId="urn:microsoft.com/office/officeart/2005/8/layout/StepDownProcess"/>
    <dgm:cxn modelId="{FBE46A5D-D3B6-4AE9-B6E5-190FD942CD42}" type="presOf" srcId="{102B2BC4-D464-4FB3-882D-932AA2472692}" destId="{2D3C67D2-3D1A-4465-9349-FCD89A5E97E0}" srcOrd="0" destOrd="0" presId="urn:microsoft.com/office/officeart/2005/8/layout/StepDownProcess"/>
    <dgm:cxn modelId="{D3670F3F-2DF5-4D1C-A6CA-325DE939D41D}" type="presParOf" srcId="{2D3C67D2-3D1A-4465-9349-FCD89A5E97E0}" destId="{D47D110B-03DA-4D10-BC87-3631AFDBD14C}" srcOrd="0" destOrd="0" presId="urn:microsoft.com/office/officeart/2005/8/layout/StepDownProcess"/>
    <dgm:cxn modelId="{CD753249-93D0-437E-A6BA-72F7D21B2B32}" type="presParOf" srcId="{D47D110B-03DA-4D10-BC87-3631AFDBD14C}" destId="{2D069502-21FD-43D1-8BB4-DACC967ADAE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2B2BC4-D464-4FB3-882D-932AA2472692}" type="doc">
      <dgm:prSet loTypeId="urn:microsoft.com/office/officeart/2005/8/layout/StepDownProcess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18AA8B1-A871-4748-9620-D2214E9F645F}">
      <dgm:prSet phldrT="[Texto]" custT="1"/>
      <dgm:spPr>
        <a:solidFill>
          <a:srgbClr val="BC5955"/>
        </a:solidFill>
      </dgm:spPr>
      <dgm:t>
        <a:bodyPr/>
        <a:lstStyle/>
        <a:p>
          <a:r>
            <a:rPr lang="es-CO" sz="2000" b="1" dirty="0" smtClean="0">
              <a:solidFill>
                <a:schemeClr val="tx1"/>
              </a:solidFill>
              <a:latin typeface="Calibri" panose="020F0502020204030204" pitchFamily="34" charset="0"/>
              <a:ea typeface="Segoe UI" panose="020B0502040204020203" pitchFamily="34" charset="0"/>
              <a:cs typeface="Calibri" panose="020F0502020204030204" pitchFamily="34" charset="0"/>
            </a:rPr>
            <a:t>Implementación</a:t>
          </a:r>
          <a:endParaRPr lang="es-CO" sz="2000" b="1" dirty="0">
            <a:solidFill>
              <a:schemeClr val="tx1"/>
            </a:solidFill>
            <a:latin typeface="Calibri" panose="020F0502020204030204" pitchFamily="34" charset="0"/>
            <a:ea typeface="Segoe UI" panose="020B0502040204020203" pitchFamily="34" charset="0"/>
            <a:cs typeface="Calibri" panose="020F0502020204030204" pitchFamily="34" charset="0"/>
          </a:endParaRPr>
        </a:p>
      </dgm:t>
    </dgm:pt>
    <dgm:pt modelId="{F9048E22-CD4A-42F1-AE24-D59C5E2F1359}" type="parTrans" cxnId="{D660A97C-1F57-44C9-A6FE-1DBCB3BB6913}">
      <dgm:prSet/>
      <dgm:spPr/>
      <dgm:t>
        <a:bodyPr/>
        <a:lstStyle/>
        <a:p>
          <a:endParaRPr lang="es-CO"/>
        </a:p>
      </dgm:t>
    </dgm:pt>
    <dgm:pt modelId="{67EFEE1B-C46C-4203-86A2-C1CBD271F704}" type="sibTrans" cxnId="{D660A97C-1F57-44C9-A6FE-1DBCB3BB6913}">
      <dgm:prSet/>
      <dgm:spPr/>
      <dgm:t>
        <a:bodyPr/>
        <a:lstStyle/>
        <a:p>
          <a:endParaRPr lang="es-CO"/>
        </a:p>
      </dgm:t>
    </dgm:pt>
    <dgm:pt modelId="{2D3C67D2-3D1A-4465-9349-FCD89A5E97E0}" type="pres">
      <dgm:prSet presAssocID="{102B2BC4-D464-4FB3-882D-932AA247269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D47D110B-03DA-4D10-BC87-3631AFDBD14C}" type="pres">
      <dgm:prSet presAssocID="{618AA8B1-A871-4748-9620-D2214E9F645F}" presName="composite" presStyleCnt="0"/>
      <dgm:spPr/>
    </dgm:pt>
    <dgm:pt modelId="{2D069502-21FD-43D1-8BB4-DACC967ADAEE}" type="pres">
      <dgm:prSet presAssocID="{618AA8B1-A871-4748-9620-D2214E9F645F}" presName="ParentText" presStyleLbl="node1" presStyleIdx="0" presStyleCnt="1" custScaleX="116029" custLinFactNeighborX="19612" custLinFactNeighborY="3394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2EE84D3-52A1-4296-BFC7-85C663572B7D}" type="presOf" srcId="{102B2BC4-D464-4FB3-882D-932AA2472692}" destId="{2D3C67D2-3D1A-4465-9349-FCD89A5E97E0}" srcOrd="0" destOrd="0" presId="urn:microsoft.com/office/officeart/2005/8/layout/StepDownProcess"/>
    <dgm:cxn modelId="{D660A97C-1F57-44C9-A6FE-1DBCB3BB6913}" srcId="{102B2BC4-D464-4FB3-882D-932AA2472692}" destId="{618AA8B1-A871-4748-9620-D2214E9F645F}" srcOrd="0" destOrd="0" parTransId="{F9048E22-CD4A-42F1-AE24-D59C5E2F1359}" sibTransId="{67EFEE1B-C46C-4203-86A2-C1CBD271F704}"/>
    <dgm:cxn modelId="{8B21A8B2-1CAE-4451-9CAD-AD4B5E6A3A88}" type="presOf" srcId="{618AA8B1-A871-4748-9620-D2214E9F645F}" destId="{2D069502-21FD-43D1-8BB4-DACC967ADAEE}" srcOrd="0" destOrd="0" presId="urn:microsoft.com/office/officeart/2005/8/layout/StepDownProcess"/>
    <dgm:cxn modelId="{A3927D28-70BC-485F-85C3-15485C692A2E}" type="presParOf" srcId="{2D3C67D2-3D1A-4465-9349-FCD89A5E97E0}" destId="{D47D110B-03DA-4D10-BC87-3631AFDBD14C}" srcOrd="0" destOrd="0" presId="urn:microsoft.com/office/officeart/2005/8/layout/StepDownProcess"/>
    <dgm:cxn modelId="{58442F78-93CD-43F7-92F9-FAC8592ABD8E}" type="presParOf" srcId="{D47D110B-03DA-4D10-BC87-3631AFDBD14C}" destId="{2D069502-21FD-43D1-8BB4-DACC967ADAE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2B2BC4-D464-4FB3-882D-932AA2472692}" type="doc">
      <dgm:prSet loTypeId="urn:microsoft.com/office/officeart/2005/8/layout/StepDownProcess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18AA8B1-A871-4748-9620-D2214E9F645F}">
      <dgm:prSet phldrT="[Texto]" custT="1"/>
      <dgm:spPr>
        <a:solidFill>
          <a:srgbClr val="C9918F"/>
        </a:solidFill>
      </dgm:spPr>
      <dgm:t>
        <a:bodyPr/>
        <a:lstStyle/>
        <a:p>
          <a:r>
            <a:rPr lang="es-CO" sz="2400" dirty="0" smtClean="0">
              <a:solidFill>
                <a:schemeClr val="tx1"/>
              </a:solidFill>
              <a:latin typeface="Calibri" pitchFamily="34" charset="0"/>
            </a:rPr>
            <a:t>Pruebas</a:t>
          </a:r>
          <a:endParaRPr lang="es-CO" sz="2400" dirty="0">
            <a:solidFill>
              <a:schemeClr val="tx1"/>
            </a:solidFill>
            <a:latin typeface="Calibri" pitchFamily="34" charset="0"/>
          </a:endParaRPr>
        </a:p>
      </dgm:t>
    </dgm:pt>
    <dgm:pt modelId="{F9048E22-CD4A-42F1-AE24-D59C5E2F1359}" type="parTrans" cxnId="{D660A97C-1F57-44C9-A6FE-1DBCB3BB6913}">
      <dgm:prSet/>
      <dgm:spPr/>
      <dgm:t>
        <a:bodyPr/>
        <a:lstStyle/>
        <a:p>
          <a:endParaRPr lang="es-CO"/>
        </a:p>
      </dgm:t>
    </dgm:pt>
    <dgm:pt modelId="{67EFEE1B-C46C-4203-86A2-C1CBD271F704}" type="sibTrans" cxnId="{D660A97C-1F57-44C9-A6FE-1DBCB3BB6913}">
      <dgm:prSet/>
      <dgm:spPr/>
      <dgm:t>
        <a:bodyPr/>
        <a:lstStyle/>
        <a:p>
          <a:endParaRPr lang="es-CO"/>
        </a:p>
      </dgm:t>
    </dgm:pt>
    <dgm:pt modelId="{2D3C67D2-3D1A-4465-9349-FCD89A5E97E0}" type="pres">
      <dgm:prSet presAssocID="{102B2BC4-D464-4FB3-882D-932AA247269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D47D110B-03DA-4D10-BC87-3631AFDBD14C}" type="pres">
      <dgm:prSet presAssocID="{618AA8B1-A871-4748-9620-D2214E9F645F}" presName="composite" presStyleCnt="0"/>
      <dgm:spPr/>
    </dgm:pt>
    <dgm:pt modelId="{2D069502-21FD-43D1-8BB4-DACC967ADAEE}" type="pres">
      <dgm:prSet presAssocID="{618AA8B1-A871-4748-9620-D2214E9F645F}" presName="ParentText" presStyleLbl="node1" presStyleIdx="0" presStyleCnt="1" custScaleX="123395" custLinFactNeighborX="49920" custLinFactNeighborY="-9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660A97C-1F57-44C9-A6FE-1DBCB3BB6913}" srcId="{102B2BC4-D464-4FB3-882D-932AA2472692}" destId="{618AA8B1-A871-4748-9620-D2214E9F645F}" srcOrd="0" destOrd="0" parTransId="{F9048E22-CD4A-42F1-AE24-D59C5E2F1359}" sibTransId="{67EFEE1B-C46C-4203-86A2-C1CBD271F704}"/>
    <dgm:cxn modelId="{DEEB26D3-4CF0-4DFA-9CCF-DB713C1B60A9}" type="presOf" srcId="{102B2BC4-D464-4FB3-882D-932AA2472692}" destId="{2D3C67D2-3D1A-4465-9349-FCD89A5E97E0}" srcOrd="0" destOrd="0" presId="urn:microsoft.com/office/officeart/2005/8/layout/StepDownProcess"/>
    <dgm:cxn modelId="{CF7A6E58-8EE5-4BD6-BD06-9F292F95A5C2}" type="presOf" srcId="{618AA8B1-A871-4748-9620-D2214E9F645F}" destId="{2D069502-21FD-43D1-8BB4-DACC967ADAEE}" srcOrd="0" destOrd="0" presId="urn:microsoft.com/office/officeart/2005/8/layout/StepDownProcess"/>
    <dgm:cxn modelId="{39FCEBEB-FC2B-4820-86A7-78B29A8A5032}" type="presParOf" srcId="{2D3C67D2-3D1A-4465-9349-FCD89A5E97E0}" destId="{D47D110B-03DA-4D10-BC87-3631AFDBD14C}" srcOrd="0" destOrd="0" presId="urn:microsoft.com/office/officeart/2005/8/layout/StepDownProcess"/>
    <dgm:cxn modelId="{183469FD-F30B-4F8F-A0EC-26D36617A715}" type="presParOf" srcId="{D47D110B-03DA-4D10-BC87-3631AFDBD14C}" destId="{2D069502-21FD-43D1-8BB4-DACC967ADAE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A44A23-A51E-47A7-B9CE-E00E3D03191A}" type="doc">
      <dgm:prSet loTypeId="urn:microsoft.com/office/officeart/2005/8/layout/chevron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B3680B1E-EACE-47D6-81D9-BBE00B2A54CD}">
      <dgm:prSet phldrT="[Texto]"/>
      <dgm:spPr/>
      <dgm:t>
        <a:bodyPr/>
        <a:lstStyle/>
        <a:p>
          <a:r>
            <a:rPr lang="es-CO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endParaRPr lang="es-CO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B93E8B2-2D8F-4588-90A4-FC5B2161586A}" type="parTrans" cxnId="{163D7DDE-DFAE-43F2-AA1B-4ED60BB332A8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CC36B97-B4C6-4AE6-9B94-384AEC870391}" type="sibTrans" cxnId="{163D7DDE-DFAE-43F2-AA1B-4ED60BB332A8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6C59F33-E8C6-46F7-A002-A8ED3FD484DB}">
      <dgm:prSet phldrT="[Texto]"/>
      <dgm:spPr/>
      <dgm:t>
        <a:bodyPr/>
        <a:lstStyle/>
        <a:p>
          <a:r>
            <a:rPr lang="es-CO" dirty="0" smtClean="0"/>
            <a:t>Mejora de  la eficiencia de control de acceso de  usuarios que ingresan con menores de edad por medio de un sistema web en la fundación Valle del Lili</a:t>
          </a:r>
          <a:endParaRPr lang="es-CO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A59D34A-92EE-4CC2-B8F2-4DF6C16FB0C6}" type="parTrans" cxnId="{D47CA829-3E71-4760-A117-428829C978DD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149CAF1-856A-49A4-9AB6-C36552159DFC}" type="sibTrans" cxnId="{D47CA829-3E71-4760-A117-428829C978DD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C082438-8581-47B6-8A73-986EB435188F}">
      <dgm:prSet phldrT="[Texto]"/>
      <dgm:spPr/>
      <dgm:t>
        <a:bodyPr/>
        <a:lstStyle/>
        <a:p>
          <a:r>
            <a:rPr lang="es-CO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endParaRPr lang="es-CO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D3BA826-C060-46D2-8F12-076FAAA07E9C}" type="parTrans" cxnId="{D9C8BB06-6E8C-45B3-B219-C78EB0694A7D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B12225D-6B52-420F-8152-A6673B769396}" type="sibTrans" cxnId="{D9C8BB06-6E8C-45B3-B219-C78EB0694A7D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2DB8F61-A403-4BE5-BB81-2540542547D8}">
      <dgm:prSet phldrT="[Texto]"/>
      <dgm:spPr/>
      <dgm:t>
        <a:bodyPr/>
        <a:lstStyle/>
        <a:p>
          <a:r>
            <a:rPr lang="es-CO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Facilita</a:t>
          </a:r>
          <a:r>
            <a:rPr lang="es-CO" baseline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el proceso de control de acceso al personal de la Fundación Valle del Lili</a:t>
          </a:r>
          <a:endParaRPr lang="es-CO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1A2FE63-34BE-4F24-9F21-8DF0A526D84D}" type="parTrans" cxnId="{78E32B62-AF6D-48C2-B214-76D196531A75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A8848BD-98F2-480A-A812-C95EDEA75A90}" type="sibTrans" cxnId="{78E32B62-AF6D-48C2-B214-76D196531A75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6DB9E19-D9B7-4373-9E99-E0C6B7DB3F59}" type="pres">
      <dgm:prSet presAssocID="{5EA44A23-A51E-47A7-B9CE-E00E3D03191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E6ADDFE-482C-4202-B611-BA88C341DA48}" type="pres">
      <dgm:prSet presAssocID="{B3680B1E-EACE-47D6-81D9-BBE00B2A54CD}" presName="composite" presStyleCnt="0"/>
      <dgm:spPr/>
    </dgm:pt>
    <dgm:pt modelId="{B17AFBE8-ED95-4743-A72B-70ACCC9EA710}" type="pres">
      <dgm:prSet presAssocID="{B3680B1E-EACE-47D6-81D9-BBE00B2A54CD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054430E-28E8-4708-8711-F44E0CA6C655}" type="pres">
      <dgm:prSet presAssocID="{B3680B1E-EACE-47D6-81D9-BBE00B2A54CD}" presName="descendantText" presStyleLbl="alignAcc1" presStyleIdx="0" presStyleCnt="2" custLinFactNeighborX="-2338" custLinFactNeighborY="1015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A8DFF8F-8F71-4C5C-9DA7-1FC21F601FA4}" type="pres">
      <dgm:prSet presAssocID="{2CC36B97-B4C6-4AE6-9B94-384AEC870391}" presName="sp" presStyleCnt="0"/>
      <dgm:spPr/>
    </dgm:pt>
    <dgm:pt modelId="{D3E5D125-BA26-4D7C-82FC-36D352AC7ACF}" type="pres">
      <dgm:prSet presAssocID="{FC082438-8581-47B6-8A73-986EB435188F}" presName="composite" presStyleCnt="0"/>
      <dgm:spPr/>
    </dgm:pt>
    <dgm:pt modelId="{4C8A7BEC-6D9D-4FD0-870B-A9F635E3F6E6}" type="pres">
      <dgm:prSet presAssocID="{FC082438-8581-47B6-8A73-986EB435188F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D06D0A7-65BB-48EA-B0B1-AB0B12077055}" type="pres">
      <dgm:prSet presAssocID="{FC082438-8581-47B6-8A73-986EB435188F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78E32B62-AF6D-48C2-B214-76D196531A75}" srcId="{FC082438-8581-47B6-8A73-986EB435188F}" destId="{02DB8F61-A403-4BE5-BB81-2540542547D8}" srcOrd="0" destOrd="0" parTransId="{61A2FE63-34BE-4F24-9F21-8DF0A526D84D}" sibTransId="{CA8848BD-98F2-480A-A812-C95EDEA75A90}"/>
    <dgm:cxn modelId="{C933F6E1-E255-4717-B4DA-34BEF7611FD8}" type="presOf" srcId="{FC082438-8581-47B6-8A73-986EB435188F}" destId="{4C8A7BEC-6D9D-4FD0-870B-A9F635E3F6E6}" srcOrd="0" destOrd="0" presId="urn:microsoft.com/office/officeart/2005/8/layout/chevron2"/>
    <dgm:cxn modelId="{177B8CC3-EBEC-4B2E-A16A-DABCEFE6FB75}" type="presOf" srcId="{5EA44A23-A51E-47A7-B9CE-E00E3D03191A}" destId="{26DB9E19-D9B7-4373-9E99-E0C6B7DB3F59}" srcOrd="0" destOrd="0" presId="urn:microsoft.com/office/officeart/2005/8/layout/chevron2"/>
    <dgm:cxn modelId="{D47CA829-3E71-4760-A117-428829C978DD}" srcId="{B3680B1E-EACE-47D6-81D9-BBE00B2A54CD}" destId="{56C59F33-E8C6-46F7-A002-A8ED3FD484DB}" srcOrd="0" destOrd="0" parTransId="{0A59D34A-92EE-4CC2-B8F2-4DF6C16FB0C6}" sibTransId="{9149CAF1-856A-49A4-9AB6-C36552159DFC}"/>
    <dgm:cxn modelId="{A3105CF7-A6F0-4FF1-A2A2-594D4510FDAD}" type="presOf" srcId="{B3680B1E-EACE-47D6-81D9-BBE00B2A54CD}" destId="{B17AFBE8-ED95-4743-A72B-70ACCC9EA710}" srcOrd="0" destOrd="0" presId="urn:microsoft.com/office/officeart/2005/8/layout/chevron2"/>
    <dgm:cxn modelId="{2F464381-32E5-4953-895F-CB830109DCBE}" type="presOf" srcId="{56C59F33-E8C6-46F7-A002-A8ED3FD484DB}" destId="{D054430E-28E8-4708-8711-F44E0CA6C655}" srcOrd="0" destOrd="0" presId="urn:microsoft.com/office/officeart/2005/8/layout/chevron2"/>
    <dgm:cxn modelId="{D9C8BB06-6E8C-45B3-B219-C78EB0694A7D}" srcId="{5EA44A23-A51E-47A7-B9CE-E00E3D03191A}" destId="{FC082438-8581-47B6-8A73-986EB435188F}" srcOrd="1" destOrd="0" parTransId="{ED3BA826-C060-46D2-8F12-076FAAA07E9C}" sibTransId="{9B12225D-6B52-420F-8152-A6673B769396}"/>
    <dgm:cxn modelId="{153510C2-CCC2-489F-BF2E-8756C4A2027C}" type="presOf" srcId="{02DB8F61-A403-4BE5-BB81-2540542547D8}" destId="{1D06D0A7-65BB-48EA-B0B1-AB0B12077055}" srcOrd="0" destOrd="0" presId="urn:microsoft.com/office/officeart/2005/8/layout/chevron2"/>
    <dgm:cxn modelId="{163D7DDE-DFAE-43F2-AA1B-4ED60BB332A8}" srcId="{5EA44A23-A51E-47A7-B9CE-E00E3D03191A}" destId="{B3680B1E-EACE-47D6-81D9-BBE00B2A54CD}" srcOrd="0" destOrd="0" parTransId="{3B93E8B2-2D8F-4588-90A4-FC5B2161586A}" sibTransId="{2CC36B97-B4C6-4AE6-9B94-384AEC870391}"/>
    <dgm:cxn modelId="{B054677C-C95A-41C3-888D-2CC0E2D15CC6}" type="presParOf" srcId="{26DB9E19-D9B7-4373-9E99-E0C6B7DB3F59}" destId="{1E6ADDFE-482C-4202-B611-BA88C341DA48}" srcOrd="0" destOrd="0" presId="urn:microsoft.com/office/officeart/2005/8/layout/chevron2"/>
    <dgm:cxn modelId="{9B682A27-FBE8-4047-9C4A-C1BEF896443F}" type="presParOf" srcId="{1E6ADDFE-482C-4202-B611-BA88C341DA48}" destId="{B17AFBE8-ED95-4743-A72B-70ACCC9EA710}" srcOrd="0" destOrd="0" presId="urn:microsoft.com/office/officeart/2005/8/layout/chevron2"/>
    <dgm:cxn modelId="{6F3F0D8F-215E-4F79-942E-86DF7229EFC4}" type="presParOf" srcId="{1E6ADDFE-482C-4202-B611-BA88C341DA48}" destId="{D054430E-28E8-4708-8711-F44E0CA6C655}" srcOrd="1" destOrd="0" presId="urn:microsoft.com/office/officeart/2005/8/layout/chevron2"/>
    <dgm:cxn modelId="{9D4A433A-5F90-446D-B019-71558FA3E691}" type="presParOf" srcId="{26DB9E19-D9B7-4373-9E99-E0C6B7DB3F59}" destId="{4A8DFF8F-8F71-4C5C-9DA7-1FC21F601FA4}" srcOrd="1" destOrd="0" presId="urn:microsoft.com/office/officeart/2005/8/layout/chevron2"/>
    <dgm:cxn modelId="{98DD50BC-9827-4A75-98CD-5D18D4BA0831}" type="presParOf" srcId="{26DB9E19-D9B7-4373-9E99-E0C6B7DB3F59}" destId="{D3E5D125-BA26-4D7C-82FC-36D352AC7ACF}" srcOrd="2" destOrd="0" presId="urn:microsoft.com/office/officeart/2005/8/layout/chevron2"/>
    <dgm:cxn modelId="{D7FCE886-3D95-48F0-B124-D6149E45445B}" type="presParOf" srcId="{D3E5D125-BA26-4D7C-82FC-36D352AC7ACF}" destId="{4C8A7BEC-6D9D-4FD0-870B-A9F635E3F6E6}" srcOrd="0" destOrd="0" presId="urn:microsoft.com/office/officeart/2005/8/layout/chevron2"/>
    <dgm:cxn modelId="{28B7BBBC-93E7-4400-97B9-E31ABD99250F}" type="presParOf" srcId="{D3E5D125-BA26-4D7C-82FC-36D352AC7ACF}" destId="{1D06D0A7-65BB-48EA-B0B1-AB0B1207705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A44A23-A51E-47A7-B9CE-E00E3D03191A}" type="doc">
      <dgm:prSet loTypeId="urn:microsoft.com/office/officeart/2005/8/layout/chevron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B3680B1E-EACE-47D6-81D9-BBE00B2A54CD}">
      <dgm:prSet phldrT="[Texto]"/>
      <dgm:spPr/>
      <dgm:t>
        <a:bodyPr/>
        <a:lstStyle/>
        <a:p>
          <a:r>
            <a:rPr lang="es-CO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endParaRPr lang="es-CO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B93E8B2-2D8F-4588-90A4-FC5B2161586A}" type="parTrans" cxnId="{163D7DDE-DFAE-43F2-AA1B-4ED60BB332A8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CC36B97-B4C6-4AE6-9B94-384AEC870391}" type="sibTrans" cxnId="{163D7DDE-DFAE-43F2-AA1B-4ED60BB332A8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6C59F33-E8C6-46F7-A002-A8ED3FD484DB}">
      <dgm:prSet phldrT="[Texto]"/>
      <dgm:spPr/>
      <dgm:t>
        <a:bodyPr/>
        <a:lstStyle/>
        <a:p>
          <a:pPr marL="180975" indent="-180975"/>
          <a:r>
            <a:rPr lang="es-CO" dirty="0" smtClean="0"/>
            <a:t>Brinda conocimiento de la importancia de llevar un proceso de calidad, con respecto al procedimiento asistencial.</a:t>
          </a:r>
          <a:endParaRPr lang="es-CO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A59D34A-92EE-4CC2-B8F2-4DF6C16FB0C6}" type="parTrans" cxnId="{D47CA829-3E71-4760-A117-428829C978DD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149CAF1-856A-49A4-9AB6-C36552159DFC}" type="sibTrans" cxnId="{D47CA829-3E71-4760-A117-428829C978DD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C082438-8581-47B6-8A73-986EB435188F}">
      <dgm:prSet phldrT="[Texto]"/>
      <dgm:spPr/>
      <dgm:t>
        <a:bodyPr/>
        <a:lstStyle/>
        <a:p>
          <a:r>
            <a:rPr lang="es-CO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endParaRPr lang="es-CO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D3BA826-C060-46D2-8F12-076FAAA07E9C}" type="parTrans" cxnId="{D9C8BB06-6E8C-45B3-B219-C78EB0694A7D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B12225D-6B52-420F-8152-A6673B769396}" type="sibTrans" cxnId="{D9C8BB06-6E8C-45B3-B219-C78EB0694A7D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2DB8F61-A403-4BE5-BB81-2540542547D8}">
      <dgm:prSet phldrT="[Texto]"/>
      <dgm:spPr/>
      <dgm:t>
        <a:bodyPr/>
        <a:lstStyle/>
        <a:p>
          <a:pPr marL="180975" indent="-180975"/>
          <a:r>
            <a:rPr lang="es-ES_tradnl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Fortalecer habilidades en comunicación oral y escrita.</a:t>
          </a:r>
          <a:endParaRPr lang="es-CO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1A2FE63-34BE-4F24-9F21-8DF0A526D84D}" type="parTrans" cxnId="{78E32B62-AF6D-48C2-B214-76D196531A75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A8848BD-98F2-480A-A812-C95EDEA75A90}" type="sibTrans" cxnId="{78E32B62-AF6D-48C2-B214-76D196531A75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E9AD7B4-1EA0-4FEB-B8CD-E8F9070BED64}">
      <dgm:prSet phldrT="[Texto]"/>
      <dgm:spPr/>
      <dgm:t>
        <a:bodyPr/>
        <a:lstStyle/>
        <a:p>
          <a:r>
            <a:rPr lang="es-CO" dirty="0" smtClean="0"/>
            <a:t>Desarrollo de habilidades de investigación</a:t>
          </a:r>
          <a:r>
            <a:rPr lang="es-CO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</a:t>
          </a:r>
          <a:endParaRPr lang="es-CO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7005593-4653-40B8-A114-C0BFDD6229D2}" type="parTrans" cxnId="{5A6FC656-6526-4001-AC29-493DA2196646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17ED410-FDEE-4F70-9D46-4AF8B13F099C}" type="sibTrans" cxnId="{5A6FC656-6526-4001-AC29-493DA2196646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7D3FCB6-CC33-429C-BB02-FBD219D8E1FC}">
      <dgm:prSet phldrT="[Texto]"/>
      <dgm:spPr/>
      <dgm:t>
        <a:bodyPr/>
        <a:lstStyle/>
        <a:p>
          <a:pPr marL="180975" indent="-180975"/>
          <a:r>
            <a:rPr lang="es-CO" dirty="0" smtClean="0"/>
            <a:t>Aplicación de conocimientos de ingeniería y arquitectura de software.</a:t>
          </a:r>
          <a:endParaRPr lang="es-CO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169D0AA-7C56-41CC-B753-A74411CF8FE0}" type="parTrans" cxnId="{3208F1A2-291E-4FAE-AA29-46C802418196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8686180-6CB1-411B-AA20-B73D3CC2CEAF}" type="sibTrans" cxnId="{3208F1A2-291E-4FAE-AA29-46C802418196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74FAEF8-0568-4209-A07B-F525FC5A4A65}">
      <dgm:prSet phldrT="[Texto]"/>
      <dgm:spPr/>
      <dgm:t>
        <a:bodyPr/>
        <a:lstStyle/>
        <a:p>
          <a:endParaRPr lang="es-CO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1C0EAE0-2839-49D3-B4B4-5CDFF90A832C}" type="parTrans" cxnId="{8F4B996F-483D-4BF0-8358-EC65808007F4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B6B8C53-BEF0-4331-AC23-4ECBE54AA840}" type="sibTrans" cxnId="{8F4B996F-483D-4BF0-8358-EC65808007F4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4705EE1-6D28-45A1-88A3-D9F5BD73B535}">
      <dgm:prSet phldrT="[Texto]"/>
      <dgm:spPr/>
      <dgm:t>
        <a:bodyPr/>
        <a:lstStyle/>
        <a:p>
          <a:endParaRPr lang="es-CO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7884CFE-A7B5-4301-96BC-4F535EF3A683}" type="parTrans" cxnId="{48112AA8-BFF0-44BD-A6B1-CCDBD3F136DE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3D6D033-06DE-475F-BA22-0E4D7FCA51B6}" type="sibTrans" cxnId="{48112AA8-BFF0-44BD-A6B1-CCDBD3F136DE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6DB9E19-D9B7-4373-9E99-E0C6B7DB3F59}" type="pres">
      <dgm:prSet presAssocID="{5EA44A23-A51E-47A7-B9CE-E00E3D03191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E6ADDFE-482C-4202-B611-BA88C341DA48}" type="pres">
      <dgm:prSet presAssocID="{B3680B1E-EACE-47D6-81D9-BBE00B2A54CD}" presName="composite" presStyleCnt="0"/>
      <dgm:spPr/>
    </dgm:pt>
    <dgm:pt modelId="{B17AFBE8-ED95-4743-A72B-70ACCC9EA710}" type="pres">
      <dgm:prSet presAssocID="{B3680B1E-EACE-47D6-81D9-BBE00B2A54CD}" presName="parentText" presStyleLbl="alignNode1" presStyleIdx="0" presStyleCnt="4" custLinFactNeighborX="0" custLinFactNeighborY="-78088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054430E-28E8-4708-8711-F44E0CA6C655}" type="pres">
      <dgm:prSet presAssocID="{B3680B1E-EACE-47D6-81D9-BBE00B2A54CD}" presName="descendantText" presStyleLbl="alignAcc1" presStyleIdx="0" presStyleCnt="4" custLinFactNeighborY="1405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A8DFF8F-8F71-4C5C-9DA7-1FC21F601FA4}" type="pres">
      <dgm:prSet presAssocID="{2CC36B97-B4C6-4AE6-9B94-384AEC870391}" presName="sp" presStyleCnt="0"/>
      <dgm:spPr/>
    </dgm:pt>
    <dgm:pt modelId="{D3E5D125-BA26-4D7C-82FC-36D352AC7ACF}" type="pres">
      <dgm:prSet presAssocID="{FC082438-8581-47B6-8A73-986EB435188F}" presName="composite" presStyleCnt="0"/>
      <dgm:spPr/>
    </dgm:pt>
    <dgm:pt modelId="{4C8A7BEC-6D9D-4FD0-870B-A9F635E3F6E6}" type="pres">
      <dgm:prSet presAssocID="{FC082438-8581-47B6-8A73-986EB435188F}" presName="parentText" presStyleLbl="alignNode1" presStyleIdx="1" presStyleCnt="4" custLinFactNeighborX="0" custLinFactNeighborY="-382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D06D0A7-65BB-48EA-B0B1-AB0B12077055}" type="pres">
      <dgm:prSet presAssocID="{FC082438-8581-47B6-8A73-986EB435188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CDA89CA-32C0-4810-89F2-075414B3964F}" type="pres">
      <dgm:prSet presAssocID="{9B12225D-6B52-420F-8152-A6673B769396}" presName="sp" presStyleCnt="0"/>
      <dgm:spPr/>
    </dgm:pt>
    <dgm:pt modelId="{020F0CA0-AA0D-4632-A77C-573A541BA6CB}" type="pres">
      <dgm:prSet presAssocID="{B74FAEF8-0568-4209-A07B-F525FC5A4A65}" presName="composite" presStyleCnt="0"/>
      <dgm:spPr/>
    </dgm:pt>
    <dgm:pt modelId="{F1BB5B75-37B2-48F8-913E-4BE5B8A416E3}" type="pres">
      <dgm:prSet presAssocID="{B74FAEF8-0568-4209-A07B-F525FC5A4A6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74CD650-DEB8-43E7-A2CC-418D43F3897C}" type="pres">
      <dgm:prSet presAssocID="{B74FAEF8-0568-4209-A07B-F525FC5A4A6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BBB7834-6511-471C-B191-253D89E45BD9}" type="pres">
      <dgm:prSet presAssocID="{CB6B8C53-BEF0-4331-AC23-4ECBE54AA840}" presName="sp" presStyleCnt="0"/>
      <dgm:spPr/>
    </dgm:pt>
    <dgm:pt modelId="{9D620C07-7B62-4F8F-A4BA-91D87DC9EB75}" type="pres">
      <dgm:prSet presAssocID="{54705EE1-6D28-45A1-88A3-D9F5BD73B535}" presName="composite" presStyleCnt="0"/>
      <dgm:spPr/>
    </dgm:pt>
    <dgm:pt modelId="{7E38813D-5749-4AC5-9D6A-241FEB4E3044}" type="pres">
      <dgm:prSet presAssocID="{54705EE1-6D28-45A1-88A3-D9F5BD73B53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DF549D4-02D7-4668-8082-ACEFA727AFCB}" type="pres">
      <dgm:prSet presAssocID="{54705EE1-6D28-45A1-88A3-D9F5BD73B53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E7B8A3C-42D4-486C-BAB9-57DD0CBA045E}" type="presOf" srcId="{5EA44A23-A51E-47A7-B9CE-E00E3D03191A}" destId="{26DB9E19-D9B7-4373-9E99-E0C6B7DB3F59}" srcOrd="0" destOrd="0" presId="urn:microsoft.com/office/officeart/2005/8/layout/chevron2"/>
    <dgm:cxn modelId="{3208F1A2-291E-4FAE-AA29-46C802418196}" srcId="{B74FAEF8-0568-4209-A07B-F525FC5A4A65}" destId="{D7D3FCB6-CC33-429C-BB02-FBD219D8E1FC}" srcOrd="0" destOrd="0" parTransId="{E169D0AA-7C56-41CC-B753-A74411CF8FE0}" sibTransId="{D8686180-6CB1-411B-AA20-B73D3CC2CEAF}"/>
    <dgm:cxn modelId="{78E32B62-AF6D-48C2-B214-76D196531A75}" srcId="{FC082438-8581-47B6-8A73-986EB435188F}" destId="{02DB8F61-A403-4BE5-BB81-2540542547D8}" srcOrd="0" destOrd="0" parTransId="{61A2FE63-34BE-4F24-9F21-8DF0A526D84D}" sibTransId="{CA8848BD-98F2-480A-A812-C95EDEA75A90}"/>
    <dgm:cxn modelId="{0E29B336-059C-412E-AB12-0EA13069C9E9}" type="presOf" srcId="{D7D3FCB6-CC33-429C-BB02-FBD219D8E1FC}" destId="{174CD650-DEB8-43E7-A2CC-418D43F3897C}" srcOrd="0" destOrd="0" presId="urn:microsoft.com/office/officeart/2005/8/layout/chevron2"/>
    <dgm:cxn modelId="{48112AA8-BFF0-44BD-A6B1-CCDBD3F136DE}" srcId="{5EA44A23-A51E-47A7-B9CE-E00E3D03191A}" destId="{54705EE1-6D28-45A1-88A3-D9F5BD73B535}" srcOrd="3" destOrd="0" parTransId="{C7884CFE-A7B5-4301-96BC-4F535EF3A683}" sibTransId="{F3D6D033-06DE-475F-BA22-0E4D7FCA51B6}"/>
    <dgm:cxn modelId="{499FD651-F35D-452C-B5E0-BE49B425C5E4}" type="presOf" srcId="{FC082438-8581-47B6-8A73-986EB435188F}" destId="{4C8A7BEC-6D9D-4FD0-870B-A9F635E3F6E6}" srcOrd="0" destOrd="0" presId="urn:microsoft.com/office/officeart/2005/8/layout/chevron2"/>
    <dgm:cxn modelId="{00B9F741-9EBE-44CF-9C8C-B45EF2CA001A}" type="presOf" srcId="{54705EE1-6D28-45A1-88A3-D9F5BD73B535}" destId="{7E38813D-5749-4AC5-9D6A-241FEB4E3044}" srcOrd="0" destOrd="0" presId="urn:microsoft.com/office/officeart/2005/8/layout/chevron2"/>
    <dgm:cxn modelId="{D47CA829-3E71-4760-A117-428829C978DD}" srcId="{B3680B1E-EACE-47D6-81D9-BBE00B2A54CD}" destId="{56C59F33-E8C6-46F7-A002-A8ED3FD484DB}" srcOrd="0" destOrd="0" parTransId="{0A59D34A-92EE-4CC2-B8F2-4DF6C16FB0C6}" sibTransId="{9149CAF1-856A-49A4-9AB6-C36552159DFC}"/>
    <dgm:cxn modelId="{5A6FC656-6526-4001-AC29-493DA2196646}" srcId="{54705EE1-6D28-45A1-88A3-D9F5BD73B535}" destId="{6E9AD7B4-1EA0-4FEB-B8CD-E8F9070BED64}" srcOrd="0" destOrd="0" parTransId="{17005593-4653-40B8-A114-C0BFDD6229D2}" sibTransId="{B17ED410-FDEE-4F70-9D46-4AF8B13F099C}"/>
    <dgm:cxn modelId="{7C403D18-DA7C-4FFC-BD8D-300FCEAC1B62}" type="presOf" srcId="{02DB8F61-A403-4BE5-BB81-2540542547D8}" destId="{1D06D0A7-65BB-48EA-B0B1-AB0B12077055}" srcOrd="0" destOrd="0" presId="urn:microsoft.com/office/officeart/2005/8/layout/chevron2"/>
    <dgm:cxn modelId="{D9C8BB06-6E8C-45B3-B219-C78EB0694A7D}" srcId="{5EA44A23-A51E-47A7-B9CE-E00E3D03191A}" destId="{FC082438-8581-47B6-8A73-986EB435188F}" srcOrd="1" destOrd="0" parTransId="{ED3BA826-C060-46D2-8F12-076FAAA07E9C}" sibTransId="{9B12225D-6B52-420F-8152-A6673B769396}"/>
    <dgm:cxn modelId="{DCE76901-1BA2-4496-9C15-325EF6A60BF6}" type="presOf" srcId="{B3680B1E-EACE-47D6-81D9-BBE00B2A54CD}" destId="{B17AFBE8-ED95-4743-A72B-70ACCC9EA710}" srcOrd="0" destOrd="0" presId="urn:microsoft.com/office/officeart/2005/8/layout/chevron2"/>
    <dgm:cxn modelId="{C2F757D3-0CE1-47E5-BFF2-F08141021F14}" type="presOf" srcId="{B74FAEF8-0568-4209-A07B-F525FC5A4A65}" destId="{F1BB5B75-37B2-48F8-913E-4BE5B8A416E3}" srcOrd="0" destOrd="0" presId="urn:microsoft.com/office/officeart/2005/8/layout/chevron2"/>
    <dgm:cxn modelId="{A3ED77C4-3D0A-41CD-8537-87DB10DE6BA5}" type="presOf" srcId="{56C59F33-E8C6-46F7-A002-A8ED3FD484DB}" destId="{D054430E-28E8-4708-8711-F44E0CA6C655}" srcOrd="0" destOrd="0" presId="urn:microsoft.com/office/officeart/2005/8/layout/chevron2"/>
    <dgm:cxn modelId="{8F4B996F-483D-4BF0-8358-EC65808007F4}" srcId="{5EA44A23-A51E-47A7-B9CE-E00E3D03191A}" destId="{B74FAEF8-0568-4209-A07B-F525FC5A4A65}" srcOrd="2" destOrd="0" parTransId="{11C0EAE0-2839-49D3-B4B4-5CDFF90A832C}" sibTransId="{CB6B8C53-BEF0-4331-AC23-4ECBE54AA840}"/>
    <dgm:cxn modelId="{163D7DDE-DFAE-43F2-AA1B-4ED60BB332A8}" srcId="{5EA44A23-A51E-47A7-B9CE-E00E3D03191A}" destId="{B3680B1E-EACE-47D6-81D9-BBE00B2A54CD}" srcOrd="0" destOrd="0" parTransId="{3B93E8B2-2D8F-4588-90A4-FC5B2161586A}" sibTransId="{2CC36B97-B4C6-4AE6-9B94-384AEC870391}"/>
    <dgm:cxn modelId="{737B1ADB-4ADF-4629-B475-E9E316B94D70}" type="presOf" srcId="{6E9AD7B4-1EA0-4FEB-B8CD-E8F9070BED64}" destId="{ADF549D4-02D7-4668-8082-ACEFA727AFCB}" srcOrd="0" destOrd="0" presId="urn:microsoft.com/office/officeart/2005/8/layout/chevron2"/>
    <dgm:cxn modelId="{AF8E628F-A0FF-420E-A6BA-1808D9CB8901}" type="presParOf" srcId="{26DB9E19-D9B7-4373-9E99-E0C6B7DB3F59}" destId="{1E6ADDFE-482C-4202-B611-BA88C341DA48}" srcOrd="0" destOrd="0" presId="urn:microsoft.com/office/officeart/2005/8/layout/chevron2"/>
    <dgm:cxn modelId="{71F611B3-F49C-424F-9CAA-4017C616CB01}" type="presParOf" srcId="{1E6ADDFE-482C-4202-B611-BA88C341DA48}" destId="{B17AFBE8-ED95-4743-A72B-70ACCC9EA710}" srcOrd="0" destOrd="0" presId="urn:microsoft.com/office/officeart/2005/8/layout/chevron2"/>
    <dgm:cxn modelId="{06079816-E734-4718-AE62-90DCC2589140}" type="presParOf" srcId="{1E6ADDFE-482C-4202-B611-BA88C341DA48}" destId="{D054430E-28E8-4708-8711-F44E0CA6C655}" srcOrd="1" destOrd="0" presId="urn:microsoft.com/office/officeart/2005/8/layout/chevron2"/>
    <dgm:cxn modelId="{D8C5F7FD-DDBE-4AD8-B843-02FF2ACD4938}" type="presParOf" srcId="{26DB9E19-D9B7-4373-9E99-E0C6B7DB3F59}" destId="{4A8DFF8F-8F71-4C5C-9DA7-1FC21F601FA4}" srcOrd="1" destOrd="0" presId="urn:microsoft.com/office/officeart/2005/8/layout/chevron2"/>
    <dgm:cxn modelId="{339E9081-7274-4D67-A68A-42E8077D202B}" type="presParOf" srcId="{26DB9E19-D9B7-4373-9E99-E0C6B7DB3F59}" destId="{D3E5D125-BA26-4D7C-82FC-36D352AC7ACF}" srcOrd="2" destOrd="0" presId="urn:microsoft.com/office/officeart/2005/8/layout/chevron2"/>
    <dgm:cxn modelId="{C6FC0A7A-30C0-43FC-9A3C-B1705FE5E493}" type="presParOf" srcId="{D3E5D125-BA26-4D7C-82FC-36D352AC7ACF}" destId="{4C8A7BEC-6D9D-4FD0-870B-A9F635E3F6E6}" srcOrd="0" destOrd="0" presId="urn:microsoft.com/office/officeart/2005/8/layout/chevron2"/>
    <dgm:cxn modelId="{B7792077-9E38-4FE5-98FB-7D8345CFBAF4}" type="presParOf" srcId="{D3E5D125-BA26-4D7C-82FC-36D352AC7ACF}" destId="{1D06D0A7-65BB-48EA-B0B1-AB0B12077055}" srcOrd="1" destOrd="0" presId="urn:microsoft.com/office/officeart/2005/8/layout/chevron2"/>
    <dgm:cxn modelId="{5F880830-997E-43E2-93F2-594A071FCDB4}" type="presParOf" srcId="{26DB9E19-D9B7-4373-9E99-E0C6B7DB3F59}" destId="{6CDA89CA-32C0-4810-89F2-075414B3964F}" srcOrd="3" destOrd="0" presId="urn:microsoft.com/office/officeart/2005/8/layout/chevron2"/>
    <dgm:cxn modelId="{BAB36CFD-FD8B-4B99-A518-42538123FE3B}" type="presParOf" srcId="{26DB9E19-D9B7-4373-9E99-E0C6B7DB3F59}" destId="{020F0CA0-AA0D-4632-A77C-573A541BA6CB}" srcOrd="4" destOrd="0" presId="urn:microsoft.com/office/officeart/2005/8/layout/chevron2"/>
    <dgm:cxn modelId="{5CF3E88A-FBA7-4C5B-A5D0-BBF8DF60AFE8}" type="presParOf" srcId="{020F0CA0-AA0D-4632-A77C-573A541BA6CB}" destId="{F1BB5B75-37B2-48F8-913E-4BE5B8A416E3}" srcOrd="0" destOrd="0" presId="urn:microsoft.com/office/officeart/2005/8/layout/chevron2"/>
    <dgm:cxn modelId="{132A2F38-48D7-4814-A8F3-1EF3F910E5F0}" type="presParOf" srcId="{020F0CA0-AA0D-4632-A77C-573A541BA6CB}" destId="{174CD650-DEB8-43E7-A2CC-418D43F3897C}" srcOrd="1" destOrd="0" presId="urn:microsoft.com/office/officeart/2005/8/layout/chevron2"/>
    <dgm:cxn modelId="{8064FAD2-AAF8-4DC4-A837-51A827D3FD8C}" type="presParOf" srcId="{26DB9E19-D9B7-4373-9E99-E0C6B7DB3F59}" destId="{DBBB7834-6511-471C-B191-253D89E45BD9}" srcOrd="5" destOrd="0" presId="urn:microsoft.com/office/officeart/2005/8/layout/chevron2"/>
    <dgm:cxn modelId="{2B926817-2A6F-41A5-9C80-FAFF5E2FCF00}" type="presParOf" srcId="{26DB9E19-D9B7-4373-9E99-E0C6B7DB3F59}" destId="{9D620C07-7B62-4F8F-A4BA-91D87DC9EB75}" srcOrd="6" destOrd="0" presId="urn:microsoft.com/office/officeart/2005/8/layout/chevron2"/>
    <dgm:cxn modelId="{CE4A48AC-CD10-4D2A-9E47-FDF8D595FB4C}" type="presParOf" srcId="{9D620C07-7B62-4F8F-A4BA-91D87DC9EB75}" destId="{7E38813D-5749-4AC5-9D6A-241FEB4E3044}" srcOrd="0" destOrd="0" presId="urn:microsoft.com/office/officeart/2005/8/layout/chevron2"/>
    <dgm:cxn modelId="{23F94AB4-AC09-4F55-BA08-F991FD849D03}" type="presParOf" srcId="{9D620C07-7B62-4F8F-A4BA-91D87DC9EB75}" destId="{ADF549D4-02D7-4668-8082-ACEFA727AF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69502-21FD-43D1-8BB4-DACC967ADAEE}">
      <dsp:nvSpPr>
        <dsp:cNvPr id="0" name=""/>
        <dsp:cNvSpPr/>
      </dsp:nvSpPr>
      <dsp:spPr>
        <a:xfrm>
          <a:off x="936096" y="0"/>
          <a:ext cx="1934656" cy="1354196"/>
        </a:xfrm>
        <a:prstGeom prst="roundRect">
          <a:avLst>
            <a:gd name="adj" fmla="val 16670"/>
          </a:avLst>
        </a:prstGeom>
        <a:solidFill>
          <a:srgbClr val="60DF4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800" kern="1200" dirty="0" smtClean="0">
              <a:solidFill>
                <a:schemeClr val="tx1"/>
              </a:solidFill>
              <a:latin typeface="Calibri" pitchFamily="34" charset="0"/>
            </a:rPr>
            <a:t>Análisis</a:t>
          </a:r>
          <a:endParaRPr lang="es-CO" sz="3800" kern="1200" dirty="0">
            <a:solidFill>
              <a:schemeClr val="tx1"/>
            </a:solidFill>
            <a:latin typeface="Calibri" pitchFamily="34" charset="0"/>
          </a:endParaRPr>
        </a:p>
      </dsp:txBody>
      <dsp:txXfrm>
        <a:off x="1002214" y="66118"/>
        <a:ext cx="1802420" cy="1221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69502-21FD-43D1-8BB4-DACC967ADAEE}">
      <dsp:nvSpPr>
        <dsp:cNvPr id="0" name=""/>
        <dsp:cNvSpPr/>
      </dsp:nvSpPr>
      <dsp:spPr>
        <a:xfrm>
          <a:off x="1305713" y="908821"/>
          <a:ext cx="1934656" cy="1354196"/>
        </a:xfrm>
        <a:prstGeom prst="roundRect">
          <a:avLst>
            <a:gd name="adj" fmla="val 16670"/>
          </a:avLst>
        </a:prstGeom>
        <a:solidFill>
          <a:srgbClr val="F5954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100" kern="1200" dirty="0" smtClean="0">
              <a:solidFill>
                <a:schemeClr val="tx1"/>
              </a:solidFill>
              <a:latin typeface="Calibri" pitchFamily="34" charset="0"/>
            </a:rPr>
            <a:t>Diseño</a:t>
          </a:r>
          <a:endParaRPr lang="es-CO" sz="4100" kern="1200" dirty="0">
            <a:solidFill>
              <a:schemeClr val="tx1"/>
            </a:solidFill>
            <a:latin typeface="Calibri" pitchFamily="34" charset="0"/>
          </a:endParaRPr>
        </a:p>
      </dsp:txBody>
      <dsp:txXfrm>
        <a:off x="1371831" y="974939"/>
        <a:ext cx="1802420" cy="1221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69502-21FD-43D1-8BB4-DACC967ADAEE}">
      <dsp:nvSpPr>
        <dsp:cNvPr id="0" name=""/>
        <dsp:cNvSpPr/>
      </dsp:nvSpPr>
      <dsp:spPr>
        <a:xfrm>
          <a:off x="1049475" y="1108289"/>
          <a:ext cx="2159451" cy="1302731"/>
        </a:xfrm>
        <a:prstGeom prst="roundRect">
          <a:avLst>
            <a:gd name="adj" fmla="val 16670"/>
          </a:avLst>
        </a:prstGeom>
        <a:solidFill>
          <a:srgbClr val="BC595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>
              <a:solidFill>
                <a:schemeClr val="tx1"/>
              </a:solidFill>
              <a:latin typeface="Calibri" panose="020F0502020204030204" pitchFamily="34" charset="0"/>
              <a:ea typeface="Segoe UI" panose="020B0502040204020203" pitchFamily="34" charset="0"/>
              <a:cs typeface="Calibri" panose="020F0502020204030204" pitchFamily="34" charset="0"/>
            </a:rPr>
            <a:t>Implementación</a:t>
          </a:r>
          <a:endParaRPr lang="es-CO" sz="2000" b="1" kern="1200" dirty="0">
            <a:solidFill>
              <a:schemeClr val="tx1"/>
            </a:solidFill>
            <a:latin typeface="Calibri" panose="020F0502020204030204" pitchFamily="34" charset="0"/>
            <a:ea typeface="Segoe UI" panose="020B0502040204020203" pitchFamily="34" charset="0"/>
            <a:cs typeface="Calibri" panose="020F0502020204030204" pitchFamily="34" charset="0"/>
          </a:endParaRPr>
        </a:p>
      </dsp:txBody>
      <dsp:txXfrm>
        <a:off x="1113081" y="1171895"/>
        <a:ext cx="2032239" cy="11755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69502-21FD-43D1-8BB4-DACC967ADAEE}">
      <dsp:nvSpPr>
        <dsp:cNvPr id="0" name=""/>
        <dsp:cNvSpPr/>
      </dsp:nvSpPr>
      <dsp:spPr>
        <a:xfrm>
          <a:off x="1236794" y="678838"/>
          <a:ext cx="2387269" cy="1354196"/>
        </a:xfrm>
        <a:prstGeom prst="roundRect">
          <a:avLst>
            <a:gd name="adj" fmla="val 16670"/>
          </a:avLst>
        </a:prstGeom>
        <a:solidFill>
          <a:srgbClr val="C9918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>
              <a:solidFill>
                <a:schemeClr val="tx1"/>
              </a:solidFill>
              <a:latin typeface="Calibri" pitchFamily="34" charset="0"/>
            </a:rPr>
            <a:t>Pruebas</a:t>
          </a:r>
          <a:endParaRPr lang="es-CO" sz="2400" kern="1200" dirty="0">
            <a:solidFill>
              <a:schemeClr val="tx1"/>
            </a:solidFill>
            <a:latin typeface="Calibri" pitchFamily="34" charset="0"/>
          </a:endParaRPr>
        </a:p>
      </dsp:txBody>
      <dsp:txXfrm>
        <a:off x="1302912" y="744956"/>
        <a:ext cx="2255033" cy="1221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AFBE8-ED95-4743-A72B-70ACCC9EA710}">
      <dsp:nvSpPr>
        <dsp:cNvPr id="0" name=""/>
        <dsp:cNvSpPr/>
      </dsp:nvSpPr>
      <dsp:spPr>
        <a:xfrm rot="5400000">
          <a:off x="-326231" y="326692"/>
          <a:ext cx="2174874" cy="152241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9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endParaRPr lang="es-CO" sz="39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0" y="761667"/>
        <a:ext cx="1522412" cy="652462"/>
      </dsp:txXfrm>
    </dsp:sp>
    <dsp:sp modelId="{D054430E-28E8-4708-8711-F44E0CA6C655}">
      <dsp:nvSpPr>
        <dsp:cNvPr id="0" name=""/>
        <dsp:cNvSpPr/>
      </dsp:nvSpPr>
      <dsp:spPr>
        <a:xfrm rot="5400000">
          <a:off x="2995441" y="-1435940"/>
          <a:ext cx="1413668" cy="4573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kern="1200" dirty="0" smtClean="0"/>
            <a:t>Mejora de  la eficiencia de control de acceso de  usuarios que ingresan con menores de edad por medio de un sistema web en la fundación Valle del Lili</a:t>
          </a:r>
          <a:endParaRPr lang="es-CO" sz="18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1415482" y="213029"/>
        <a:ext cx="4504577" cy="1275648"/>
      </dsp:txXfrm>
    </dsp:sp>
    <dsp:sp modelId="{4C8A7BEC-6D9D-4FD0-870B-A9F635E3F6E6}">
      <dsp:nvSpPr>
        <dsp:cNvPr id="0" name=""/>
        <dsp:cNvSpPr/>
      </dsp:nvSpPr>
      <dsp:spPr>
        <a:xfrm rot="5400000">
          <a:off x="-326231" y="2214895"/>
          <a:ext cx="2174874" cy="1522412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9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endParaRPr lang="es-CO" sz="39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0" y="2649870"/>
        <a:ext cx="1522412" cy="652462"/>
      </dsp:txXfrm>
    </dsp:sp>
    <dsp:sp modelId="{1D06D0A7-65BB-48EA-B0B1-AB0B12077055}">
      <dsp:nvSpPr>
        <dsp:cNvPr id="0" name=""/>
        <dsp:cNvSpPr/>
      </dsp:nvSpPr>
      <dsp:spPr>
        <a:xfrm rot="5400000">
          <a:off x="3102371" y="308704"/>
          <a:ext cx="1413668" cy="4573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Facilita</a:t>
          </a:r>
          <a:r>
            <a:rPr lang="es-CO" sz="1800" kern="1200" baseline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el proceso de control de acceso al personal de la Fundación Valle del Lili</a:t>
          </a:r>
          <a:endParaRPr lang="es-CO" sz="18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1522412" y="1957673"/>
        <a:ext cx="4504577" cy="1275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AFBE8-ED95-4743-A72B-70ACCC9EA710}">
      <dsp:nvSpPr>
        <dsp:cNvPr id="0" name=""/>
        <dsp:cNvSpPr/>
      </dsp:nvSpPr>
      <dsp:spPr>
        <a:xfrm rot="5400000">
          <a:off x="-169068" y="169068"/>
          <a:ext cx="1127124" cy="78898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endParaRPr lang="es-CO" sz="20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1" y="394494"/>
        <a:ext cx="788987" cy="338137"/>
      </dsp:txXfrm>
    </dsp:sp>
    <dsp:sp modelId="{D054430E-28E8-4708-8711-F44E0CA6C655}">
      <dsp:nvSpPr>
        <dsp:cNvPr id="0" name=""/>
        <dsp:cNvSpPr/>
      </dsp:nvSpPr>
      <dsp:spPr>
        <a:xfrm rot="5400000">
          <a:off x="3496394" y="-2603848"/>
          <a:ext cx="732631" cy="61474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80975" lvl="1" indent="-180975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700" kern="1200" dirty="0" smtClean="0"/>
            <a:t>Brinda conocimiento de la importancia de llevar un proceso de calidad, con respecto al procedimiento asistencial.</a:t>
          </a:r>
          <a:endParaRPr lang="es-CO" sz="17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788988" y="139322"/>
        <a:ext cx="6111680" cy="661103"/>
      </dsp:txXfrm>
    </dsp:sp>
    <dsp:sp modelId="{4C8A7BEC-6D9D-4FD0-870B-A9F635E3F6E6}">
      <dsp:nvSpPr>
        <dsp:cNvPr id="0" name=""/>
        <dsp:cNvSpPr/>
      </dsp:nvSpPr>
      <dsp:spPr>
        <a:xfrm rot="5400000">
          <a:off x="-169068" y="1105171"/>
          <a:ext cx="1127124" cy="788987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endParaRPr lang="es-CO" sz="20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1" y="1330597"/>
        <a:ext cx="788987" cy="338137"/>
      </dsp:txXfrm>
    </dsp:sp>
    <dsp:sp modelId="{1D06D0A7-65BB-48EA-B0B1-AB0B12077055}">
      <dsp:nvSpPr>
        <dsp:cNvPr id="0" name=""/>
        <dsp:cNvSpPr/>
      </dsp:nvSpPr>
      <dsp:spPr>
        <a:xfrm rot="5400000">
          <a:off x="3496394" y="-1728247"/>
          <a:ext cx="732631" cy="61474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80975" lvl="1" indent="-180975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7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Fortalecer habilidades en comunicación oral y escrita.</a:t>
          </a:r>
          <a:endParaRPr lang="es-CO" sz="17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788988" y="1014923"/>
        <a:ext cx="6111680" cy="661103"/>
      </dsp:txXfrm>
    </dsp:sp>
    <dsp:sp modelId="{F1BB5B75-37B2-48F8-913E-4BE5B8A416E3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20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1" y="2352210"/>
        <a:ext cx="788987" cy="338137"/>
      </dsp:txXfrm>
    </dsp:sp>
    <dsp:sp modelId="{174CD650-DEB8-43E7-A2CC-418D43F3897C}">
      <dsp:nvSpPr>
        <dsp:cNvPr id="0" name=""/>
        <dsp:cNvSpPr/>
      </dsp:nvSpPr>
      <dsp:spPr>
        <a:xfrm rot="5400000">
          <a:off x="3496394" y="-749690"/>
          <a:ext cx="732631" cy="61474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80975" lvl="1" indent="-180975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700" kern="1200" dirty="0" smtClean="0"/>
            <a:t>Aplicación de conocimientos de ingeniería y arquitectura de software.</a:t>
          </a:r>
          <a:endParaRPr lang="es-CO" sz="17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788988" y="1993480"/>
        <a:ext cx="6111680" cy="661103"/>
      </dsp:txXfrm>
    </dsp:sp>
    <dsp:sp modelId="{7E38813D-5749-4AC5-9D6A-241FEB4E3044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20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1" y="3330768"/>
        <a:ext cx="788987" cy="338137"/>
      </dsp:txXfrm>
    </dsp:sp>
    <dsp:sp modelId="{ADF549D4-02D7-4668-8082-ACEFA727AFCB}">
      <dsp:nvSpPr>
        <dsp:cNvPr id="0" name=""/>
        <dsp:cNvSpPr/>
      </dsp:nvSpPr>
      <dsp:spPr>
        <a:xfrm rot="5400000">
          <a:off x="3496394" y="228867"/>
          <a:ext cx="732631" cy="61474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700" kern="1200" dirty="0" smtClean="0"/>
            <a:t>Desarrollo de habilidades de investigación</a:t>
          </a:r>
          <a:r>
            <a:rPr lang="es-CO" sz="17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</a:t>
          </a:r>
          <a:endParaRPr lang="es-CO" sz="17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788988" y="2972037"/>
        <a:ext cx="6111680" cy="661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3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26133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24435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799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s-ES" sz="1300"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s-ES" sz="13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8367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799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s-ES" sz="1300"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s-ES" sz="1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180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799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s-ES" sz="1300"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es-ES" sz="1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1827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799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s-ES" sz="1300"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s-ES" sz="1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931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799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s-ES" sz="1300"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16</a:t>
            </a:fld>
            <a:endParaRPr lang="es-ES" sz="1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4431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799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s-ES" sz="1300"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17</a:t>
            </a:fld>
            <a:endParaRPr lang="es-ES" sz="1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2947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s-ES" sz="13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960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s-ES" sz="13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3988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01504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ES" sz="13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762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ES" sz="13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0400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s-ES" sz="13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771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s-ES" sz="13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2964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799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ES" sz="13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224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ES" sz="13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101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799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s-ES" sz="1300"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10</a:t>
            </a:fld>
            <a:endParaRPr lang="es-ES" sz="13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407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275856" y="2130425"/>
            <a:ext cx="5182343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3275856" y="3886200"/>
            <a:ext cx="5112567" cy="1126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00787" y="260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91263" cy="562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79511" y="188641"/>
            <a:ext cx="7772400" cy="6480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827583" y="1556791"/>
            <a:ext cx="7776864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47247" cy="6340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indent="0" rtl="0">
              <a:spcBef>
                <a:spcPts val="0"/>
              </a:spcBef>
              <a:buFont typeface="Calibri"/>
              <a:buNone/>
              <a:defRPr sz="1200"/>
            </a:lvl2pPr>
            <a:lvl3pPr marL="914400" indent="0" rtl="0">
              <a:spcBef>
                <a:spcPts val="0"/>
              </a:spcBef>
              <a:buFont typeface="Calibri"/>
              <a:buNone/>
              <a:defRPr sz="1000"/>
            </a:lvl3pPr>
            <a:lvl4pPr marL="1371600" indent="0" rtl="0">
              <a:spcBef>
                <a:spcPts val="0"/>
              </a:spcBef>
              <a:buFont typeface="Calibri"/>
              <a:buNone/>
              <a:defRPr sz="900"/>
            </a:lvl4pPr>
            <a:lvl5pPr marL="1828800" indent="0" rtl="0">
              <a:spcBef>
                <a:spcPts val="0"/>
              </a:spcBef>
              <a:buFont typeface="Calibri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indent="0" rtl="0">
              <a:spcBef>
                <a:spcPts val="0"/>
              </a:spcBef>
              <a:buFont typeface="Calibri"/>
              <a:buNone/>
              <a:defRPr sz="1200"/>
            </a:lvl2pPr>
            <a:lvl3pPr marL="914400" indent="0" rtl="0">
              <a:spcBef>
                <a:spcPts val="0"/>
              </a:spcBef>
              <a:buFont typeface="Calibri"/>
              <a:buNone/>
              <a:defRPr sz="1000"/>
            </a:lvl3pPr>
            <a:lvl4pPr marL="1371600" indent="0" rtl="0">
              <a:spcBef>
                <a:spcPts val="0"/>
              </a:spcBef>
              <a:buFont typeface="Calibri"/>
              <a:buNone/>
              <a:defRPr sz="900"/>
            </a:lvl4pPr>
            <a:lvl5pPr marL="1828800" indent="0" rtl="0">
              <a:spcBef>
                <a:spcPts val="0"/>
              </a:spcBef>
              <a:buFont typeface="Calibri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indent="0" rtl="0">
              <a:spcBef>
                <a:spcPts val="0"/>
              </a:spcBef>
              <a:buFont typeface="Calibri"/>
              <a:buNone/>
              <a:defRPr sz="1200"/>
            </a:lvl2pPr>
            <a:lvl3pPr marL="914400" indent="0" rtl="0">
              <a:spcBef>
                <a:spcPts val="0"/>
              </a:spcBef>
              <a:buFont typeface="Calibri"/>
              <a:buNone/>
              <a:defRPr sz="1000"/>
            </a:lvl3pPr>
            <a:lvl4pPr marL="1371600" indent="0" rtl="0">
              <a:spcBef>
                <a:spcPts val="0"/>
              </a:spcBef>
              <a:buFont typeface="Calibri"/>
              <a:buNone/>
              <a:defRPr sz="900"/>
            </a:lvl4pPr>
            <a:lvl5pPr marL="1828800" indent="0" rtl="0">
              <a:spcBef>
                <a:spcPts val="0"/>
              </a:spcBef>
              <a:buFont typeface="Calibri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indent="0" rtl="0">
              <a:spcBef>
                <a:spcPts val="0"/>
              </a:spcBef>
              <a:buFont typeface="Calibri"/>
              <a:buNone/>
              <a:defRPr sz="1200"/>
            </a:lvl2pPr>
            <a:lvl3pPr marL="914400" indent="0" rtl="0">
              <a:spcBef>
                <a:spcPts val="0"/>
              </a:spcBef>
              <a:buFont typeface="Calibri"/>
              <a:buNone/>
              <a:defRPr sz="1000"/>
            </a:lvl3pPr>
            <a:lvl4pPr marL="1371600" indent="0" rtl="0">
              <a:spcBef>
                <a:spcPts val="0"/>
              </a:spcBef>
              <a:buFont typeface="Calibri"/>
              <a:buNone/>
              <a:defRPr sz="900"/>
            </a:lvl4pPr>
            <a:lvl5pPr marL="1828800" indent="0" rtl="0">
              <a:spcBef>
                <a:spcPts val="0"/>
              </a:spcBef>
              <a:buFont typeface="Calibri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277812"/>
            <a:ext cx="822960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dt" idx="10"/>
          </p:nvPr>
        </p:nvSpPr>
        <p:spPr>
          <a:xfrm>
            <a:off x="457200" y="63246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ft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6553200" y="63246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indent="0" rtl="0">
              <a:spcBef>
                <a:spcPts val="0"/>
              </a:spcBef>
              <a:buFont typeface="Calibri"/>
              <a:buNone/>
              <a:defRPr sz="1200"/>
            </a:lvl2pPr>
            <a:lvl3pPr marL="914400" indent="0" rtl="0">
              <a:spcBef>
                <a:spcPts val="0"/>
              </a:spcBef>
              <a:buFont typeface="Calibri"/>
              <a:buNone/>
              <a:defRPr sz="1000"/>
            </a:lvl3pPr>
            <a:lvl4pPr marL="1371600" indent="0" rtl="0">
              <a:spcBef>
                <a:spcPts val="0"/>
              </a:spcBef>
              <a:buFont typeface="Calibri"/>
              <a:buNone/>
              <a:defRPr sz="900"/>
            </a:lvl4pPr>
            <a:lvl5pPr marL="1828800" indent="0" rtl="0">
              <a:spcBef>
                <a:spcPts val="0"/>
              </a:spcBef>
              <a:buFont typeface="Calibri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indent="0" rtl="0">
              <a:spcBef>
                <a:spcPts val="0"/>
              </a:spcBef>
              <a:buFont typeface="Calibri"/>
              <a:buNone/>
              <a:defRPr sz="1200"/>
            </a:lvl2pPr>
            <a:lvl3pPr marL="914400" indent="0" rtl="0">
              <a:spcBef>
                <a:spcPts val="0"/>
              </a:spcBef>
              <a:buFont typeface="Calibri"/>
              <a:buNone/>
              <a:defRPr sz="1000"/>
            </a:lvl3pPr>
            <a:lvl4pPr marL="1371600" indent="0" rtl="0">
              <a:spcBef>
                <a:spcPts val="0"/>
              </a:spcBef>
              <a:buFont typeface="Calibri"/>
              <a:buNone/>
              <a:defRPr sz="900"/>
            </a:lvl4pPr>
            <a:lvl5pPr marL="1828800" indent="0" rtl="0">
              <a:spcBef>
                <a:spcPts val="0"/>
              </a:spcBef>
              <a:buFont typeface="Calibri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3132138" y="765175"/>
            <a:ext cx="5832474" cy="11509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4000" b="0" i="0" u="none" strike="noStrike" cap="none" baseline="0" dirty="0">
                <a:solidFill>
                  <a:schemeClr val="l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Proyecto de grado I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132138" y="2204864"/>
            <a:ext cx="5761036" cy="17281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lnSpc>
                <a:spcPts val="32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s-CO" sz="29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Sistema TI para el control de acceso de usuarios y el seguimiento de eventos internos en la Fundación Valle del Lili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315877" y="4365104"/>
            <a:ext cx="5544615" cy="792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25000"/>
            </a:pPr>
            <a:r>
              <a:rPr lang="es-ES" sz="2000" b="0" i="0" u="none" strike="noStrike" cap="none" baseline="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Integrante</a:t>
            </a:r>
            <a:r>
              <a:rPr lang="es-ES" sz="20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:	Estiven </a:t>
            </a:r>
            <a:r>
              <a:rPr lang="es-ES" sz="20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Landázuri </a:t>
            </a:r>
            <a:r>
              <a:rPr lang="es-ES" sz="20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Salazar</a:t>
            </a:r>
          </a:p>
          <a:p>
            <a:pPr lvl="0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25000"/>
            </a:pPr>
            <a:r>
              <a:rPr lang="es-ES" sz="2000" b="0" i="0" u="none" strike="noStrike" cap="none" baseline="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Tutor:		Gonzalo Llano Ramírez Ph</a:t>
            </a:r>
            <a:r>
              <a:rPr lang="es-ES" sz="20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D.</a:t>
            </a:r>
            <a:endParaRPr lang="es-ES" sz="2000" dirty="0">
              <a:solidFill>
                <a:schemeClr val="dk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255"/>
          <p:cNvSpPr txBox="1"/>
          <p:nvPr/>
        </p:nvSpPr>
        <p:spPr>
          <a:xfrm>
            <a:off x="229418" y="188640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s-E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Ciclo de vida: </a:t>
            </a:r>
            <a:r>
              <a:rPr lang="es-E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Modelo en V (validación y verificación) </a:t>
            </a:r>
          </a:p>
        </p:txBody>
      </p:sp>
      <p:sp>
        <p:nvSpPr>
          <p:cNvPr id="38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10</a:t>
            </a:fld>
            <a:endParaRPr lang="es-ES" sz="1200" i="0" u="none" strike="noStrike" cap="none" baseline="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526" y="937315"/>
            <a:ext cx="6696744" cy="510100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95536" y="6299447"/>
            <a:ext cx="8064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latin typeface="Arial" panose="020B0604020202020204" pitchFamily="34" charset="0"/>
                <a:ea typeface="Quattrocento Sans"/>
              </a:rPr>
              <a:t>[4]</a:t>
            </a:r>
            <a:r>
              <a:rPr lang="es-CO" dirty="0">
                <a:latin typeface="Arial" panose="020B0604020202020204" pitchFamily="34" charset="0"/>
                <a:ea typeface="Quattrocento Sans"/>
              </a:rPr>
              <a:t>	R. S. </a:t>
            </a:r>
            <a:r>
              <a:rPr lang="es-CO" dirty="0" err="1">
                <a:latin typeface="Arial" panose="020B0604020202020204" pitchFamily="34" charset="0"/>
                <a:ea typeface="Quattrocento Sans"/>
              </a:rPr>
              <a:t>Pressman</a:t>
            </a:r>
            <a:r>
              <a:rPr lang="es-CO" dirty="0">
                <a:latin typeface="Arial" panose="020B0604020202020204" pitchFamily="34" charset="0"/>
                <a:ea typeface="Quattrocento Sans"/>
              </a:rPr>
              <a:t>, </a:t>
            </a:r>
            <a:r>
              <a:rPr lang="es-CO" i="1" dirty="0">
                <a:latin typeface="Arial" panose="020B0604020202020204" pitchFamily="34" charset="0"/>
                <a:ea typeface="Quattrocento Sans"/>
              </a:rPr>
              <a:t>Ingeniería del software. Un enfoque </a:t>
            </a:r>
            <a:r>
              <a:rPr lang="es-CO" i="1" dirty="0" smtClean="0">
                <a:latin typeface="Arial" panose="020B0604020202020204" pitchFamily="34" charset="0"/>
                <a:ea typeface="Quattrocento Sans"/>
              </a:rPr>
              <a:t>práctico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12727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517413517"/>
              </p:ext>
            </p:extLst>
          </p:nvPr>
        </p:nvGraphicFramePr>
        <p:xfrm>
          <a:off x="-468560" y="1994302"/>
          <a:ext cx="3624064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hape 255"/>
          <p:cNvSpPr txBox="1"/>
          <p:nvPr/>
        </p:nvSpPr>
        <p:spPr>
          <a:xfrm>
            <a:off x="282352" y="176188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s-E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Análisis</a:t>
            </a:r>
            <a:endParaRPr lang="es-ES" sz="3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6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s-ES" sz="120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319284" y="1332536"/>
            <a:ext cx="5400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Elicitación</a:t>
            </a:r>
            <a:r>
              <a:rPr lang="es-CO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s-CO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requerimientos</a:t>
            </a:r>
          </a:p>
          <a:p>
            <a:endParaRPr lang="es-CO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Análisis(proceso de </a:t>
            </a:r>
            <a:r>
              <a:rPr lang="es-CO" sz="16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dofrman</a:t>
            </a:r>
            <a:r>
              <a:rPr lang="es-CO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endParaRPr lang="es-CO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Especificación </a:t>
            </a:r>
            <a:r>
              <a:rPr lang="es-CO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s-CO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requerimientos</a:t>
            </a:r>
          </a:p>
          <a:p>
            <a:endParaRPr lang="es-CO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Verificación </a:t>
            </a:r>
            <a:r>
              <a:rPr lang="es-CO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s-CO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requerimientos</a:t>
            </a:r>
          </a:p>
          <a:p>
            <a:endParaRPr lang="es-CO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Validación </a:t>
            </a:r>
            <a:r>
              <a:rPr lang="es-CO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s-CO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requerimientos</a:t>
            </a:r>
          </a:p>
          <a:p>
            <a:endParaRPr lang="es-CO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Mantenimiento </a:t>
            </a:r>
            <a:r>
              <a:rPr lang="es-CO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 requerimientos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319284" y="4906257"/>
            <a:ext cx="5040560" cy="1729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s-CO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Documentos de </a:t>
            </a:r>
            <a:r>
              <a:rPr lang="es-CO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requerimientos</a:t>
            </a:r>
            <a:endParaRPr lang="es-CO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algn="just">
              <a:lnSpc>
                <a:spcPct val="133000"/>
              </a:lnSpc>
              <a:buFont typeface="Wingdings" panose="05000000000000000000" pitchFamily="2" charset="2"/>
              <a:buChar char=""/>
            </a:pPr>
            <a:r>
              <a:rPr lang="es-CO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Diagramas de caso de uso</a:t>
            </a:r>
          </a:p>
          <a:p>
            <a:pPr marL="342900" lvl="0" indent="-342900" algn="just">
              <a:lnSpc>
                <a:spcPct val="133000"/>
              </a:lnSpc>
              <a:buFont typeface="Wingdings" panose="05000000000000000000" pitchFamily="2" charset="2"/>
              <a:buChar char=""/>
            </a:pPr>
            <a:r>
              <a:rPr lang="es-CO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Documento donde se evidencie el proceso de </a:t>
            </a:r>
            <a:r>
              <a:rPr lang="es-CO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dorfman</a:t>
            </a:r>
            <a:endParaRPr lang="es-CO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algn="just">
              <a:lnSpc>
                <a:spcPct val="133000"/>
              </a:lnSpc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s-CO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Diagrama de actividades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279298" y="4310811"/>
            <a:ext cx="1704313" cy="384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s-CO" sz="1600" b="1" dirty="0">
                <a:latin typeface="Arial" panose="020B0604020202020204" pitchFamily="34" charset="0"/>
                <a:ea typeface="Quattrocento Sans"/>
                <a:cs typeface="Quattrocento Sans"/>
              </a:rPr>
              <a:t>Entregables</a:t>
            </a:r>
            <a:endParaRPr lang="es-CO" sz="1600" b="1" dirty="0"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397922" y="823987"/>
            <a:ext cx="1467068" cy="384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s-CO" sz="1600" b="1" dirty="0" smtClean="0">
                <a:latin typeface="Quattrocento Sans"/>
                <a:ea typeface="Quattrocento Sans"/>
                <a:cs typeface="Quattrocento Sans"/>
              </a:rPr>
              <a:t>Objetivos</a:t>
            </a:r>
            <a:endParaRPr lang="es-CO" sz="1600" b="1" dirty="0">
              <a:latin typeface="Quattrocento Sans"/>
              <a:ea typeface="Quattrocento Sans"/>
              <a:cs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3006136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86165924"/>
              </p:ext>
            </p:extLst>
          </p:nvPr>
        </p:nvGraphicFramePr>
        <p:xfrm>
          <a:off x="-1151583" y="620688"/>
          <a:ext cx="3624064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hape 255"/>
          <p:cNvSpPr txBox="1"/>
          <p:nvPr/>
        </p:nvSpPr>
        <p:spPr>
          <a:xfrm>
            <a:off x="611560" y="290930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s-ES" sz="36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Diseño e Implementación</a:t>
            </a:r>
            <a:endParaRPr lang="es-ES" sz="36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6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s-ES" sz="120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313385" y="1822988"/>
            <a:ext cx="3168352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s-CO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Diseño Arquitectónico</a:t>
            </a:r>
          </a:p>
          <a:p>
            <a:pPr marL="342900" lvl="0" indent="-342900" algn="just">
              <a:lnSpc>
                <a:spcPct val="133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CO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Diseño Detallado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382817" y="1822988"/>
            <a:ext cx="3563888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s-CO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Diagrama de </a:t>
            </a:r>
            <a:r>
              <a:rPr lang="es-CO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Deployment</a:t>
            </a:r>
            <a:endParaRPr lang="es-CO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algn="just">
              <a:lnSpc>
                <a:spcPct val="133000"/>
              </a:lnSpc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s-CO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Diagrama de clases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724128" y="1039749"/>
            <a:ext cx="1943161" cy="457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s-CO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Entregables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059832" y="1017628"/>
            <a:ext cx="1675459" cy="5016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s-CO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Objetivos</a:t>
            </a:r>
            <a:endParaRPr lang="es-CO" sz="2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1908130013"/>
              </p:ext>
            </p:extLst>
          </p:nvPr>
        </p:nvGraphicFramePr>
        <p:xfrm>
          <a:off x="-900608" y="3450298"/>
          <a:ext cx="3528392" cy="2634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Rectángulo 12"/>
          <p:cNvSpPr/>
          <p:nvPr/>
        </p:nvSpPr>
        <p:spPr>
          <a:xfrm>
            <a:off x="2344207" y="5013175"/>
            <a:ext cx="3626767" cy="82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s-CO" sz="1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Codificación</a:t>
            </a:r>
            <a:endParaRPr lang="es-CO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algn="just">
              <a:lnSpc>
                <a:spcPct val="133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CO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Implementación del diseño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896541" y="4266065"/>
            <a:ext cx="1675459" cy="5016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s-CO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Objetivos</a:t>
            </a:r>
            <a:endParaRPr lang="es-CO" sz="2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580112" y="5013175"/>
            <a:ext cx="3997625" cy="82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33000"/>
              </a:lnSpc>
              <a:buFont typeface="Wingdings" panose="05000000000000000000" pitchFamily="2" charset="2"/>
              <a:buChar char=""/>
            </a:pPr>
            <a:r>
              <a:rPr lang="es-CO" sz="1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Código </a:t>
            </a:r>
            <a:r>
              <a:rPr lang="es-CO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fuente documentado</a:t>
            </a:r>
          </a:p>
          <a:p>
            <a:pPr marL="342900" lvl="0" indent="-342900" algn="just">
              <a:lnSpc>
                <a:spcPct val="133000"/>
              </a:lnSpc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s-CO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Prototipo funcional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5494767" y="4402215"/>
            <a:ext cx="1943161" cy="457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s-CO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Entregables</a:t>
            </a:r>
          </a:p>
        </p:txBody>
      </p:sp>
    </p:spTree>
    <p:extLst>
      <p:ext uri="{BB962C8B-B14F-4D97-AF65-F5344CB8AC3E}">
        <p14:creationId xmlns:p14="http://schemas.microsoft.com/office/powerpoint/2010/main" val="9551333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418093740"/>
              </p:ext>
            </p:extLst>
          </p:nvPr>
        </p:nvGraphicFramePr>
        <p:xfrm>
          <a:off x="-756592" y="1742044"/>
          <a:ext cx="3624064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hape 255"/>
          <p:cNvSpPr txBox="1"/>
          <p:nvPr/>
        </p:nvSpPr>
        <p:spPr>
          <a:xfrm>
            <a:off x="229418" y="188913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s-ES" sz="4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Implementación</a:t>
            </a:r>
            <a:endParaRPr lang="es-ES" sz="4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6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s-ES" sz="120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23928" y="2492896"/>
            <a:ext cx="4572000" cy="951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Quattrocento Sans"/>
                <a:cs typeface="Quattrocento Sans"/>
              </a:rPr>
              <a:t>Validación del cumplimiento de los requerimientos</a:t>
            </a:r>
            <a:endParaRPr lang="es-CO" dirty="0">
              <a:latin typeface="Quattrocento Sans"/>
              <a:ea typeface="Quattrocento Sans"/>
              <a:cs typeface="Quattrocento Sans"/>
            </a:endParaRPr>
          </a:p>
          <a:p>
            <a:pPr marL="342900" lvl="0" indent="-342900" algn="just">
              <a:lnSpc>
                <a:spcPct val="133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Quattrocento Sans"/>
                <a:cs typeface="Quattrocento Sans"/>
              </a:rPr>
              <a:t>Pruebas de requerimientos funcionales, no funcionales</a:t>
            </a:r>
            <a:endParaRPr lang="es-CO" dirty="0"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35536" y="4149080"/>
            <a:ext cx="4572000" cy="951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s-CO" dirty="0">
                <a:latin typeface="Arial" panose="020B0604020202020204" pitchFamily="34" charset="0"/>
                <a:ea typeface="Quattrocento Sans"/>
                <a:cs typeface="Quattrocento Sans"/>
              </a:rPr>
              <a:t>Informe de resultados de las pruebas</a:t>
            </a:r>
            <a:endParaRPr lang="es-CO" dirty="0">
              <a:latin typeface="Quattrocento Sans"/>
              <a:ea typeface="Quattrocento Sans"/>
              <a:cs typeface="Quattrocento Sans"/>
            </a:endParaRPr>
          </a:p>
          <a:p>
            <a:pPr marL="342900" lvl="0" indent="-342900" algn="just">
              <a:lnSpc>
                <a:spcPct val="133000"/>
              </a:lnSpc>
              <a:buFont typeface="Wingdings" panose="05000000000000000000" pitchFamily="2" charset="2"/>
              <a:buChar char=""/>
            </a:pPr>
            <a:r>
              <a:rPr lang="es-CO" dirty="0">
                <a:latin typeface="Arial" panose="020B0604020202020204" pitchFamily="34" charset="0"/>
                <a:ea typeface="Quattrocento Sans"/>
                <a:cs typeface="Quattrocento Sans"/>
              </a:rPr>
              <a:t>Escenarios de las pruebas</a:t>
            </a:r>
            <a:endParaRPr lang="es-CO" dirty="0">
              <a:latin typeface="Quattrocento Sans"/>
              <a:ea typeface="Quattrocento Sans"/>
              <a:cs typeface="Quattrocento Sans"/>
            </a:endParaRPr>
          </a:p>
          <a:p>
            <a:pPr marL="342900" lvl="0" indent="-342900" algn="just">
              <a:lnSpc>
                <a:spcPct val="133000"/>
              </a:lnSpc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s-CO" dirty="0">
                <a:latin typeface="Arial" panose="020B0604020202020204" pitchFamily="34" charset="0"/>
                <a:ea typeface="Quattrocento Sans"/>
                <a:cs typeface="Quattrocento Sans"/>
              </a:rPr>
              <a:t>Manual de instalación</a:t>
            </a:r>
            <a:endParaRPr lang="es-CO" dirty="0"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883365" y="1788704"/>
            <a:ext cx="1675459" cy="5016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s-CO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Objetivos</a:t>
            </a:r>
            <a:endParaRPr lang="es-CO" sz="2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875758" y="3588025"/>
            <a:ext cx="1943161" cy="457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s-CO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Entregables</a:t>
            </a:r>
          </a:p>
        </p:txBody>
      </p:sp>
    </p:spTree>
    <p:extLst>
      <p:ext uri="{BB962C8B-B14F-4D97-AF65-F5344CB8AC3E}">
        <p14:creationId xmlns:p14="http://schemas.microsoft.com/office/powerpoint/2010/main" val="12829553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24637"/>
            <a:ext cx="8219255" cy="4896544"/>
          </a:xfrm>
          <a:prstGeom prst="rect">
            <a:avLst/>
          </a:prstGeom>
        </p:spPr>
      </p:pic>
      <p:sp>
        <p:nvSpPr>
          <p:cNvPr id="6" name="Shape 255"/>
          <p:cNvSpPr txBox="1"/>
          <p:nvPr/>
        </p:nvSpPr>
        <p:spPr>
          <a:xfrm>
            <a:off x="256691" y="419311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s-E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Riesgos y Limitaciones</a:t>
            </a:r>
            <a:endParaRPr lang="es-ES" sz="3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2207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55"/>
          <p:cNvSpPr txBox="1"/>
          <p:nvPr/>
        </p:nvSpPr>
        <p:spPr>
          <a:xfrm>
            <a:off x="229418" y="188640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s-E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Entregables</a:t>
            </a:r>
            <a:endParaRPr lang="es-ES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5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ES" sz="120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714677" y="1556792"/>
            <a:ext cx="799288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927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20"/>
          <p:cNvSpPr txBox="1"/>
          <p:nvPr/>
        </p:nvSpPr>
        <p:spPr>
          <a:xfrm>
            <a:off x="251580" y="1283964"/>
            <a:ext cx="8640900" cy="3444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000000"/>
              </a:buClr>
              <a:buSzPct val="25000"/>
              <a:buFont typeface="Calibri"/>
              <a:defRPr sz="2400" b="1">
                <a:latin typeface="Calibri"/>
                <a:ea typeface="Calibri"/>
                <a:cs typeface="Calibri"/>
              </a:defRPr>
            </a:lvl1pPr>
          </a:lstStyle>
          <a:p>
            <a:r>
              <a:rPr lang="es-CO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Aportes relacionados con el </a:t>
            </a:r>
            <a:r>
              <a:rPr lang="es-CO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objetivo </a:t>
            </a:r>
            <a:r>
              <a:rPr lang="es-CO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del proyecto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441131128"/>
              </p:ext>
            </p:extLst>
          </p:nvPr>
        </p:nvGraphicFramePr>
        <p:xfrm>
          <a:off x="1788368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hape 255"/>
          <p:cNvSpPr txBox="1"/>
          <p:nvPr/>
        </p:nvSpPr>
        <p:spPr>
          <a:xfrm>
            <a:off x="229418" y="188640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s-ES" sz="4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Contribuciones</a:t>
            </a:r>
            <a:endParaRPr lang="es-ES" sz="4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6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s-ES" sz="120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77772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20"/>
          <p:cNvSpPr txBox="1"/>
          <p:nvPr/>
        </p:nvSpPr>
        <p:spPr>
          <a:xfrm>
            <a:off x="251580" y="980728"/>
            <a:ext cx="8640900" cy="6480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000000"/>
              </a:buClr>
              <a:buSzPct val="25000"/>
              <a:buFont typeface="Calibri"/>
              <a:defRPr sz="2400" b="1">
                <a:latin typeface="Calibri"/>
                <a:ea typeface="Calibri"/>
                <a:cs typeface="Calibri"/>
              </a:defRPr>
            </a:lvl1pPr>
          </a:lstStyle>
          <a:p>
            <a:pPr algn="ctr"/>
            <a:r>
              <a:rPr lang="es-CO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Aportes relacionados con </a:t>
            </a:r>
            <a:r>
              <a:rPr lang="es-CO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s-CO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desarrollo de capacidades del investigador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05213524"/>
              </p:ext>
            </p:extLst>
          </p:nvPr>
        </p:nvGraphicFramePr>
        <p:xfrm>
          <a:off x="1187624" y="184482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hape 255"/>
          <p:cNvSpPr txBox="1"/>
          <p:nvPr/>
        </p:nvSpPr>
        <p:spPr>
          <a:xfrm>
            <a:off x="229418" y="188640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s-ES" sz="4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Contribuciones</a:t>
            </a:r>
            <a:endParaRPr lang="es-ES" sz="4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6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s-ES" sz="120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69951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5"/>
          <p:cNvSpPr txBox="1"/>
          <p:nvPr/>
        </p:nvSpPr>
        <p:spPr>
          <a:xfrm>
            <a:off x="282352" y="620688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E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Referencias </a:t>
            </a:r>
            <a:r>
              <a:rPr lang="es-E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bibliográficas</a:t>
            </a:r>
            <a:endParaRPr lang="es-E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6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s-ES" sz="120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83568" y="1556792"/>
            <a:ext cx="72545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[1]  S. Del </a:t>
            </a:r>
            <a:r>
              <a:rPr lang="es-CO" i="1" dirty="0">
                <a:latin typeface="Segoe UI" panose="020B0502040204020203" pitchFamily="34" charset="0"/>
                <a:cs typeface="Segoe UI" panose="020B0502040204020203" pitchFamily="34" charset="0"/>
              </a:rPr>
              <a:t>et al.</a:t>
            </a: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, “HOSPITAL CIVIL DE IPIALES EMPRESA SOCIAL DEL ESTADO PROCESO: GESTION CLINICA.</a:t>
            </a:r>
          </a:p>
          <a:p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CO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[2]  L</a:t>
            </a: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. C. Beltrán, “Sistema de Control Interno en Entidades de Salud</a:t>
            </a:r>
            <a:r>
              <a:rPr lang="es-CO" dirty="0" smtClean="0">
                <a:latin typeface="Segoe UI" panose="020B0502040204020203" pitchFamily="34" charset="0"/>
                <a:cs typeface="Segoe UI" panose="020B0502040204020203" pitchFamily="34" charset="0"/>
              </a:rPr>
              <a:t>.”</a:t>
            </a:r>
          </a:p>
          <a:p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CO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[3]   P</a:t>
            </a: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s-CO" dirty="0" err="1">
                <a:latin typeface="Segoe UI" panose="020B0502040204020203" pitchFamily="34" charset="0"/>
                <a:cs typeface="Segoe UI" panose="020B0502040204020203" pitchFamily="34" charset="0"/>
              </a:rPr>
              <a:t>Instruccionales</a:t>
            </a: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, “ASEGURAR LA CORRECTA IDENTIFICACIÓN DEL PACIENTE EN </a:t>
            </a:r>
            <a:r>
              <a:rPr lang="es-CO" dirty="0" smtClean="0">
                <a:latin typeface="Segoe UI" panose="020B0502040204020203" pitchFamily="34" charset="0"/>
                <a:cs typeface="Segoe UI" panose="020B0502040204020203" pitchFamily="34" charset="0"/>
              </a:rPr>
              <a:t> LOS </a:t>
            </a: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PROCESOS ASISTENCIALES.”</a:t>
            </a:r>
          </a:p>
          <a:p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CO" dirty="0" smtClean="0">
                <a:latin typeface="Segoe UI" panose="020B0502040204020203" pitchFamily="34" charset="0"/>
                <a:cs typeface="Segoe UI" panose="020B0502040204020203" pitchFamily="34" charset="0"/>
              </a:rPr>
              <a:t>  [</a:t>
            </a: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4]  K. </a:t>
            </a:r>
            <a:r>
              <a:rPr lang="es-CO" dirty="0" err="1">
                <a:latin typeface="Segoe UI" panose="020B0502040204020203" pitchFamily="34" charset="0"/>
                <a:cs typeface="Segoe UI" panose="020B0502040204020203" pitchFamily="34" charset="0"/>
              </a:rPr>
              <a:t>Garimella</a:t>
            </a: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, M. Lees, and B. Williams, </a:t>
            </a:r>
            <a:r>
              <a:rPr lang="es-CO" i="1" dirty="0">
                <a:latin typeface="Segoe UI" panose="020B0502040204020203" pitchFamily="34" charset="0"/>
                <a:cs typeface="Segoe UI" panose="020B0502040204020203" pitchFamily="34" charset="0"/>
              </a:rPr>
              <a:t>Introducción a BPM para DUMIS</a:t>
            </a: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. 2008.</a:t>
            </a: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Shape 3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9791" y="1916832"/>
            <a:ext cx="3133724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251519" y="1412776"/>
            <a:ext cx="8640960" cy="45886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60000"/>
              <a:buFont typeface="Noto Symbol"/>
              <a:buChar char="▪"/>
            </a:pPr>
            <a:r>
              <a:rPr lang="es-ES" sz="2400" b="0" i="0" u="none" strike="noStrike" cap="none" baseline="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Motivación </a:t>
            </a:r>
            <a:r>
              <a:rPr lang="es-ES" sz="2400" b="0" i="0" u="none" strike="noStrike" cap="none" baseline="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y antecedentes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60000"/>
              <a:buFont typeface="Noto Symbol"/>
              <a:buChar char="▪"/>
            </a:pPr>
            <a:r>
              <a:rPr lang="es-ES" sz="2400" b="0" i="0" u="none" strike="noStrike" cap="none" baseline="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Descripción del problema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60000"/>
              <a:buFont typeface="Noto Symbol"/>
              <a:buChar char="▪"/>
            </a:pPr>
            <a:r>
              <a:rPr lang="es-ES" sz="2400" b="0" i="0" u="none" strike="noStrike" cap="none" baseline="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Objetivo general y específicos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60000"/>
              <a:buFont typeface="Noto Symbol"/>
              <a:buChar char="▪"/>
            </a:pPr>
            <a:r>
              <a:rPr lang="es-ES" sz="2400" b="0" i="0" u="none" strike="noStrike" cap="none" baseline="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Marco </a:t>
            </a:r>
            <a:r>
              <a:rPr lang="es-ES" sz="2400" b="0" i="0" u="none" strike="noStrike" cap="none" baseline="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teórico y Estado </a:t>
            </a:r>
            <a:r>
              <a:rPr lang="es-ES" sz="2400" b="0" i="0" u="none" strike="noStrike" cap="none" baseline="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del </a:t>
            </a:r>
            <a:r>
              <a:rPr lang="es-ES" sz="2400" b="0" i="0" u="none" strike="noStrike" cap="none" baseline="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arte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60000"/>
              <a:buFont typeface="Noto Symbol"/>
              <a:buChar char="▪"/>
            </a:pPr>
            <a:r>
              <a:rPr lang="es-E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Metodología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60000"/>
              <a:buFont typeface="Noto Symbol"/>
              <a:buChar char="▪"/>
            </a:pPr>
            <a:r>
              <a:rPr lang="es-ES" sz="2400" b="0" i="0" u="none" strike="noStrike" cap="none" baseline="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Contribuciones</a:t>
            </a:r>
            <a:r>
              <a:rPr lang="es-ES" sz="2400" b="0" i="0" u="none" strike="noStrike" cap="none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 y resultados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60000"/>
              <a:buFont typeface="Noto Symbol"/>
              <a:buChar char="▪"/>
            </a:pPr>
            <a:r>
              <a:rPr lang="es-ES" sz="2400" baseline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Cronograma</a:t>
            </a:r>
            <a:endParaRPr lang="es-ES" sz="2400" b="0" i="0" u="none" strike="noStrike" cap="none" baseline="0" dirty="0">
              <a:solidFill>
                <a:schemeClr val="dk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60000"/>
              <a:buFont typeface="Noto Symbol"/>
              <a:buChar char="▪"/>
            </a:pPr>
            <a:r>
              <a:rPr lang="es-ES" sz="2400" b="0" i="0" u="none" strike="noStrike" cap="none" baseline="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Referencias bibliográficas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44463" y="188913"/>
            <a:ext cx="6948487" cy="561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b="0" i="0" u="none" strike="noStrike" cap="none" baseline="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Contenido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s-ES" sz="1200" b="0" i="0" u="none" strike="noStrike" cap="none" baseline="0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666113" y="6448251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3</a:t>
            </a:fld>
            <a:endParaRPr lang="es-ES" sz="1200" i="0" u="none" strike="noStrike" cap="none" baseline="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474440" y="266746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-ES" sz="2800" b="1" i="0" u="none" strike="noStrike" cap="none" baseline="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Motivación y antecedentes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683568" y="1402745"/>
            <a:ext cx="7957392" cy="15114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just">
              <a:buClr>
                <a:schemeClr val="dk1"/>
              </a:buClr>
              <a:buSzPct val="100000"/>
            </a:pPr>
            <a:r>
              <a:rPr lang="es-CO" sz="21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En la </a:t>
            </a:r>
            <a:r>
              <a:rPr lang="es-CO" sz="21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industria de la asistencia médica, la </a:t>
            </a:r>
            <a:r>
              <a:rPr lang="es-CO" sz="21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identificación correcta y oportuna </a:t>
            </a:r>
            <a:r>
              <a:rPr lang="es-CO" sz="21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de los usuarios </a:t>
            </a:r>
            <a:r>
              <a:rPr lang="es-CO" sz="21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es </a:t>
            </a:r>
            <a:r>
              <a:rPr lang="es-CO" sz="21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una de las acciones más importantes para prevenir y disminuir errores </a:t>
            </a:r>
            <a:r>
              <a:rPr lang="es-CO" sz="21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en el </a:t>
            </a:r>
            <a:r>
              <a:rPr lang="es-CO" sz="21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proceso asistencial.</a:t>
            </a:r>
          </a:p>
        </p:txBody>
      </p:sp>
      <p:sp>
        <p:nvSpPr>
          <p:cNvPr id="7" name="Shape 257"/>
          <p:cNvSpPr txBox="1"/>
          <p:nvPr/>
        </p:nvSpPr>
        <p:spPr>
          <a:xfrm>
            <a:off x="395536" y="3279118"/>
            <a:ext cx="3446465" cy="29188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CO" sz="16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En un periodo de tres años se denunciaron al Centro Nacional para la Seguridad del Paciente de Departamento de Veteranos de los EE.UU más de </a:t>
            </a:r>
            <a:r>
              <a:rPr lang="es-CO" sz="1600" b="1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100 eventos adversos vinculados a una incorrecta identificación</a:t>
            </a:r>
            <a:r>
              <a:rPr lang="es-CO" sz="16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 de los pacientes [3]. </a:t>
            </a:r>
            <a:endParaRPr lang="es-CO" sz="1600" dirty="0">
              <a:solidFill>
                <a:schemeClr val="dk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914073" y="6044098"/>
            <a:ext cx="9793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[1]</a:t>
            </a:r>
            <a:r>
              <a:rPr lang="es-CO" sz="1000" dirty="0">
                <a:latin typeface="Segoe UI" panose="020B0502040204020203" pitchFamily="34" charset="0"/>
                <a:cs typeface="Segoe UI" panose="020B0502040204020203" pitchFamily="34" charset="0"/>
              </a:rPr>
              <a:t>	S. Del </a:t>
            </a:r>
            <a:r>
              <a:rPr lang="es-CO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et al.</a:t>
            </a:r>
            <a:r>
              <a:rPr lang="es-CO" sz="1000" dirty="0">
                <a:latin typeface="Segoe UI" panose="020B0502040204020203" pitchFamily="34" charset="0"/>
                <a:cs typeface="Segoe UI" panose="020B0502040204020203" pitchFamily="34" charset="0"/>
              </a:rPr>
              <a:t>, “HOSPITAL CIVIL DE IPIALES EMPRESA SOCIAL DEL ESTADO PROCESO: GESTION CLINICA</a:t>
            </a:r>
            <a:r>
              <a:rPr lang="es-CO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93121" y="6333939"/>
            <a:ext cx="91473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dirty="0">
                <a:latin typeface="Segoe UI" panose="020B0502040204020203" pitchFamily="34" charset="0"/>
                <a:cs typeface="Segoe UI" panose="020B0502040204020203" pitchFamily="34" charset="0"/>
              </a:rPr>
              <a:t>[3]	L. C. Beltrán, “Sistema de Control Interno en Entidades de Salud.”</a:t>
            </a:r>
          </a:p>
        </p:txBody>
      </p:sp>
      <p:sp>
        <p:nvSpPr>
          <p:cNvPr id="8" name="Shape 255"/>
          <p:cNvSpPr txBox="1"/>
          <p:nvPr/>
        </p:nvSpPr>
        <p:spPr>
          <a:xfrm>
            <a:off x="0" y="3068363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-ES" sz="2000" b="1" i="0" u="none" strike="noStrike" cap="none" baseline="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Antecedentes</a:t>
            </a:r>
            <a:r>
              <a:rPr lang="es-ES" sz="2000" b="1" i="0" u="none" strike="noStrike" cap="none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 del problema</a:t>
            </a:r>
            <a:endParaRPr lang="es-ES" sz="2000" b="1" i="0" u="none" strike="noStrike" cap="none" baseline="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147549" y="3710090"/>
            <a:ext cx="45103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CO" sz="16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 Entre </a:t>
            </a:r>
            <a:r>
              <a:rPr lang="es-CO" sz="16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noviembre de 2003 y julio de 2005, la </a:t>
            </a:r>
            <a:r>
              <a:rPr lang="es-CO" sz="16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    Agencia </a:t>
            </a:r>
            <a:r>
              <a:rPr lang="es-CO" sz="16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Nacional para la Seguridad del Paciente del Reino Unido denunció </a:t>
            </a:r>
            <a:r>
              <a:rPr lang="es-CO" sz="1600" b="1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236 incidentes </a:t>
            </a:r>
            <a:r>
              <a:rPr lang="es-CO" sz="16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relacionados con identificación incorrecta de los usuarios [1]. </a:t>
            </a:r>
          </a:p>
        </p:txBody>
      </p:sp>
      <p:sp>
        <p:nvSpPr>
          <p:cNvPr id="10" name="Shape 255"/>
          <p:cNvSpPr txBox="1"/>
          <p:nvPr/>
        </p:nvSpPr>
        <p:spPr>
          <a:xfrm>
            <a:off x="25153" y="985996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-ES" sz="2000" b="1" i="0" u="none" strike="noStrike" cap="none" baseline="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Contexto</a:t>
            </a:r>
            <a:endParaRPr lang="es-ES" sz="2000" b="1" i="0" u="none" strike="noStrike" cap="none" baseline="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55"/>
          <p:cNvSpPr txBox="1"/>
          <p:nvPr/>
        </p:nvSpPr>
        <p:spPr>
          <a:xfrm>
            <a:off x="229418" y="332929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E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Descripción del problema</a:t>
            </a:r>
          </a:p>
        </p:txBody>
      </p:sp>
      <p:sp>
        <p:nvSpPr>
          <p:cNvPr id="5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ES" sz="120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55576" y="1196752"/>
            <a:ext cx="7560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dirty="0"/>
              <a:t>En la Fundación Valle de Lili no se cuenta con un proceso eficiente del registro del acceso a sus instalaciones de usuarios acompañados con menores de edad, y de asistencia a los eventos internos de capacitación e información para el personal de trabajo, ya que este proceso se realiza de forma manual y puede incurrir en falencias graves en el proceso </a:t>
            </a:r>
            <a:r>
              <a:rPr lang="es-CO" sz="2000" dirty="0" smtClean="0"/>
              <a:t>asistencial</a:t>
            </a:r>
            <a:r>
              <a:rPr lang="es-CO" sz="20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.</a:t>
            </a:r>
            <a:endParaRPr lang="es-CO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71" y="4148198"/>
            <a:ext cx="864096" cy="123250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477" y="4585170"/>
            <a:ext cx="358564" cy="3585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251" y="4283920"/>
            <a:ext cx="1326327" cy="96106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317" y="4657980"/>
            <a:ext cx="358564" cy="35856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9064" y="4228796"/>
            <a:ext cx="1500850" cy="1025937"/>
          </a:xfrm>
          <a:prstGeom prst="rect">
            <a:avLst/>
          </a:prstGeom>
        </p:spPr>
      </p:pic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80" y="4425588"/>
            <a:ext cx="718390" cy="67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5484" y="4168452"/>
            <a:ext cx="1813049" cy="121225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/>
        </p:nvSpPr>
        <p:spPr>
          <a:xfrm>
            <a:off x="302051" y="1624150"/>
            <a:ext cx="8568952" cy="2092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buClr>
                <a:schemeClr val="dk1"/>
              </a:buClr>
              <a:buSzPct val="42307"/>
            </a:pPr>
            <a:r>
              <a:rPr lang="es-CO" sz="24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Desarrollar  y validar un sistema TI que contribuya al mejoramiento de la eficiencia en el control de acceso de usuarios acompañados con menores de edad y a la asistencia de eventos internos para el personal de la Fundación Valle de </a:t>
            </a:r>
            <a:r>
              <a:rPr lang="es-CO" sz="24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Lili</a:t>
            </a:r>
            <a:endParaRPr lang="es-CO" sz="2400" dirty="0">
              <a:solidFill>
                <a:schemeClr val="dk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6" name="Shape 255"/>
          <p:cNvSpPr txBox="1"/>
          <p:nvPr/>
        </p:nvSpPr>
        <p:spPr>
          <a:xfrm>
            <a:off x="230043" y="692696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ES" sz="4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Objetivo general</a:t>
            </a:r>
          </a:p>
        </p:txBody>
      </p:sp>
      <p:sp>
        <p:nvSpPr>
          <p:cNvPr id="7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s-ES" sz="120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D:\Usuarios\16692125.ICESI\AppData\Local\Microsoft\Windows\Temporary Internet Files\Content.Outlook\TD5ONUA3\objetiv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717031"/>
            <a:ext cx="2936210" cy="235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239053" y="1268760"/>
            <a:ext cx="5000273" cy="45365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0363" lvl="0" indent="-360363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80000"/>
              <a:buFont typeface="+mj-lt"/>
              <a:buAutoNum type="romanLcPeriod"/>
            </a:pPr>
            <a:r>
              <a:rPr lang="es-CO" sz="1900" b="1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Identificar y caracterizar </a:t>
            </a:r>
            <a:r>
              <a:rPr lang="es-CO" sz="19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las actividades relacionadas con los procesos de acceso a los usuarios y el de asistencia </a:t>
            </a:r>
            <a:r>
              <a:rPr lang="es-CO" sz="19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a los eventos internos de la FVL.</a:t>
            </a:r>
            <a:endParaRPr lang="es-CO" sz="1900" dirty="0" smtClean="0">
              <a:solidFill>
                <a:schemeClr val="dk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360363" lvl="0" indent="-360363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80000"/>
              <a:buFont typeface="+mj-lt"/>
              <a:buAutoNum type="romanLcPeriod"/>
            </a:pPr>
            <a:r>
              <a:rPr lang="es-CO" sz="1900" b="1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Modela</a:t>
            </a:r>
            <a:r>
              <a:rPr lang="es-CO" sz="19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 los procesos de control de acceso y de asistencia a los eventos en la FVL para hacerlos </a:t>
            </a:r>
            <a:r>
              <a:rPr lang="es-CO" sz="1900" b="1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mas</a:t>
            </a:r>
            <a:r>
              <a:rPr lang="es-CO" sz="19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 </a:t>
            </a:r>
            <a:r>
              <a:rPr lang="es-CO" sz="1900" b="1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eficientes</a:t>
            </a:r>
            <a:r>
              <a:rPr lang="es-CO" sz="19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.</a:t>
            </a:r>
            <a:endParaRPr lang="es-CO" sz="1900" dirty="0">
              <a:solidFill>
                <a:schemeClr val="dk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360363" lvl="0" indent="-360363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80000"/>
              <a:buFont typeface="+mj-lt"/>
              <a:buAutoNum type="romanLcPeriod"/>
            </a:pPr>
            <a:r>
              <a:rPr lang="es-CO" sz="1900" b="1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Implementar</a:t>
            </a:r>
            <a:r>
              <a:rPr lang="es-CO" sz="19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 un sistema TI, </a:t>
            </a:r>
            <a:r>
              <a:rPr lang="es-CO" sz="19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que </a:t>
            </a:r>
            <a:r>
              <a:rPr lang="es-CO" sz="19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contribuya a mejorar la eficiencia de los procesos.</a:t>
            </a:r>
            <a:endParaRPr lang="es-CO" sz="1900" dirty="0">
              <a:solidFill>
                <a:schemeClr val="dk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360363" lvl="0" indent="-360363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80000"/>
              <a:buFont typeface="+mj-lt"/>
              <a:buAutoNum type="romanLcPeriod"/>
            </a:pPr>
            <a:r>
              <a:rPr lang="es-CO" sz="1900" b="1" dirty="0">
                <a:latin typeface="Segoe UI" panose="020B0502040204020203" pitchFamily="34" charset="0"/>
                <a:cs typeface="Segoe UI" panose="020B0502040204020203" pitchFamily="34" charset="0"/>
              </a:rPr>
              <a:t>Validar</a:t>
            </a:r>
            <a:r>
              <a:rPr lang="es-CO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las funcionalidades del sistema TI en la FVL.</a:t>
            </a:r>
            <a:endParaRPr lang="es-CO" sz="1900" dirty="0">
              <a:solidFill>
                <a:schemeClr val="dk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pic>
        <p:nvPicPr>
          <p:cNvPr id="2050" name="Picture 2" descr="http://innolandia.es/wp-content/uploads/2012/06/objetiv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66295"/>
            <a:ext cx="2413286" cy="214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255"/>
          <p:cNvSpPr txBox="1"/>
          <p:nvPr/>
        </p:nvSpPr>
        <p:spPr>
          <a:xfrm>
            <a:off x="251520" y="188913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ES" sz="4400" dirty="0">
                <a:latin typeface="Calibri"/>
                <a:ea typeface="Calibri"/>
                <a:cs typeface="Calibri"/>
                <a:sym typeface="Calibri"/>
              </a:rPr>
              <a:t>Objetivos específicos</a:t>
            </a:r>
          </a:p>
        </p:txBody>
      </p:sp>
      <p:sp>
        <p:nvSpPr>
          <p:cNvPr id="7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s-ES" sz="120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55"/>
          <p:cNvSpPr txBox="1"/>
          <p:nvPr/>
        </p:nvSpPr>
        <p:spPr>
          <a:xfrm>
            <a:off x="97161" y="188640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E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Marco teórico</a:t>
            </a:r>
          </a:p>
        </p:txBody>
      </p:sp>
      <p:sp>
        <p:nvSpPr>
          <p:cNvPr id="7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ES" sz="120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58996" y="1124744"/>
            <a:ext cx="7769388" cy="176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sz="1800" b="1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Seguridad Del Paciente </a:t>
            </a:r>
            <a:endParaRPr lang="es-ES" sz="1800" dirty="0" smtClean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18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 el conjunto de elementos estructurales, procesos, instrumentos y metodologías basadas en evidencias científicamente probadas que propenden por minimizar el riesgo de sufrir un evento adverso en el proceso de atención de salud o de mitigar sus consecuencias [3]. </a:t>
            </a:r>
            <a:endParaRPr lang="es-ES" sz="18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65572" y="3162301"/>
            <a:ext cx="7872549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1800" b="1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Evento adverso</a:t>
            </a:r>
            <a:endParaRPr lang="es-ES" sz="18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18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 el resultado de una atención en salud que de manera no intencional produjo daño. Los eventos adversos pueden ser prevenibles y no prevenibles </a:t>
            </a:r>
            <a:r>
              <a:rPr lang="es-CO" sz="18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[3]:</a:t>
            </a:r>
            <a:endParaRPr lang="es-ES" sz="18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051720" y="4875154"/>
            <a:ext cx="6096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1800" b="1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Factores contributivos</a:t>
            </a:r>
            <a:endParaRPr lang="es-ES" sz="18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18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son las condiciones que predisponen una acción insegura </a:t>
            </a:r>
            <a:r>
              <a:rPr lang="es-CO" sz="18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[3].</a:t>
            </a:r>
            <a:endParaRPr lang="es-ES" sz="18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215694" y="6228829"/>
            <a:ext cx="91070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[3]</a:t>
            </a:r>
            <a:r>
              <a:rPr lang="es-CO" sz="1000" dirty="0">
                <a:latin typeface="Segoe UI" panose="020B0502040204020203" pitchFamily="34" charset="0"/>
                <a:cs typeface="Segoe UI" panose="020B0502040204020203" pitchFamily="34" charset="0"/>
              </a:rPr>
              <a:t>	P. </a:t>
            </a:r>
            <a:r>
              <a:rPr lang="es-CO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Instruccionales</a:t>
            </a:r>
            <a:r>
              <a:rPr lang="es-CO" sz="1000" dirty="0">
                <a:latin typeface="Segoe UI" panose="020B0502040204020203" pitchFamily="34" charset="0"/>
                <a:cs typeface="Segoe UI" panose="020B0502040204020203" pitchFamily="34" charset="0"/>
              </a:rPr>
              <a:t>, “ASEGURAR LA CORRECTA IDENTIFICACIÓN DEL PACIENTE EN LOS PROCESOS ASISTENCIALES.”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55"/>
          <p:cNvSpPr txBox="1"/>
          <p:nvPr/>
        </p:nvSpPr>
        <p:spPr>
          <a:xfrm>
            <a:off x="229418" y="260648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E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Marco teórico</a:t>
            </a:r>
          </a:p>
        </p:txBody>
      </p:sp>
      <p:sp>
        <p:nvSpPr>
          <p:cNvPr id="8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8</a:t>
            </a:fld>
            <a:endParaRPr lang="es-ES" sz="1200" i="0" u="none" strike="noStrike" cap="none" baseline="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55576" y="914970"/>
            <a:ext cx="31176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Modelo de procesos</a:t>
            </a:r>
            <a:endParaRPr lang="es-E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56735" y="1434122"/>
            <a:ext cx="85136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Business </a:t>
            </a:r>
            <a:r>
              <a:rPr lang="es-CO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  <a:r>
              <a:rPr lang="es-CO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 Management</a:t>
            </a:r>
            <a:r>
              <a:rPr lang="es-CO" sz="2000" dirty="0">
                <a:latin typeface="Segoe UI" panose="020B0502040204020203" pitchFamily="34" charset="0"/>
                <a:cs typeface="Segoe UI" panose="020B0502040204020203" pitchFamily="34" charset="0"/>
              </a:rPr>
              <a:t> (BPM) es un conjunto de métodos, herramientas y tecnologías utilizados para diseñar, representar, analizar y controlar procesos de negocio </a:t>
            </a:r>
            <a:r>
              <a:rPr lang="es-CO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operacionales[4]. </a:t>
            </a:r>
          </a:p>
          <a:p>
            <a:pPr algn="just"/>
            <a:endParaRPr lang="es-CO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es un sistema de gestión enfocado a perseguir la mejora continua del funcionamiento de las actividades empresariales, ayudando a las personas a administrar su trabajo, resolver de forma rápida y eficiente sus </a:t>
            </a:r>
            <a:r>
              <a:rPr lang="es-E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tareas.</a:t>
            </a: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767527"/>
            <a:ext cx="5610800" cy="2397777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77194" y="6314836"/>
            <a:ext cx="88827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Tomado de http://blogs.encamina.com/transformacion-digital/2016/09/05/bpm-y-transformacion-digital/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9</a:t>
            </a:fld>
            <a:endParaRPr lang="es-ES" sz="1200" i="0" u="none" strike="noStrike" cap="none" baseline="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491880" y="103294"/>
            <a:ext cx="31176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Estado del arte</a:t>
            </a:r>
            <a:endParaRPr lang="es-E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96" y="670596"/>
            <a:ext cx="9144000" cy="58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esi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seño personalizad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811</Words>
  <Application>Microsoft Office PowerPoint</Application>
  <PresentationFormat>Presentación en pantalla (4:3)</PresentationFormat>
  <Paragraphs>147</Paragraphs>
  <Slides>19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19</vt:i4>
      </vt:variant>
    </vt:vector>
  </HeadingPairs>
  <TitlesOfParts>
    <vt:vector size="29" baseType="lpstr">
      <vt:lpstr>Arial</vt:lpstr>
      <vt:lpstr>Symbol</vt:lpstr>
      <vt:lpstr>Segoe UI</vt:lpstr>
      <vt:lpstr>Calibri</vt:lpstr>
      <vt:lpstr>Quattrocento Sans</vt:lpstr>
      <vt:lpstr>Wingdings</vt:lpstr>
      <vt:lpstr>Noto Symbol</vt:lpstr>
      <vt:lpstr>Icesi</vt:lpstr>
      <vt:lpstr>Diseño personalizado</vt:lpstr>
      <vt:lpstr>1_Diseño personalizado</vt:lpstr>
      <vt:lpstr>Proyecto de grado I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grado I</dc:title>
  <dc:creator>Gonzalo Llano Ramirez</dc:creator>
  <cp:lastModifiedBy>Estiven Landazury Salazar</cp:lastModifiedBy>
  <cp:revision>127</cp:revision>
  <dcterms:modified xsi:type="dcterms:W3CDTF">2018-05-16T18:25:02Z</dcterms:modified>
</cp:coreProperties>
</file>