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3287D94-5AFB-4ACC-A866-9A48FF706F65}">
  <a:tblStyle styleId="{23287D94-5AFB-4ACC-A866-9A48FF706F6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petmanso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keeletehnoloogia.ee/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estnltk/estnltk" TargetMode="External"/><Relationship Id="rId4" Type="http://schemas.openxmlformats.org/officeDocument/2006/relationships/hyperlink" Target="http://estnltk.github.io/estnltk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395676"/>
            <a:ext cx="7772400" cy="1118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highlight>
                  <a:srgbClr val="FFFFFF"/>
                </a:highlight>
              </a:rPr>
              <a:t>Estnltk — open source tools for Estonian natural language processing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763850"/>
            <a:ext cx="7772400" cy="20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400">
                <a:highlight>
                  <a:srgbClr val="FFFAF0"/>
                </a:highlight>
              </a:rPr>
              <a:t>The Why Linguistics Conference </a:t>
            </a:r>
            <a:r>
              <a:rPr lang="en" sz="1400">
                <a:highlight>
                  <a:srgbClr val="FFFAF0"/>
                </a:highlight>
              </a:rPr>
              <a:t>May 7-9 2015, Tartu, Estonia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</a:rPr>
              <a:t>Timo Petmanson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</a:rPr>
              <a:t>University of Tartu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tpetmanson@gmail.com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AF0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Cleaning text from unwanted characters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428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estnltk.textcleaner </a:t>
            </a:r>
            <a:r>
              <a:rPr lang="en" sz="12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TextCleaner, ESTONIAN, RUSSIAN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tc_et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TextCleaner(ESTONIAN)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tc_ru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TextCleaner(RUSSIAN)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tc_et.is_valid(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'Segan suhkrut malbelt tassis, kus nii armsalt aurab tee.'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2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tc_ru.is_valid(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'Segan suhkrut malbelt tassis, kus nii armsalt aurab tee.'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2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tc_et.is_valid(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'Дождь, звонкой пеленой наполнил небо майский дождь.'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2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tc_ru.is_valid(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'Дождь, звонкой пеленой наполнил небо майский дождь.'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2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Checking if text contains only characters present in the alphabet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Tokenization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504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'''Keeletehnoloogia on arvutilingvistika praktiline pool.</a:t>
            </a:r>
            <a:b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 Keeletehnoloogid kasutavad arvutilingvistikas välja töötatud</a:t>
            </a:r>
            <a:b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 teooriaid, et luua rakendusi (nt arvutiprogramme),</a:t>
            </a:r>
            <a:b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 mis võimaldavad inimkeelt arvuti abil töödelda ja mõista.'''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Tokenization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504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text.word_texts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'Keeletehnoloogia'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'on'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'arvutilingvistika'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'praktiline'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'pool'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'Keeletehnoloogid'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'kasutavad'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'arvutilingvistikas'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'välja'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'töötatud'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'teooriaid'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'et'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'luua'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'rakendusi'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'('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'nt'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'arvutiprogramme'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'),'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'mis'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'võimaldavad'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'inimkeelt'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'abil'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'töödelda'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'mõista'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'.']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Words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Tokenization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504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text.sentence_texts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'Keeletehnoloogia on arvutilingvistika praktiline pool.'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'Keeletehnoloogid kasutavad arvutilingvistikas välja töötatud</a:t>
            </a:r>
            <a:r>
              <a:rPr lang="en" sz="1800">
                <a:solidFill>
                  <a:srgbClr val="26B31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'teooriaid, et luua rakendusi (nt arvutiprogramme),</a:t>
            </a:r>
            <a:r>
              <a:rPr lang="en" sz="1800">
                <a:solidFill>
                  <a:srgbClr val="26B31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'mis võimaldavad inimkeelt arvuti abil töödelda ja mõista.'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Sentences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Morphological analysis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504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text.lemmas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'keeletehnoloogia'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'olema'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'arvutilingvistika'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'praktiline'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'pool'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'keeletehnoloog'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'kasutama'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'arvutilingvistika'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'välja'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'töötama|töötatud'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'teooria'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'et'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'looma'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'rakendus'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'('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'nt'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'arvutiprogramm'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'),'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'mis'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'võimaldama'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'inimkeel'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'abil'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'töötlema'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'mõistma'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Morphological analysis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504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(text.word_texts, text.postags)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'Keeletehnoloogia'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'on'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'arvutilingvistika'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'praktiline'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'pool'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'Keeletehnoloogid'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'kasutavad'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'arvutilingvistikas'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'välja'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'töötatud'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'A|V'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'teooriaid'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'et'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'luua'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'rakendusi'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'('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'nt'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'arvutiprogramme'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'),'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'mis'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'võimaldavad'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'inimkeelt'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'arvuti'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'abil'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'töödelda'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'ja'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'mõista'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Morphological analysis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76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text.text, text.word_texts, text.word_spans, text.analysis, text.roots, text.lemmas, text.endings, text.forms, text.postags, text.root_tokens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'allmaaraudteejaam'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).root_tokens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'all'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'maa'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'raud'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'jaam'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Morphological synthesis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504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synthesize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synthesize(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'pood'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'pl p'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partofspeech</a:t>
            </a: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'poode'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'poodisid'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synthesize(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'palk'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'sg kom'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'palgaga'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'palgiga'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Named entity recognition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428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'Jan Palmér sõitis Tartust Tallinnasse istungile Estonian Airi kontorisse'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800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(text.named_entities, text.named_entity_labels)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'Jan Palmér'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'PER'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'Tartu'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'Tallinn'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'Estonian Air|Airi'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Named entity recognition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428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(text.word_texts, text.labels)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'Jan'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'B-PER'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'Palmér'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'I-PER'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'sõitis'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'Tartust'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'B-LOC'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'Tallinnasse'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'B-LOC'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'istungile'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'Estonian'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'B-ORG'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'Airi'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'I-ORG'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'kontorisse'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867800" y="4210950"/>
            <a:ext cx="3641699" cy="857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 - start of the named entity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 - middle or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 - not named entity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334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Word level labels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Why natural language processing?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328950"/>
            <a:ext cx="8229600" cy="359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For researches / software developers</a:t>
            </a:r>
          </a:p>
          <a:p>
            <a:pPr indent="-228600" lvl="1" marL="9144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cleaning text, preparing for indexing &amp; search</a:t>
            </a:r>
          </a:p>
          <a:p>
            <a:pPr indent="-228600" lvl="1" marL="9144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information extraction, text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For linguists</a:t>
            </a:r>
          </a:p>
          <a:p>
            <a:pPr indent="-228600" lvl="1" marL="9144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same reasons as for computer scientists in forms of usable tools</a:t>
            </a:r>
          </a:p>
          <a:p>
            <a:pPr indent="-228600" lvl="1" marL="9144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needed to answer any questions about large corpora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computer science + linguistics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Temporal expressions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57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'Potsataja ütles eile, et vaatavad nüüd Genaga viie aasta plaanid uuesti üle.'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(text.timex_texts, text.timex_values)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'eile'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'2015-05-06'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'nüüd'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'PRESENT_REF'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'viie aasta'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'P5Y'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Temporal expressions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57350"/>
            <a:ext cx="8229600" cy="27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 </a:t>
            </a:r>
            <a:r>
              <a:rPr lang="en" sz="16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datetime </a:t>
            </a:r>
            <a:r>
              <a:rPr lang="en" sz="16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datetime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Text(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'Potsataja ütles eile, et vaatavad nüüd Genaga viie aasta plaanid uuesti üle.'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creation_date</a:t>
            </a: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datetime(</a:t>
            </a:r>
            <a:r>
              <a:rPr i="1" lang="en" sz="1600">
                <a:solidFill>
                  <a:srgbClr val="CD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1234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600">
                <a:solidFill>
                  <a:srgbClr val="CD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600">
                <a:solidFill>
                  <a:srgbClr val="CD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(text.timex_texts, text.timex_values)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'eile'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'1234-05-05'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'nüüd'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'PRESENT_REF'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'viie aasta'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'P5Y'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334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Changing document creation date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There is more in the API ...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504950"/>
            <a:ext cx="82296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Clause detector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Verb chain detection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Wordnet interface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TEI corpus reader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HTML pretty printer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Estonian text classifier tool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Machine learning software for organizing data into categories.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Works with Excel and CSV files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Extensive feedback system</a:t>
            </a:r>
          </a:p>
          <a:p>
            <a:pPr indent="-228600" lvl="1" marL="9144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precision, recall, accuracy</a:t>
            </a:r>
          </a:p>
          <a:p>
            <a:pPr indent="-228600" lvl="1" marL="9144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important features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Command line programs + API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31525"/>
            <a:ext cx="8229600" cy="72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Example training dataset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37" y="858523"/>
            <a:ext cx="7758723" cy="42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05075" y="4777825"/>
            <a:ext cx="3149999" cy="16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hinnavaatlus.ee dataset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37" y="858523"/>
            <a:ext cx="7758723" cy="42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x="457200" y="31525"/>
            <a:ext cx="8229600" cy="72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Resulting model can predict the sentiment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05075" y="4777825"/>
            <a:ext cx="3149999" cy="16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hinnavaatlus.ee dataset</a:t>
            </a:r>
          </a:p>
        </p:txBody>
      </p:sp>
      <p:sp>
        <p:nvSpPr>
          <p:cNvPr id="195" name="Shape 195"/>
          <p:cNvSpPr/>
          <p:nvPr/>
        </p:nvSpPr>
        <p:spPr>
          <a:xfrm>
            <a:off x="7292775" y="1361775"/>
            <a:ext cx="1082399" cy="37103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7292775" y="1361775"/>
            <a:ext cx="1386000" cy="371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31525"/>
            <a:ext cx="8229600" cy="72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Feedback reporting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05075" y="4777825"/>
            <a:ext cx="3149999" cy="16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hinnavaatlus.ee dataset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1089550"/>
            <a:ext cx="320992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676" y="982750"/>
            <a:ext cx="4406450" cy="34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480"/>
            <a:ext cx="9143999" cy="160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0" y="2209852"/>
            <a:ext cx="9144000" cy="278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Grammar based information extractor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65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The problem: blood pressure extraction for medical discharges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7" name="Shape 217"/>
          <p:cNvGraphicFramePr/>
          <p:nvPr/>
        </p:nvGraphicFramePr>
        <p:xfrm>
          <a:off x="533400" y="19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{23287D94-5AFB-4ACC-A866-9A48FF706F65}</a:tableStyleId>
              </a:tblPr>
              <a:tblGrid>
                <a:gridCol w="4652525"/>
                <a:gridCol w="1157875"/>
                <a:gridCol w="1428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text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systolic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diastolic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mõõdetud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RR 110/80 mm Hg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RR vasakul käel (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mm/Hg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 :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131/103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vererõhu kõikumine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97/52 mmHg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kuni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180/116 mmHg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Päevaajal keskmine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RR 142/67 mmHg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Defining the symbols of the grammar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895350"/>
            <a:ext cx="8229600" cy="55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Päevaajal keskmine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RR 142/67 mmHg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74" y="1435399"/>
            <a:ext cx="3622500" cy="27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200" y="1511600"/>
            <a:ext cx="4007700" cy="15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25" y="4282075"/>
            <a:ext cx="6838849" cy="7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Why estnltk?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Easy to learn and use</a:t>
            </a:r>
          </a:p>
          <a:p>
            <a:pPr rtl="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Solves common problems for software developers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tokenization, stemming, POS-tagging, named entity recognition</a:t>
            </a:r>
          </a:p>
          <a:p>
            <a:pPr rtl="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Practical tools for linguists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sentiment analysis, text classification, information extraction</a:t>
            </a:r>
          </a:p>
          <a:p>
            <a:pPr rtl="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Free and open source under GPLv2 license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Defining the symbols of the grammar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37" y="1477549"/>
            <a:ext cx="8454925" cy="28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Defining the database table layout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7" y="1599650"/>
            <a:ext cx="8985924" cy="24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Contributors &amp; supporters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Filosoft team: Tarmo Vaino, Heiki-Jaan Kaalep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Timo Petmanson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Siim Orasmaa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Alexander Tkachenko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Karl-Oskar Masing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Raul Sirel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Sven Laur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Eesti keeletehnoloogia riiklik programm (2011-2017)</a:t>
            </a:r>
          </a:p>
          <a:p>
            <a:pPr rtl="0">
              <a:spcBef>
                <a:spcPts val="0"/>
              </a:spcBef>
              <a:buNone/>
            </a:pPr>
            <a:r>
              <a:rPr i="1"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https://www.keeletehnoloogia.ee/et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Download &amp; install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 pip install estnltk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warning: the talk is about the development version, which will be released by the end of May 2015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https://github.com/estnltk/estnltk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Docs: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http://estnltk.github.io/estnltk/index.html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Fixing spelling mistakes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352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 </a:t>
            </a:r>
            <a:r>
              <a:rPr lang="en" sz="18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Text(</a:t>
            </a:r>
            <a:r>
              <a:rPr lang="en" sz="18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'Vikastes lausetes on trügivigasid!'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text.fix_spelling()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(text)</a:t>
            </a:r>
            <a:b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Vigastes lausetes on trükivigasid!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Fixing spelling mistakes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00575" y="1428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 </a:t>
            </a:r>
            <a:r>
              <a:rPr lang="en" sz="16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pprint </a:t>
            </a:r>
            <a:r>
              <a:rPr lang="en" sz="16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pprint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Text(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'Vikastes lausetes on trügivigasid!'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text.word_texts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'Vikastes'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'lausetes'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'on'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'trügivigasid'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'!'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text.spellcheck_words()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i="1" lang="en" sz="16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6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6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6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6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text.spellcheck_suggestions()</a:t>
            </a:r>
            <a:b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'Vigastes'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'Vihastes'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[], [], [</a:t>
            </a:r>
            <a:r>
              <a:rPr lang="en" sz="16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'trükivigasid'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More detailed output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Fixing spelling mistakes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00575" y="1428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 </a:t>
            </a:r>
            <a:r>
              <a:rPr lang="en" sz="14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pprint </a:t>
            </a:r>
            <a:r>
              <a:rPr lang="en" sz="14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pprint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14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Text(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'Vikastes lausetes on trügivigasid!'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pprint(text.spellcheck())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[{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'spelling'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n" sz="14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'suggestions'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'Vigastes'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'Vihastes'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'text'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'Vikastes'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'spelling'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n" sz="14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'suggestions'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[],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'text'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'lausetes'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'spelling'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n" sz="14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'suggestions'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[],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'text'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'on'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'spelling'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n" sz="14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'suggestions'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'trükivigasid'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'text'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'trügivigasid'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'spelling'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n" sz="1400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'suggestions'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[],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'text'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'!'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Even more detailed output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Cleaning text from unwanted characters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352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 </a:t>
            </a:r>
            <a:r>
              <a:rPr lang="en" sz="12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TextCleaner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tc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TextCleaner()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'''Ilmateade: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</a:rPr>
              <a:t>¶¶</a:t>
            </a:r>
            <a:b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 Esmaspäeval (27.04) liikus madalr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</a:rPr>
              <a:t>ō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hkkond P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</a:rPr>
              <a:t>ō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hjalahelt Soome kohale.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</a:rPr>
              <a:t>¶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tc.invalid_characters(text)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</a:rPr>
              <a:t>¶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ō'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text.replace(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</a:rPr>
              <a:t>ō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</a:rPr>
              <a:t>õ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(tc.clean(text))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Ilmateade: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Esmaspäeval (</a:t>
            </a:r>
            <a:r>
              <a:rPr i="1" lang="en" sz="1200">
                <a:solidFill>
                  <a:srgbClr val="CD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27.04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liikus madalr</a:t>
            </a:r>
            <a:r>
              <a:rPr lang="en" sz="1200">
                <a:highlight>
                  <a:srgbClr val="FFFFFF"/>
                </a:highlight>
              </a:rPr>
              <a:t>õ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hkkond P</a:t>
            </a:r>
            <a:r>
              <a:rPr lang="en" sz="1200">
                <a:highlight>
                  <a:srgbClr val="FFFFFF"/>
                </a:highlight>
              </a:rPr>
              <a:t>õ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hjalahelt Soome kohale.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100B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Filtering and displaying invalid characters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57200" y="4311125"/>
            <a:ext cx="4276200" cy="632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ō latin small letter o with macron (U+014D)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õ latin small letter o with tilde (U+00F5)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Cleaning text from unwanted characters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428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estnltk.textcleaner </a:t>
            </a:r>
            <a:r>
              <a:rPr lang="en" sz="1200">
                <a:solidFill>
                  <a:srgbClr val="0C450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(EST_ALPHA)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highlight>
                  <a:srgbClr val="FFFFFF"/>
                </a:highlight>
              </a:rPr>
              <a:t>abcdefghijklmnoprsšzžtuvwõäöüxyzABCDEFGHIJKLMNOPRSŠZŽTUVWÕÄÖÜXYZ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(RUS_ALPHA)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highlight>
                  <a:srgbClr val="FFFFFF"/>
                </a:highlight>
              </a:rPr>
              <a:t>абвгдеёжзийклмнопрстуфхцчшщъыьэюяАБВГДЕЁЖЗИЙКЛМНОПРСТУФХЦЧШЩЪЫЬЭЮЯ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(PUNCTUATION)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!"#$%&amp;'()*+,-./:;&lt;=&gt;?@[\]^_`{|}~–</a:t>
            </a:r>
            <a:b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(DIGITS)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0123456789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100B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WHITESPACE</a:t>
            </a:r>
            <a:b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26B31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\t\n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\x0b\x0c</a:t>
            </a:r>
            <a:r>
              <a:rPr lang="en" sz="1200">
                <a:solidFill>
                  <a:srgbClr val="26B31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\r</a:t>
            </a:r>
            <a:r>
              <a:rPr lang="en" sz="1200">
                <a:solidFill>
                  <a:srgbClr val="D80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'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D808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20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57200" y="885850"/>
            <a:ext cx="5898299" cy="44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Predefined alphabets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