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31202-5ED7-44DB-88A0-3B1642518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E53FBD-4486-4C02-B6EB-5AA7DC0FB5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C44C6-960F-4FA8-B6DD-8CAA6F363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04B7F-E786-4D98-B816-6BCDD9341E77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E18FB-859C-48DF-B50D-CD6D6CC4B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A1594-79F5-4FB2-B71C-7F5E7271A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802D-E6E6-4C4C-922F-BFDC07DBD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59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07437-3FD3-4597-81C9-DF0E87F33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CB117B-5639-4F90-9553-88A12FC53E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9EAB4-620B-4169-B3E6-CE620F141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04B7F-E786-4D98-B816-6BCDD9341E77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A41D3-F93C-493C-B28E-DD5795A0B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ED789-0C75-4570-AFCA-2F24FD707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802D-E6E6-4C4C-922F-BFDC07DBD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29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8FC069-291C-4122-AF8D-267A8125D2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8626DF-3D3E-4A98-A960-C2F6A932A7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317CA-D352-4513-B2B9-2BEA9A90C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04B7F-E786-4D98-B816-6BCDD9341E77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5A2AE-B82E-4DAC-8AF1-DF213068D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F7A6F-4C8D-4022-A943-2F6B64BC5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802D-E6E6-4C4C-922F-BFDC07DBD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335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9A772-A905-4DAA-BB32-6D5E4C9DD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0482E-7125-40F4-BD60-7ED990D9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90DA3-8DED-42E7-9242-11D73333A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04B7F-E786-4D98-B816-6BCDD9341E77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EF3F8-24AB-4C02-B2A7-24335DB6A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DBE27-754E-465B-BC47-85BE08CF0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802D-E6E6-4C4C-922F-BFDC07DBD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37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F1DCD-238B-405B-A7B8-7DF3FCEE5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110BB5-6301-4770-A417-075FD3374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1B9C4-CBA7-45DF-AE71-4DAF61147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04B7F-E786-4D98-B816-6BCDD9341E77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371CC-8EF6-48D9-8B7D-A01533A2A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2C7DA-F3B3-43A3-9072-F8541E2E8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802D-E6E6-4C4C-922F-BFDC07DBD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17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798DE-39F7-42D0-AE47-BC794FC5C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C6D67-659F-411E-A756-04876A3252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AD30CD-61A2-4BCD-AFAF-73FAA284B4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468E6-ECD6-42F8-B6EC-CB6723430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04B7F-E786-4D98-B816-6BCDD9341E77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B9B4B1-1A5D-4791-B45C-08CC0F59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5CB1EF-E588-4CFC-944E-69B7CCF50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802D-E6E6-4C4C-922F-BFDC07DBD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26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BFAB2-3BEA-456E-8AE0-469D1E414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FD1E4-78BB-471A-B077-7B2F43A94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D66F7E-1B28-4176-A79A-61F6AEAA4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F38E2D-F007-4A2E-91F2-F2B67B14E4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E0B0E3-0072-48C3-B34B-F692C44F5E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5007BF-E9ED-48EA-B1E1-D57FE2650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04B7F-E786-4D98-B816-6BCDD9341E77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AAC83D-8F4C-4CB9-B639-20B5E0162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20F16D-09B5-4774-A471-7B8C1DFCF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802D-E6E6-4C4C-922F-BFDC07DBD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17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DE706-CFDD-4D5F-B46E-40AA400AC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BFF25A-3B73-4105-87D9-D1A842AE5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04B7F-E786-4D98-B816-6BCDD9341E77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23521-0C01-4F4D-9896-A5AB34D8C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189675-0A93-410F-9151-40C77BF71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802D-E6E6-4C4C-922F-BFDC07DBD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30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A3F9C7-62D4-4273-A4E9-F8B81E674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04B7F-E786-4D98-B816-6BCDD9341E77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7235A3-664C-4919-97D6-610EE47D8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F477B1-AEC6-4D38-9847-9DE93237B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802D-E6E6-4C4C-922F-BFDC07DBD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91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39B56-3630-42D9-B69C-B1B1365FF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D046B-966E-4E85-8DC9-7DCC7DB04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EE713B-C4DA-4122-9289-C7104DF81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F686E4-F6D9-4296-93B7-C9BBBA743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04B7F-E786-4D98-B816-6BCDD9341E77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63A24-7EF8-436A-9B11-CA28A0046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074277-0250-4E64-B8A5-6AB9A6301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802D-E6E6-4C4C-922F-BFDC07DBD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94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BCA4B-2265-427E-930F-D197C89DE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3BE9D7-526A-48C8-BA08-29A73A37B3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D64B98-EC96-4509-A9DD-AA318EABE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F8D20B-228D-4D73-840E-0D56071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04B7F-E786-4D98-B816-6BCDD9341E77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87047-D5A7-449F-9712-B6DE0E1FB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B04D9-DD76-4D69-B99A-71AB5A3D5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802D-E6E6-4C4C-922F-BFDC07DBD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21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FC8F86-7855-4455-812C-CF1326981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3BF03D-0136-43DE-B1DA-9BF0DCEC3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BC59A-D632-40EC-B310-ADA7480B3F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04B7F-E786-4D98-B816-6BCDD9341E77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58DC2-9C3B-4E86-8537-573CCA1642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FFDAE-3101-422F-BCED-F8CC37D455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D802D-E6E6-4C4C-922F-BFDC07DBD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09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ciclt.ne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555E2-A3E7-4156-A4BF-7345414547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5455" y="1565564"/>
            <a:ext cx="9144000" cy="310818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Assessment of Geolocation data impact on Housing Prices in King County, WA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F39D9-1681-4CFE-9288-A2CF82DBA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88181"/>
            <a:ext cx="9144000" cy="82203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IBM Applied Data Science Capstone project</a:t>
            </a:r>
          </a:p>
          <a:p>
            <a:r>
              <a:rPr lang="en-US" dirty="0"/>
              <a:t>September 22, 2019</a:t>
            </a:r>
          </a:p>
        </p:txBody>
      </p:sp>
    </p:spTree>
    <p:extLst>
      <p:ext uri="{BB962C8B-B14F-4D97-AF65-F5344CB8AC3E}">
        <p14:creationId xmlns:p14="http://schemas.microsoft.com/office/powerpoint/2010/main" val="1805318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85585-FFFD-4F1E-AC86-8728099A1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Evaluation: RMS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75CD754-CE32-41E9-B5FE-4961DAFEE7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932909"/>
            <a:ext cx="6377671" cy="35599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8E27AC-D1B3-4BFA-A817-432ACAA51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281" y="1248267"/>
            <a:ext cx="5933209" cy="275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861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85585-FFFD-4F1E-AC86-8728099A1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Evaluation: R</a:t>
            </a:r>
            <a:r>
              <a:rPr lang="en-US" baseline="30000" dirty="0"/>
              <a:t>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DE6F63-1A07-4A83-8943-A796F1204B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90651" y="647165"/>
            <a:ext cx="5543118" cy="26693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3046BB-DA4D-4ED3-89AB-1D6E7BDA4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54" y="2509332"/>
            <a:ext cx="6437397" cy="370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973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85585-FFFD-4F1E-AC86-8728099A1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Model Performance</a:t>
            </a:r>
            <a:endParaRPr lang="en-US" baseline="30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160496B-8D37-4A48-B086-02474339F3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963" y="1997766"/>
            <a:ext cx="5490092" cy="34449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03D8C9-7988-47BB-9575-53DBD3F42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945" y="1997766"/>
            <a:ext cx="5490092" cy="346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356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85585-FFFD-4F1E-AC86-8728099A1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Model Coefficients</a:t>
            </a:r>
            <a:endParaRPr lang="en-US" baseline="30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37F63-CE74-45FA-928D-51BCD08D6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Coefficients suggest that the best predictors are:</a:t>
            </a:r>
          </a:p>
          <a:p>
            <a:pPr lvl="1"/>
            <a:r>
              <a:rPr lang="en-US" dirty="0" err="1"/>
              <a:t>Sqft_living</a:t>
            </a:r>
            <a:endParaRPr lang="en-US" dirty="0"/>
          </a:p>
          <a:p>
            <a:pPr lvl="1"/>
            <a:r>
              <a:rPr lang="en-US" dirty="0"/>
              <a:t>Grade</a:t>
            </a:r>
          </a:p>
          <a:p>
            <a:pPr lvl="1"/>
            <a:r>
              <a:rPr lang="en-US" dirty="0"/>
              <a:t>Outdoors &amp; Recreation venues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565C37-7EE1-4624-8DB5-EFF12FF18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07" y="3500438"/>
            <a:ext cx="1148715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586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85585-FFFD-4F1E-AC86-8728099A1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en-US" baseline="30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37F63-CE74-45FA-928D-51BCD08D6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Including the number of nearby venues especially outdoors facilities improves the model performance</a:t>
            </a:r>
          </a:p>
          <a:p>
            <a:r>
              <a:rPr lang="en-US" dirty="0"/>
              <a:t>Improvement is relatively small but the effect is robust: the infrastructure is important</a:t>
            </a:r>
          </a:p>
          <a:p>
            <a:r>
              <a:rPr lang="en-US" dirty="0"/>
              <a:t>Model improvement ideas:</a:t>
            </a:r>
          </a:p>
          <a:p>
            <a:pPr lvl="1"/>
            <a:r>
              <a:rPr lang="en-US" dirty="0"/>
              <a:t>More specific venue selection/filter venue datasets/adjust the search radius</a:t>
            </a:r>
          </a:p>
          <a:p>
            <a:pPr lvl="1"/>
            <a:r>
              <a:rPr lang="en-US" dirty="0"/>
              <a:t>Add more stats such as crime rate</a:t>
            </a:r>
          </a:p>
          <a:p>
            <a:pPr lvl="1"/>
            <a:r>
              <a:rPr lang="en-US" dirty="0"/>
              <a:t>Explore residuals for any non-linear behavior</a:t>
            </a:r>
          </a:p>
          <a:p>
            <a:pPr lvl="1"/>
            <a:r>
              <a:rPr lang="en-US" dirty="0"/>
              <a:t>Cluster neighborhoods for more insights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799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85585-FFFD-4F1E-AC86-8728099A1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Housing prices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37F63-CE74-45FA-928D-51BCD08D6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Impact individuals, families as well as whole economy</a:t>
            </a:r>
          </a:p>
          <a:p>
            <a:r>
              <a:rPr lang="en-US" dirty="0"/>
              <a:t>Need of professional appraisal</a:t>
            </a:r>
          </a:p>
          <a:p>
            <a:r>
              <a:rPr lang="en-US" dirty="0"/>
              <a:t>Depend on a number internal features, such as size, number of bedrooms &amp; bathrooms,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Certainly depend on location, though it is unclear what impacts the most</a:t>
            </a:r>
          </a:p>
          <a:p>
            <a:r>
              <a:rPr lang="en-US" dirty="0"/>
              <a:t>Predicting prices is important for dynamic pricing and might guide the future infrastructure development</a:t>
            </a:r>
          </a:p>
        </p:txBody>
      </p:sp>
    </p:spTree>
    <p:extLst>
      <p:ext uri="{BB962C8B-B14F-4D97-AF65-F5344CB8AC3E}">
        <p14:creationId xmlns:p14="http://schemas.microsoft.com/office/powerpoint/2010/main" val="1956186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85585-FFFD-4F1E-AC86-8728099A1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37F63-CE74-45FA-928D-51BCD08D6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https://www.kaggle.com/harlfoxem/housesalesprediction/downloads/housesalesprediction.zip  [main dataset]</a:t>
            </a:r>
          </a:p>
          <a:p>
            <a:r>
              <a:rPr lang="en-US" dirty="0"/>
              <a:t>Foursquare Places API [number of nearby venues]</a:t>
            </a:r>
          </a:p>
          <a:p>
            <a:r>
              <a:rPr lang="en-US" dirty="0">
                <a:hlinkClick r:id="rId2"/>
              </a:rPr>
              <a:t>http://ciclt.net</a:t>
            </a:r>
            <a:r>
              <a:rPr lang="en-US" dirty="0"/>
              <a:t> [zip codes database]</a:t>
            </a:r>
          </a:p>
        </p:txBody>
      </p:sp>
    </p:spTree>
    <p:extLst>
      <p:ext uri="{BB962C8B-B14F-4D97-AF65-F5344CB8AC3E}">
        <p14:creationId xmlns:p14="http://schemas.microsoft.com/office/powerpoint/2010/main" val="3708275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85585-FFFD-4F1E-AC86-8728099A1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37F63-CE74-45FA-928D-51BCD08D6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all duplicates</a:t>
            </a:r>
          </a:p>
          <a:p>
            <a:r>
              <a:rPr lang="en-US" dirty="0"/>
              <a:t>Fill missing price values</a:t>
            </a:r>
          </a:p>
          <a:p>
            <a:r>
              <a:rPr lang="en-US" dirty="0"/>
              <a:t>Drop irrelevant or unfilled features</a:t>
            </a:r>
          </a:p>
          <a:p>
            <a:r>
              <a:rPr lang="en-US" dirty="0"/>
              <a:t>Add information on number of venues within 1 km radius using Foursquare API</a:t>
            </a:r>
          </a:p>
        </p:txBody>
      </p:sp>
    </p:spTree>
    <p:extLst>
      <p:ext uri="{BB962C8B-B14F-4D97-AF65-F5344CB8AC3E}">
        <p14:creationId xmlns:p14="http://schemas.microsoft.com/office/powerpoint/2010/main" val="1363119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85585-FFFD-4F1E-AC86-8728099A1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Exploration: Histograms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37F63-CE74-45FA-928D-51BCD08D6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DD7782-C6B2-4684-BC7E-03101543C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618240"/>
            <a:ext cx="1078230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462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85585-FFFD-4F1E-AC86-8728099A1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Exploration: Correlations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71C3397-B9EC-4333-B1EA-F533273641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869" y="1854480"/>
            <a:ext cx="5568349" cy="36754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AA52FD-DA59-4A33-AE8B-8159DF383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07466"/>
            <a:ext cx="5718031" cy="342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247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85585-FFFD-4F1E-AC86-8728099A1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Exploration: Correlations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37F63-CE74-45FA-928D-51BCD08D6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2008BE-BC31-4A73-8AD4-EA2CF4C1A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782" y="2419350"/>
            <a:ext cx="56388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549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85585-FFFD-4F1E-AC86-8728099A1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Exploration: Correlations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37F63-CE74-45FA-928D-51BCD08D6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BBA036-5374-4700-8281-7E7649D0A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810" y="1251353"/>
            <a:ext cx="6313664" cy="560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521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85585-FFFD-4F1E-AC86-8728099A1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Models: 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37F63-CE74-45FA-928D-51BCD08D6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Model All Stats</a:t>
            </a:r>
          </a:p>
          <a:p>
            <a:r>
              <a:rPr lang="en-US" dirty="0"/>
              <a:t> Model Selected Stats</a:t>
            </a:r>
          </a:p>
          <a:p>
            <a:endParaRPr lang="en-US" dirty="0"/>
          </a:p>
          <a:p>
            <a:r>
              <a:rPr lang="en-US" dirty="0"/>
              <a:t>Model All Stats &amp; All Venues</a:t>
            </a:r>
          </a:p>
          <a:p>
            <a:r>
              <a:rPr lang="en-US" dirty="0"/>
              <a:t>Model All Stats &amp; Selected Venues</a:t>
            </a:r>
          </a:p>
        </p:txBody>
      </p:sp>
    </p:spTree>
    <p:extLst>
      <p:ext uri="{BB962C8B-B14F-4D97-AF65-F5344CB8AC3E}">
        <p14:creationId xmlns:p14="http://schemas.microsoft.com/office/powerpoint/2010/main" val="2553526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285</Words>
  <Application>Microsoft Office PowerPoint</Application>
  <PresentationFormat>Widescreen</PresentationFormat>
  <Paragraphs>44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Assessment of Geolocation data impact on Housing Prices in King County, WA </vt:lpstr>
      <vt:lpstr>Housing prices</vt:lpstr>
      <vt:lpstr>Data Acquisition</vt:lpstr>
      <vt:lpstr>Data Cleaning</vt:lpstr>
      <vt:lpstr>Data Exploration: Histograms</vt:lpstr>
      <vt:lpstr>Data Exploration: Correlations</vt:lpstr>
      <vt:lpstr>Data Exploration: Correlations</vt:lpstr>
      <vt:lpstr>Data Exploration: Correlations</vt:lpstr>
      <vt:lpstr>Models: Feature Selection</vt:lpstr>
      <vt:lpstr>Models Evaluation: RMS</vt:lpstr>
      <vt:lpstr>Models Evaluation: R2</vt:lpstr>
      <vt:lpstr>Best Model Performance</vt:lpstr>
      <vt:lpstr>Best Model Coefficients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Assesment of Geolocation data impact on Housing Prices in King County, WA</dc:title>
  <dc:creator>estonezzz</dc:creator>
  <cp:lastModifiedBy>estonezzz</cp:lastModifiedBy>
  <cp:revision>7</cp:revision>
  <dcterms:created xsi:type="dcterms:W3CDTF">2019-09-22T13:34:22Z</dcterms:created>
  <dcterms:modified xsi:type="dcterms:W3CDTF">2019-09-22T19:08:17Z</dcterms:modified>
</cp:coreProperties>
</file>