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95856C-B500-4E86-AD10-30CF2ECF512F}">
  <a:tblStyle styleId="{8E95856C-B500-4E86-AD10-30CF2ECF51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2046b408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2046b408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Continous variables, which is a variable that can take on an </a:t>
            </a:r>
            <a:r>
              <a:rPr lang="en"/>
              <a:t>infinite</a:t>
            </a:r>
            <a:r>
              <a:rPr lang="en"/>
              <a:t> range of </a:t>
            </a:r>
            <a:r>
              <a:rPr lang="en"/>
              <a:t>possibilities</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2046b408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2046b408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set of possible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 example in our dataset we could imagine there is some finite number of fruit names there could possibly be.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2046b408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2046b40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models have a requirement that inputs be normalized. In most cases this is chiefly to insure that all the features in your dataset are comparable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 unsure, do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2046b408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2046b408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variables you might have to think about a little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Models work on numerical inputs, so we need to encode categorical variables numericaly. There are two main ways of doing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you could encode as ordinals. You only really want to do this if your categorical variables have some intrinsic ordering to them. Like for example height …</a:t>
            </a:r>
            <a:endParaRPr/>
          </a:p>
          <a:p>
            <a:pPr indent="0" lvl="0" marL="0" rtl="0" algn="l">
              <a:spcBef>
                <a:spcPts val="0"/>
              </a:spcBef>
              <a:spcAft>
                <a:spcPts val="0"/>
              </a:spcAft>
              <a:buNone/>
            </a:pPr>
            <a:r>
              <a:rPr lang="en"/>
              <a:t>But usually you dont want to encode variables that way. You want to use method number two, which is encoding them as vectors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 number of different ways of doing this. The most straight forward is to use a method called one hot encoding. A one hot encoded vector is a vector whose length is the cardinality of whatever feature it is representing, where all values are 0 EXCEPT for the position cooresponding to what the feature value is (which is a one). Or put another way. Consists of </a:t>
            </a:r>
            <a:r>
              <a:rPr lang="en"/>
              <a:t>separating</a:t>
            </a:r>
            <a:r>
              <a:rPr lang="en"/>
              <a:t> all the different possiblities a categorical feature could be, and making an extra column for each one of those possibilities.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2046b408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2046b408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2046b408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046b408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Genomics crash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of us in this room has DNA that repersents our genetic makeup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genetic code existes as units called chromosomes, there are 22 of them plus and X and Y chromosome that are made up of nucleotide bases that can be one either an a t c or g. 3 billion plus bases in the genome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those chromosomes can be aligned to this thing called ther reference genome - which can be thought of as the quote unquote average human genome.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since its only the average genome, we all in this room differ from that genome in different ways. Or in other words we all have different genetic variants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look at the picture down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are these variants expressed in files?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046b408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046b408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2046b408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2046b408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2046b40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2046b40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2046b40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2046b40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046b40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046b40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2046b408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2046b408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its core dimensionality reduction is taking some dataset, and reducing it down to a smaller dataset, while preserving as much of the information in the original, larger dataset as possible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2046b408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2046b408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046b408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046b408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2046b408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2046b408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44c5995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44c5995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2046b408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2046b40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2046b40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2046b40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for all sorts of things. Maybe not necessary to reinforce right now but will go over anyways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Patient medical records to help doctors diagnose and determine what exams to give patients</a:t>
            </a:r>
            <a:endParaRPr/>
          </a:p>
          <a:p>
            <a:pPr indent="0" lvl="0" marL="0" rtl="0" algn="l">
              <a:spcBef>
                <a:spcPts val="0"/>
              </a:spcBef>
              <a:spcAft>
                <a:spcPts val="0"/>
              </a:spcAft>
              <a:buNone/>
            </a:pPr>
            <a:r>
              <a:rPr lang="en"/>
              <a:t>Radiology</a:t>
            </a:r>
            <a:endParaRPr/>
          </a:p>
          <a:p>
            <a:pPr indent="0" lvl="0" marL="0" rtl="0" algn="l">
              <a:spcBef>
                <a:spcPts val="0"/>
              </a:spcBef>
              <a:spcAft>
                <a:spcPts val="0"/>
              </a:spcAft>
              <a:buNone/>
            </a:pPr>
            <a:r>
              <a:rPr lang="en"/>
              <a:t>Genomics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 driving cars/object detection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2046b40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2046b40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me its helpful to breakdown the machine learning process into four parts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presentation I’ll step into each of these steps in more detail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2046b40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2046b40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2046b408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046b408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2046b408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2046b408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Soooo I’m going to attempt to intersperce the presentation with a live demo, which I’m told is a bad idea because something always goes wrong, but we’re going to try it anyways.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going to be using python today, and I’ll be leveraging three main libraries.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Jupyter notebook - You’ll see it in action in a moment, but its a way to run python code in chunks, and it comes along with some pretty niffty visualization capabilities. For those of you who know R it’s the same thing a R studio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Pandas - is a library thats really good for manipulating tabular data, which is how a large amount of machine learning data is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SKlearn - A library that has handy wrappers for all sorts of machine learning models, helper functions,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2046b408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046b408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IDK how many of you are familiar with 23and me, they take your dna sample and use it to tell you what your ancestry is. We’re going to essentially be building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start with genomic variants (which can be thought of as the little differences in the dna of a group of individuals) and use those variants to predict ancestry for an individual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2046b40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2046b40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helpful way to think of what data you may need is to think about if a human would be able to pick out enough patterns in your dataset to solve whatever task you’re trying to accomplish. And if they can, you’re probably doing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question to ask yourself is is the data I want actually available, is it free, does it sit behind a paywall, what type of format is it in? Can I get it in the format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speaking of formats, there tends to be one most common type of format that pops up most often in machine learning and that’s tabular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is what this dataset here 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80000hours.org/" TargetMode="External"/><Relationship Id="rId4" Type="http://schemas.openxmlformats.org/officeDocument/2006/relationships/hyperlink" Target="https://waitbutwhy.com/2018/04/picking-care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Practical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data types: Categorical vs. Continuous </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Continuous - a range of infinite possibilities</a:t>
            </a:r>
            <a:endParaRPr/>
          </a:p>
          <a:p>
            <a:pPr indent="0" lvl="0" marL="0" rtl="0" algn="l">
              <a:spcBef>
                <a:spcPts val="1600"/>
              </a:spcBef>
              <a:spcAft>
                <a:spcPts val="1600"/>
              </a:spcAft>
              <a:buNone/>
            </a:pPr>
            <a:r>
              <a:rPr lang="en"/>
              <a:t>Categorical - discrete set of possibilities</a:t>
            </a:r>
            <a:endParaRPr/>
          </a:p>
        </p:txBody>
      </p:sp>
      <p:pic>
        <p:nvPicPr>
          <p:cNvPr id="145" name="Google Shape;145;p22"/>
          <p:cNvPicPr preferRelativeResize="0"/>
          <p:nvPr/>
        </p:nvPicPr>
        <p:blipFill>
          <a:blip r:embed="rId3">
            <a:alphaModFix/>
          </a:blip>
          <a:stretch>
            <a:fillRect/>
          </a:stretch>
        </p:blipFill>
        <p:spPr>
          <a:xfrm>
            <a:off x="1999500" y="2987725"/>
            <a:ext cx="4648200" cy="1581150"/>
          </a:xfrm>
          <a:prstGeom prst="rect">
            <a:avLst/>
          </a:prstGeom>
          <a:noFill/>
          <a:ln>
            <a:noFill/>
          </a:ln>
        </p:spPr>
      </p:pic>
      <p:sp>
        <p:nvSpPr>
          <p:cNvPr id="146" name="Google Shape;146;p22"/>
          <p:cNvSpPr txBox="1"/>
          <p:nvPr/>
        </p:nvSpPr>
        <p:spPr>
          <a:xfrm>
            <a:off x="3555275" y="4703625"/>
            <a:ext cx="30507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towardsdatascience.com</a:t>
            </a:r>
            <a:endParaRPr sz="900"/>
          </a:p>
        </p:txBody>
      </p:sp>
      <p:sp>
        <p:nvSpPr>
          <p:cNvPr id="147" name="Google Shape;147;p22"/>
          <p:cNvSpPr/>
          <p:nvPr/>
        </p:nvSpPr>
        <p:spPr>
          <a:xfrm>
            <a:off x="4471250" y="2932150"/>
            <a:ext cx="2134800" cy="169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data types: Categorical vs. Continuous </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 a range of infinite possibilities</a:t>
            </a:r>
            <a:endParaRPr/>
          </a:p>
          <a:p>
            <a:pPr indent="0" lvl="0" marL="0" rtl="0" algn="l">
              <a:spcBef>
                <a:spcPts val="1600"/>
              </a:spcBef>
              <a:spcAft>
                <a:spcPts val="0"/>
              </a:spcAft>
              <a:buClr>
                <a:schemeClr val="dk1"/>
              </a:buClr>
              <a:buSzPts val="1100"/>
              <a:buFont typeface="Arial"/>
              <a:buNone/>
            </a:pPr>
            <a:r>
              <a:rPr b="1" lang="en"/>
              <a:t>Categorical - discrete set of possibilities</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4" name="Google Shape;154;p23"/>
          <p:cNvPicPr preferRelativeResize="0"/>
          <p:nvPr/>
        </p:nvPicPr>
        <p:blipFill>
          <a:blip r:embed="rId3">
            <a:alphaModFix/>
          </a:blip>
          <a:stretch>
            <a:fillRect/>
          </a:stretch>
        </p:blipFill>
        <p:spPr>
          <a:xfrm>
            <a:off x="1999500" y="2987725"/>
            <a:ext cx="4648200" cy="1581150"/>
          </a:xfrm>
          <a:prstGeom prst="rect">
            <a:avLst/>
          </a:prstGeom>
          <a:noFill/>
          <a:ln>
            <a:noFill/>
          </a:ln>
        </p:spPr>
      </p:pic>
      <p:sp>
        <p:nvSpPr>
          <p:cNvPr id="155" name="Google Shape;155;p23"/>
          <p:cNvSpPr txBox="1"/>
          <p:nvPr/>
        </p:nvSpPr>
        <p:spPr>
          <a:xfrm>
            <a:off x="3555275" y="4703625"/>
            <a:ext cx="3050700" cy="1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towardsdatascience.com</a:t>
            </a:r>
            <a:endParaRPr sz="900"/>
          </a:p>
        </p:txBody>
      </p:sp>
      <p:sp>
        <p:nvSpPr>
          <p:cNvPr id="156" name="Google Shape;156;p23"/>
          <p:cNvSpPr/>
          <p:nvPr/>
        </p:nvSpPr>
        <p:spPr>
          <a:xfrm>
            <a:off x="2300100" y="2932150"/>
            <a:ext cx="2178900" cy="169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data types: Continuous</a:t>
            </a:r>
            <a:endParaRPr/>
          </a:p>
        </p:txBody>
      </p:sp>
      <p:sp>
        <p:nvSpPr>
          <p:cNvPr id="162" name="Google Shape;16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4"/>
          <p:cNvPicPr preferRelativeResize="0"/>
          <p:nvPr/>
        </p:nvPicPr>
        <p:blipFill>
          <a:blip r:embed="rId3">
            <a:alphaModFix/>
          </a:blip>
          <a:stretch>
            <a:fillRect/>
          </a:stretch>
        </p:blipFill>
        <p:spPr>
          <a:xfrm>
            <a:off x="1340000" y="1625198"/>
            <a:ext cx="6520500" cy="2245175"/>
          </a:xfrm>
          <a:prstGeom prst="rect">
            <a:avLst/>
          </a:prstGeom>
          <a:noFill/>
          <a:ln>
            <a:noFill/>
          </a:ln>
        </p:spPr>
      </p:pic>
      <p:sp>
        <p:nvSpPr>
          <p:cNvPr id="164" name="Google Shape;164;p24"/>
          <p:cNvSpPr txBox="1"/>
          <p:nvPr/>
        </p:nvSpPr>
        <p:spPr>
          <a:xfrm>
            <a:off x="3205900" y="4066075"/>
            <a:ext cx="31902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http://cs231n.github.io/neural-networks-2/#datapre</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data types: Categorical</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Encode as ordinals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
              <a:t>Encode as vectors</a:t>
            </a:r>
            <a:endParaRPr/>
          </a:p>
        </p:txBody>
      </p:sp>
      <p:graphicFrame>
        <p:nvGraphicFramePr>
          <p:cNvPr id="171" name="Google Shape;171;p25"/>
          <p:cNvGraphicFramePr/>
          <p:nvPr/>
        </p:nvGraphicFramePr>
        <p:xfrm>
          <a:off x="3840075" y="1049025"/>
          <a:ext cx="3000000" cy="3000000"/>
        </p:xfrm>
        <a:graphic>
          <a:graphicData uri="http://schemas.openxmlformats.org/drawingml/2006/table">
            <a:tbl>
              <a:tblPr>
                <a:noFill/>
                <a:tableStyleId>{8E95856C-B500-4E86-AD10-30CF2ECF512F}</a:tableStyleId>
              </a:tblPr>
              <a:tblGrid>
                <a:gridCol w="1986000"/>
                <a:gridCol w="1986000"/>
              </a:tblGrid>
              <a:tr h="194625">
                <a:tc>
                  <a:txBody>
                    <a:bodyPr>
                      <a:noAutofit/>
                    </a:bodyPr>
                    <a:lstStyle/>
                    <a:p>
                      <a:pPr indent="0" lvl="0" marL="0" rtl="0" algn="l">
                        <a:spcBef>
                          <a:spcPts val="0"/>
                        </a:spcBef>
                        <a:spcAft>
                          <a:spcPts val="0"/>
                        </a:spcAft>
                        <a:buNone/>
                      </a:pPr>
                      <a:r>
                        <a:rPr lang="en" sz="1100"/>
                        <a:t>Binned Height (Categorical)</a:t>
                      </a:r>
                      <a:endParaRPr sz="1100"/>
                    </a:p>
                  </a:txBody>
                  <a:tcPr marT="91425" marB="91425" marR="91425" marL="91425"/>
                </a:tc>
                <a:tc>
                  <a:txBody>
                    <a:bodyPr>
                      <a:noAutofit/>
                    </a:bodyPr>
                    <a:lstStyle/>
                    <a:p>
                      <a:pPr indent="0" lvl="0" marL="0" rtl="0" algn="l">
                        <a:spcBef>
                          <a:spcPts val="0"/>
                        </a:spcBef>
                        <a:spcAft>
                          <a:spcPts val="0"/>
                        </a:spcAft>
                        <a:buNone/>
                      </a:pPr>
                      <a:r>
                        <a:rPr lang="en" sz="1100"/>
                        <a:t>Encoding</a:t>
                      </a:r>
                      <a:endParaRPr sz="1100"/>
                    </a:p>
                  </a:txBody>
                  <a:tcPr marT="91425" marB="91425" marR="91425" marL="91425"/>
                </a:tc>
              </a:tr>
              <a:tr h="194625">
                <a:tc>
                  <a:txBody>
                    <a:bodyPr>
                      <a:noAutofit/>
                    </a:bodyPr>
                    <a:lstStyle/>
                    <a:p>
                      <a:pPr indent="0" lvl="0" marL="0" rtl="0" algn="l">
                        <a:spcBef>
                          <a:spcPts val="0"/>
                        </a:spcBef>
                        <a:spcAft>
                          <a:spcPts val="0"/>
                        </a:spcAft>
                        <a:buNone/>
                      </a:pPr>
                      <a:r>
                        <a:rPr lang="en" sz="800"/>
                        <a:t>&lt;65”</a:t>
                      </a:r>
                      <a:endParaRPr sz="800"/>
                    </a:p>
                  </a:txBody>
                  <a:tcPr marT="91425" marB="91425" marR="91425" marL="91425"/>
                </a:tc>
                <a:tc>
                  <a:txBody>
                    <a:bodyPr>
                      <a:noAutofit/>
                    </a:bodyPr>
                    <a:lstStyle/>
                    <a:p>
                      <a:pPr indent="0" lvl="0" marL="0" rtl="0" algn="l">
                        <a:spcBef>
                          <a:spcPts val="0"/>
                        </a:spcBef>
                        <a:spcAft>
                          <a:spcPts val="0"/>
                        </a:spcAft>
                        <a:buNone/>
                      </a:pPr>
                      <a:r>
                        <a:rPr lang="en" sz="800"/>
                        <a:t>0</a:t>
                      </a:r>
                      <a:endParaRPr sz="800"/>
                    </a:p>
                  </a:txBody>
                  <a:tcPr marT="91425" marB="91425" marR="91425" marL="91425"/>
                </a:tc>
              </a:tr>
              <a:tr h="194625">
                <a:tc>
                  <a:txBody>
                    <a:bodyPr>
                      <a:noAutofit/>
                    </a:bodyPr>
                    <a:lstStyle/>
                    <a:p>
                      <a:pPr indent="0" lvl="0" marL="0" rtl="0" algn="l">
                        <a:spcBef>
                          <a:spcPts val="0"/>
                        </a:spcBef>
                        <a:spcAft>
                          <a:spcPts val="0"/>
                        </a:spcAft>
                        <a:buNone/>
                      </a:pPr>
                      <a:r>
                        <a:rPr lang="en" sz="800"/>
                        <a:t>65-70”</a:t>
                      </a:r>
                      <a:endParaRPr sz="800"/>
                    </a:p>
                  </a:txBody>
                  <a:tcPr marT="91425" marB="91425" marR="91425" marL="91425"/>
                </a:tc>
                <a:tc>
                  <a:txBody>
                    <a:bodyPr>
                      <a:noAutofit/>
                    </a:bodyPr>
                    <a:lstStyle/>
                    <a:p>
                      <a:pPr indent="0" lvl="0" marL="0" rtl="0" algn="l">
                        <a:spcBef>
                          <a:spcPts val="0"/>
                        </a:spcBef>
                        <a:spcAft>
                          <a:spcPts val="0"/>
                        </a:spcAft>
                        <a:buNone/>
                      </a:pPr>
                      <a:r>
                        <a:rPr lang="en" sz="800"/>
                        <a:t>1</a:t>
                      </a:r>
                      <a:endParaRPr sz="800"/>
                    </a:p>
                  </a:txBody>
                  <a:tcPr marT="91425" marB="91425" marR="91425" marL="91425"/>
                </a:tc>
              </a:tr>
              <a:tr h="194625">
                <a:tc>
                  <a:txBody>
                    <a:bodyPr>
                      <a:noAutofit/>
                    </a:bodyPr>
                    <a:lstStyle/>
                    <a:p>
                      <a:pPr indent="0" lvl="0" marL="0" rtl="0" algn="l">
                        <a:spcBef>
                          <a:spcPts val="0"/>
                        </a:spcBef>
                        <a:spcAft>
                          <a:spcPts val="0"/>
                        </a:spcAft>
                        <a:buNone/>
                      </a:pPr>
                      <a:r>
                        <a:rPr lang="en" sz="800"/>
                        <a:t>70-75”</a:t>
                      </a:r>
                      <a:endParaRPr sz="800"/>
                    </a:p>
                  </a:txBody>
                  <a:tcPr marT="91425" marB="91425" marR="91425" marL="91425"/>
                </a:tc>
                <a:tc>
                  <a:txBody>
                    <a:bodyPr>
                      <a:noAutofit/>
                    </a:bodyPr>
                    <a:lstStyle/>
                    <a:p>
                      <a:pPr indent="0" lvl="0" marL="0" rtl="0" algn="l">
                        <a:spcBef>
                          <a:spcPts val="0"/>
                        </a:spcBef>
                        <a:spcAft>
                          <a:spcPts val="0"/>
                        </a:spcAft>
                        <a:buNone/>
                      </a:pPr>
                      <a:r>
                        <a:rPr lang="en" sz="800"/>
                        <a:t>2</a:t>
                      </a:r>
                      <a:endParaRPr sz="800"/>
                    </a:p>
                  </a:txBody>
                  <a:tcPr marT="91425" marB="91425" marR="91425" marL="91425"/>
                </a:tc>
              </a:tr>
              <a:tr h="194625">
                <a:tc>
                  <a:txBody>
                    <a:bodyPr>
                      <a:noAutofit/>
                    </a:bodyPr>
                    <a:lstStyle/>
                    <a:p>
                      <a:pPr indent="0" lvl="0" marL="0" rtl="0" algn="l">
                        <a:spcBef>
                          <a:spcPts val="0"/>
                        </a:spcBef>
                        <a:spcAft>
                          <a:spcPts val="0"/>
                        </a:spcAft>
                        <a:buNone/>
                      </a:pPr>
                      <a:r>
                        <a:rPr lang="en" sz="800"/>
                        <a:t>&gt;75”</a:t>
                      </a:r>
                      <a:endParaRPr sz="800"/>
                    </a:p>
                  </a:txBody>
                  <a:tcPr marT="91425" marB="91425" marR="91425" marL="91425"/>
                </a:tc>
                <a:tc>
                  <a:txBody>
                    <a:bodyPr>
                      <a:noAutofit/>
                    </a:bodyPr>
                    <a:lstStyle/>
                    <a:p>
                      <a:pPr indent="0" lvl="0" marL="0" rtl="0" algn="l">
                        <a:spcBef>
                          <a:spcPts val="0"/>
                        </a:spcBef>
                        <a:spcAft>
                          <a:spcPts val="0"/>
                        </a:spcAft>
                        <a:buNone/>
                      </a:pPr>
                      <a:r>
                        <a:rPr lang="en" sz="800"/>
                        <a:t>3</a:t>
                      </a:r>
                      <a:endParaRPr sz="800"/>
                    </a:p>
                  </a:txBody>
                  <a:tcPr marT="91425" marB="91425" marR="91425" marL="91425"/>
                </a:tc>
              </a:tr>
            </a:tbl>
          </a:graphicData>
        </a:graphic>
      </p:graphicFrame>
      <p:pic>
        <p:nvPicPr>
          <p:cNvPr id="172" name="Google Shape;172;p25"/>
          <p:cNvPicPr preferRelativeResize="0"/>
          <p:nvPr/>
        </p:nvPicPr>
        <p:blipFill rotWithShape="1">
          <a:blip r:embed="rId3">
            <a:alphaModFix/>
          </a:blip>
          <a:srcRect b="1838" l="2328" r="25801" t="4379"/>
          <a:stretch/>
        </p:blipFill>
        <p:spPr>
          <a:xfrm>
            <a:off x="5472575" y="2973750"/>
            <a:ext cx="3169201" cy="1898800"/>
          </a:xfrm>
          <a:prstGeom prst="rect">
            <a:avLst/>
          </a:prstGeom>
          <a:noFill/>
          <a:ln>
            <a:noFill/>
          </a:ln>
        </p:spPr>
      </p:pic>
      <p:sp>
        <p:nvSpPr>
          <p:cNvPr id="173" name="Google Shape;173;p25"/>
          <p:cNvSpPr txBox="1"/>
          <p:nvPr/>
        </p:nvSpPr>
        <p:spPr>
          <a:xfrm>
            <a:off x="6473925" y="4872550"/>
            <a:ext cx="17388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medium.com/@jayeshbahire</a:t>
            </a:r>
            <a:endParaRPr sz="900"/>
          </a:p>
        </p:txBody>
      </p:sp>
      <p:pic>
        <p:nvPicPr>
          <p:cNvPr id="174" name="Google Shape;174;p25"/>
          <p:cNvPicPr preferRelativeResize="0"/>
          <p:nvPr/>
        </p:nvPicPr>
        <p:blipFill>
          <a:blip r:embed="rId4">
            <a:alphaModFix/>
          </a:blip>
          <a:stretch>
            <a:fillRect/>
          </a:stretch>
        </p:blipFill>
        <p:spPr>
          <a:xfrm>
            <a:off x="1007088" y="3310000"/>
            <a:ext cx="3419475" cy="1333500"/>
          </a:xfrm>
          <a:prstGeom prst="rect">
            <a:avLst/>
          </a:prstGeom>
          <a:noFill/>
          <a:ln>
            <a:noFill/>
          </a:ln>
        </p:spPr>
      </p:pic>
      <p:sp>
        <p:nvSpPr>
          <p:cNvPr id="175" name="Google Shape;175;p25"/>
          <p:cNvSpPr txBox="1"/>
          <p:nvPr/>
        </p:nvSpPr>
        <p:spPr>
          <a:xfrm>
            <a:off x="2318600" y="4735800"/>
            <a:ext cx="17388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kaggle.com</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vs. Validation vs. Testing</a:t>
            </a:r>
            <a:endParaRPr/>
          </a:p>
        </p:txBody>
      </p:sp>
      <p:sp>
        <p:nvSpPr>
          <p:cNvPr id="181" name="Google Shape;18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data</a:t>
            </a:r>
            <a:endParaRPr/>
          </a:p>
          <a:p>
            <a:pPr indent="-317500" lvl="1" marL="914400" rtl="0" algn="l">
              <a:spcBef>
                <a:spcPts val="0"/>
              </a:spcBef>
              <a:spcAft>
                <a:spcPts val="0"/>
              </a:spcAft>
              <a:buSzPts val="1400"/>
              <a:buChar char="○"/>
            </a:pPr>
            <a:r>
              <a:rPr lang="en"/>
              <a:t>Data used in model training</a:t>
            </a:r>
            <a:endParaRPr/>
          </a:p>
          <a:p>
            <a:pPr indent="-317500" lvl="1" marL="914400" rtl="0" algn="l">
              <a:spcBef>
                <a:spcPts val="0"/>
              </a:spcBef>
              <a:spcAft>
                <a:spcPts val="0"/>
              </a:spcAft>
              <a:buSzPts val="1400"/>
              <a:buChar char="○"/>
            </a:pPr>
            <a:r>
              <a:rPr lang="en"/>
              <a:t>Validation data</a:t>
            </a:r>
            <a:endParaRPr/>
          </a:p>
          <a:p>
            <a:pPr indent="-317500" lvl="2" marL="1371600" rtl="0" algn="l">
              <a:spcBef>
                <a:spcPts val="0"/>
              </a:spcBef>
              <a:spcAft>
                <a:spcPts val="0"/>
              </a:spcAft>
              <a:buSzPts val="1400"/>
              <a:buChar char="■"/>
            </a:pPr>
            <a:r>
              <a:rPr lang="en"/>
              <a:t>Used for validation during training</a:t>
            </a:r>
            <a:endParaRPr/>
          </a:p>
          <a:p>
            <a:pPr indent="-342900" lvl="0" marL="457200" rtl="0" algn="l">
              <a:spcBef>
                <a:spcPts val="0"/>
              </a:spcBef>
              <a:spcAft>
                <a:spcPts val="0"/>
              </a:spcAft>
              <a:buSzPts val="1800"/>
              <a:buChar char="●"/>
            </a:pPr>
            <a:r>
              <a:rPr lang="en"/>
              <a:t>Test data</a:t>
            </a:r>
            <a:endParaRPr/>
          </a:p>
          <a:p>
            <a:pPr indent="-317500" lvl="1" marL="914400" rtl="0" algn="l">
              <a:spcBef>
                <a:spcPts val="0"/>
              </a:spcBef>
              <a:spcAft>
                <a:spcPts val="0"/>
              </a:spcAft>
              <a:buSzPts val="1400"/>
              <a:buChar char="○"/>
            </a:pPr>
            <a:r>
              <a:rPr lang="en"/>
              <a:t>Data meant to evaluate how well your model will generalize to data it has never seen</a:t>
            </a:r>
            <a:endParaRPr/>
          </a:p>
          <a:p>
            <a:pPr indent="-317500" lvl="1" marL="914400" rtl="0" algn="l">
              <a:spcBef>
                <a:spcPts val="0"/>
              </a:spcBef>
              <a:spcAft>
                <a:spcPts val="0"/>
              </a:spcAft>
              <a:buSzPts val="1400"/>
              <a:buChar char="○"/>
            </a:pPr>
            <a:r>
              <a:rPr lang="en"/>
              <a:t>The model should never see this data during training</a:t>
            </a:r>
            <a:endParaRPr/>
          </a:p>
          <a:p>
            <a:pPr indent="-317500" lvl="2" marL="1371600" rtl="0" algn="l">
              <a:spcBef>
                <a:spcPts val="0"/>
              </a:spcBef>
              <a:spcAft>
                <a:spcPts val="0"/>
              </a:spcAft>
              <a:buSzPts val="1400"/>
              <a:buChar char="■"/>
            </a:pPr>
            <a:r>
              <a:rPr lang="en"/>
              <a:t>NEVER EVER. EVER EVER EVER.</a:t>
            </a:r>
            <a:endParaRPr/>
          </a:p>
        </p:txBody>
      </p:sp>
      <p:pic>
        <p:nvPicPr>
          <p:cNvPr id="182" name="Google Shape;182;p26"/>
          <p:cNvPicPr preferRelativeResize="0"/>
          <p:nvPr/>
        </p:nvPicPr>
        <p:blipFill>
          <a:blip r:embed="rId3">
            <a:alphaModFix/>
          </a:blip>
          <a:stretch>
            <a:fillRect/>
          </a:stretch>
        </p:blipFill>
        <p:spPr>
          <a:xfrm>
            <a:off x="682275" y="3466749"/>
            <a:ext cx="6707600" cy="1599100"/>
          </a:xfrm>
          <a:prstGeom prst="rect">
            <a:avLst/>
          </a:prstGeom>
          <a:noFill/>
          <a:ln>
            <a:noFill/>
          </a:ln>
        </p:spPr>
      </p:pic>
      <p:sp>
        <p:nvSpPr>
          <p:cNvPr id="183" name="Google Shape;183;p26"/>
          <p:cNvSpPr txBox="1"/>
          <p:nvPr/>
        </p:nvSpPr>
        <p:spPr>
          <a:xfrm>
            <a:off x="7614975" y="4320650"/>
            <a:ext cx="1459200" cy="7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towardsdatascience.com</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Example - Data</a:t>
            </a:r>
            <a:endParaRPr/>
          </a:p>
        </p:txBody>
      </p:sp>
      <p:sp>
        <p:nvSpPr>
          <p:cNvPr id="189" name="Google Shape;18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1,000 Genomes Project</a:t>
            </a:r>
            <a:endParaRPr/>
          </a:p>
          <a:p>
            <a:pPr indent="-317500" lvl="1" marL="914400" rtl="0" algn="l">
              <a:spcBef>
                <a:spcPts val="0"/>
              </a:spcBef>
              <a:spcAft>
                <a:spcPts val="0"/>
              </a:spcAft>
              <a:buSzPts val="1400"/>
              <a:buChar char="○"/>
            </a:pPr>
            <a:r>
              <a:rPr lang="en"/>
              <a:t>Variant data for over 2,000 individuals</a:t>
            </a:r>
            <a:endParaRPr/>
          </a:p>
          <a:p>
            <a:pPr indent="-317500" lvl="2" marL="1371600" rtl="0" algn="l">
              <a:spcBef>
                <a:spcPts val="0"/>
              </a:spcBef>
              <a:spcAft>
                <a:spcPts val="0"/>
              </a:spcAft>
              <a:buSzPts val="1400"/>
              <a:buChar char="■"/>
            </a:pPr>
            <a:r>
              <a:rPr lang="en"/>
              <a:t>Variants are expressed as a genomic location and variant type</a:t>
            </a:r>
            <a:endParaRPr/>
          </a:p>
          <a:p>
            <a:pPr indent="-317500" lvl="3" marL="1828800" rtl="0" algn="l">
              <a:spcBef>
                <a:spcPts val="0"/>
              </a:spcBef>
              <a:spcAft>
                <a:spcPts val="0"/>
              </a:spcAft>
              <a:buSzPts val="1400"/>
              <a:buChar char="●"/>
            </a:pPr>
            <a:r>
              <a:rPr lang="en"/>
              <a:t>Variant Call Format (.vcf)</a:t>
            </a:r>
            <a:endParaRPr/>
          </a:p>
          <a:p>
            <a:pPr indent="-317500" lvl="3" marL="1828800" rtl="0" algn="l">
              <a:spcBef>
                <a:spcPts val="0"/>
              </a:spcBef>
              <a:spcAft>
                <a:spcPts val="0"/>
              </a:spcAft>
              <a:buSzPts val="1400"/>
              <a:buChar char="●"/>
            </a:pPr>
            <a:r>
              <a:rPr lang="en"/>
              <a:t>Represented as 0/0, 0/1, or 1/1</a:t>
            </a:r>
            <a:endParaRPr/>
          </a:p>
          <a:p>
            <a:pPr indent="-317500" lvl="2" marL="1371600" rtl="0" algn="l">
              <a:spcBef>
                <a:spcPts val="0"/>
              </a:spcBef>
              <a:spcAft>
                <a:spcPts val="0"/>
              </a:spcAft>
              <a:buSzPts val="1400"/>
              <a:buChar char="■"/>
            </a:pPr>
            <a:r>
              <a:rPr lang="en"/>
              <a:t>Individuals are classified as African, South Asian, East Asian, European, North/South American</a:t>
            </a:r>
            <a:endParaRPr/>
          </a:p>
        </p:txBody>
      </p:sp>
      <p:pic>
        <p:nvPicPr>
          <p:cNvPr id="190" name="Google Shape;190;p27"/>
          <p:cNvPicPr preferRelativeResize="0"/>
          <p:nvPr/>
        </p:nvPicPr>
        <p:blipFill>
          <a:blip r:embed="rId3">
            <a:alphaModFix/>
          </a:blip>
          <a:stretch>
            <a:fillRect/>
          </a:stretch>
        </p:blipFill>
        <p:spPr>
          <a:xfrm>
            <a:off x="6202150" y="3030297"/>
            <a:ext cx="2630150" cy="1988375"/>
          </a:xfrm>
          <a:prstGeom prst="rect">
            <a:avLst/>
          </a:prstGeom>
          <a:noFill/>
          <a:ln>
            <a:noFill/>
          </a:ln>
        </p:spPr>
      </p:pic>
      <p:pic>
        <p:nvPicPr>
          <p:cNvPr id="191" name="Google Shape;191;p27"/>
          <p:cNvPicPr preferRelativeResize="0"/>
          <p:nvPr/>
        </p:nvPicPr>
        <p:blipFill>
          <a:blip r:embed="rId4">
            <a:alphaModFix/>
          </a:blip>
          <a:stretch>
            <a:fillRect/>
          </a:stretch>
        </p:blipFill>
        <p:spPr>
          <a:xfrm>
            <a:off x="265625" y="3233390"/>
            <a:ext cx="5349606" cy="1048450"/>
          </a:xfrm>
          <a:prstGeom prst="rect">
            <a:avLst/>
          </a:prstGeom>
          <a:noFill/>
          <a:ln>
            <a:noFill/>
          </a:ln>
        </p:spPr>
      </p:pic>
      <p:sp>
        <p:nvSpPr>
          <p:cNvPr id="192" name="Google Shape;192;p27"/>
          <p:cNvSpPr txBox="1"/>
          <p:nvPr/>
        </p:nvSpPr>
        <p:spPr>
          <a:xfrm>
            <a:off x="2006325" y="4513450"/>
            <a:ext cx="2304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gungorbudak.com</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98" name="Google Shape;198;p28"/>
          <p:cNvSpPr txBox="1"/>
          <p:nvPr>
            <p:ph idx="1" type="body"/>
          </p:nvPr>
        </p:nvSpPr>
        <p:spPr>
          <a:xfrm>
            <a:off x="311700" y="1159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04" name="Google Shape;20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Supervised vs Unsupervised</a:t>
            </a:r>
            <a:endParaRPr/>
          </a:p>
        </p:txBody>
      </p:sp>
      <p:pic>
        <p:nvPicPr>
          <p:cNvPr id="205" name="Google Shape;205;p29"/>
          <p:cNvPicPr preferRelativeResize="0"/>
          <p:nvPr/>
        </p:nvPicPr>
        <p:blipFill>
          <a:blip r:embed="rId3">
            <a:alphaModFix/>
          </a:blip>
          <a:stretch>
            <a:fillRect/>
          </a:stretch>
        </p:blipFill>
        <p:spPr>
          <a:xfrm>
            <a:off x="3060949" y="856225"/>
            <a:ext cx="3022100" cy="4008900"/>
          </a:xfrm>
          <a:prstGeom prst="rect">
            <a:avLst/>
          </a:prstGeom>
          <a:noFill/>
          <a:ln>
            <a:noFill/>
          </a:ln>
        </p:spPr>
      </p:pic>
      <p:sp>
        <p:nvSpPr>
          <p:cNvPr id="206" name="Google Shape;206;p29"/>
          <p:cNvSpPr txBox="1"/>
          <p:nvPr/>
        </p:nvSpPr>
        <p:spPr>
          <a:xfrm>
            <a:off x="4114150" y="4797800"/>
            <a:ext cx="1645500" cy="2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mathworks.com</a:t>
            </a:r>
            <a:endParaRPr sz="900"/>
          </a:p>
        </p:txBody>
      </p:sp>
      <p:cxnSp>
        <p:nvCxnSpPr>
          <p:cNvPr id="207" name="Google Shape;207;p29"/>
          <p:cNvCxnSpPr/>
          <p:nvPr/>
        </p:nvCxnSpPr>
        <p:spPr>
          <a:xfrm>
            <a:off x="6109100" y="2220800"/>
            <a:ext cx="481200" cy="4191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9"/>
          <p:cNvSpPr/>
          <p:nvPr/>
        </p:nvSpPr>
        <p:spPr>
          <a:xfrm>
            <a:off x="6520500" y="2764175"/>
            <a:ext cx="1521300" cy="419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Learning</a:t>
            </a:r>
            <a:endParaRPr/>
          </a:p>
        </p:txBody>
      </p:sp>
      <p:sp>
        <p:nvSpPr>
          <p:cNvPr id="214" name="Google Shape;21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0"/>
          <p:cNvPicPr preferRelativeResize="0"/>
          <p:nvPr/>
        </p:nvPicPr>
        <p:blipFill>
          <a:blip r:embed="rId3">
            <a:alphaModFix/>
          </a:blip>
          <a:stretch>
            <a:fillRect/>
          </a:stretch>
        </p:blipFill>
        <p:spPr>
          <a:xfrm>
            <a:off x="2261300" y="1152475"/>
            <a:ext cx="4621399" cy="3466049"/>
          </a:xfrm>
          <a:prstGeom prst="rect">
            <a:avLst/>
          </a:prstGeom>
          <a:noFill/>
          <a:ln>
            <a:noFill/>
          </a:ln>
        </p:spPr>
      </p:pic>
      <p:sp>
        <p:nvSpPr>
          <p:cNvPr id="216" name="Google Shape;216;p30"/>
          <p:cNvSpPr txBox="1"/>
          <p:nvPr/>
        </p:nvSpPr>
        <p:spPr>
          <a:xfrm>
            <a:off x="3769775" y="4364525"/>
            <a:ext cx="2484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medium.com/@ali_88273</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sp>
        <p:nvSpPr>
          <p:cNvPr id="222" name="Google Shape;22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Clustering</a:t>
            </a:r>
            <a:endParaRPr/>
          </a:p>
        </p:txBody>
      </p:sp>
      <p:pic>
        <p:nvPicPr>
          <p:cNvPr id="223" name="Google Shape;223;p31"/>
          <p:cNvPicPr preferRelativeResize="0"/>
          <p:nvPr/>
        </p:nvPicPr>
        <p:blipFill>
          <a:blip r:embed="rId3">
            <a:alphaModFix/>
          </a:blip>
          <a:stretch>
            <a:fillRect/>
          </a:stretch>
        </p:blipFill>
        <p:spPr>
          <a:xfrm>
            <a:off x="508025" y="2294173"/>
            <a:ext cx="3323300" cy="2371200"/>
          </a:xfrm>
          <a:prstGeom prst="rect">
            <a:avLst/>
          </a:prstGeom>
          <a:noFill/>
          <a:ln>
            <a:noFill/>
          </a:ln>
        </p:spPr>
      </p:pic>
      <p:sp>
        <p:nvSpPr>
          <p:cNvPr id="224" name="Google Shape;224;p31"/>
          <p:cNvSpPr txBox="1"/>
          <p:nvPr/>
        </p:nvSpPr>
        <p:spPr>
          <a:xfrm>
            <a:off x="1380000" y="4665375"/>
            <a:ext cx="16998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researchgate.net</a:t>
            </a:r>
            <a:endParaRPr sz="900"/>
          </a:p>
        </p:txBody>
      </p:sp>
      <p:pic>
        <p:nvPicPr>
          <p:cNvPr id="225" name="Google Shape;225;p31"/>
          <p:cNvPicPr preferRelativeResize="0"/>
          <p:nvPr/>
        </p:nvPicPr>
        <p:blipFill>
          <a:blip r:embed="rId4">
            <a:alphaModFix/>
          </a:blip>
          <a:stretch>
            <a:fillRect/>
          </a:stretch>
        </p:blipFill>
        <p:spPr>
          <a:xfrm>
            <a:off x="4176875" y="359825"/>
            <a:ext cx="4905750" cy="2452875"/>
          </a:xfrm>
          <a:prstGeom prst="rect">
            <a:avLst/>
          </a:prstGeom>
          <a:noFill/>
          <a:ln>
            <a:noFill/>
          </a:ln>
        </p:spPr>
      </p:pic>
      <p:sp>
        <p:nvSpPr>
          <p:cNvPr id="226" name="Google Shape;226;p31"/>
          <p:cNvSpPr txBox="1"/>
          <p:nvPr/>
        </p:nvSpPr>
        <p:spPr>
          <a:xfrm>
            <a:off x="5871575" y="2941000"/>
            <a:ext cx="16998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genomicsclass.github.io</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1524000" y="1779221"/>
            <a:ext cx="6096001" cy="202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Learning</a:t>
            </a:r>
            <a:endParaRPr/>
          </a:p>
        </p:txBody>
      </p:sp>
      <p:graphicFrame>
        <p:nvGraphicFramePr>
          <p:cNvPr id="232" name="Google Shape;232;p32"/>
          <p:cNvGraphicFramePr/>
          <p:nvPr/>
        </p:nvGraphicFramePr>
        <p:xfrm>
          <a:off x="311700" y="1017725"/>
          <a:ext cx="3000000" cy="3000000"/>
        </p:xfrm>
        <a:graphic>
          <a:graphicData uri="http://schemas.openxmlformats.org/drawingml/2006/table">
            <a:tbl>
              <a:tblPr>
                <a:noFill/>
                <a:tableStyleId>{8E95856C-B500-4E86-AD10-30CF2ECF512F}</a:tableStyleId>
              </a:tblPr>
              <a:tblGrid>
                <a:gridCol w="723900"/>
                <a:gridCol w="723900"/>
                <a:gridCol w="723900"/>
                <a:gridCol w="723900"/>
                <a:gridCol w="723900"/>
                <a:gridCol w="723900"/>
                <a:gridCol w="723900"/>
                <a:gridCol w="723900"/>
                <a:gridCol w="723900"/>
                <a:gridCol w="723900"/>
              </a:tblGrid>
              <a:tr h="345625">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1</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2</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3</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4</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5</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6</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7</a:t>
                      </a:r>
                      <a:endParaRPr sz="800"/>
                    </a:p>
                  </a:txBody>
                  <a:tcPr marT="91425" marB="91425" marR="91425" marL="91425"/>
                </a:tc>
                <a:tc>
                  <a:txBody>
                    <a:bodyPr>
                      <a:noAutofit/>
                    </a:bodyPr>
                    <a:lstStyle/>
                    <a:p>
                      <a:pPr indent="0" lvl="0" marL="0" rtl="0" algn="l">
                        <a:spcBef>
                          <a:spcPts val="0"/>
                        </a:spcBef>
                        <a:spcAft>
                          <a:spcPts val="0"/>
                        </a:spcAft>
                        <a:buNone/>
                      </a:pPr>
                      <a:r>
                        <a:rPr lang="en" sz="800"/>
                        <a:t>…...</a:t>
                      </a:r>
                      <a:endParaRPr sz="800"/>
                    </a:p>
                  </a:txBody>
                  <a:tcPr marT="91425" marB="91425" marR="91425" marL="91425"/>
                </a:tc>
                <a:tc>
                  <a:txBody>
                    <a:bodyPr>
                      <a:noAutofit/>
                    </a:bodyPr>
                    <a:lstStyle/>
                    <a:p>
                      <a:pPr indent="0" lvl="0" marL="0" rtl="0" algn="l">
                        <a:spcBef>
                          <a:spcPts val="0"/>
                        </a:spcBef>
                        <a:spcAft>
                          <a:spcPts val="0"/>
                        </a:spcAft>
                        <a:buNone/>
                      </a:pPr>
                      <a:r>
                        <a:rPr lang="en" sz="800"/>
                        <a:t>Movie</a:t>
                      </a:r>
                      <a:r>
                        <a:rPr lang="en" sz="800"/>
                        <a:t> 10,000</a:t>
                      </a:r>
                      <a:endParaRPr sz="800"/>
                    </a:p>
                  </a:txBody>
                  <a:tcPr marT="91425" marB="91425" marR="91425" marL="91425"/>
                </a:tc>
              </a:tr>
              <a:tr h="305900">
                <a:tc>
                  <a:txBody>
                    <a:bodyPr>
                      <a:noAutofit/>
                    </a:bodyPr>
                    <a:lstStyle/>
                    <a:p>
                      <a:pPr indent="0" lvl="0" marL="0" rtl="0" algn="l">
                        <a:spcBef>
                          <a:spcPts val="0"/>
                        </a:spcBef>
                        <a:spcAft>
                          <a:spcPts val="0"/>
                        </a:spcAft>
                        <a:buNone/>
                      </a:pPr>
                      <a:r>
                        <a:rPr lang="en" sz="800"/>
                        <a:t>Person</a:t>
                      </a:r>
                      <a:r>
                        <a:rPr lang="en" sz="800"/>
                        <a:t> 1</a:t>
                      </a:r>
                      <a:endParaRPr sz="800"/>
                    </a:p>
                  </a:txBody>
                  <a:tcPr marT="91425" marB="91425" marR="91425" marL="91425"/>
                </a:tc>
                <a:tc>
                  <a:txBody>
                    <a:bodyPr>
                      <a:noAutofit/>
                    </a:bodyPr>
                    <a:lstStyle/>
                    <a:p>
                      <a:pPr indent="0" lvl="0" marL="0" rtl="0" algn="l">
                        <a:spcBef>
                          <a:spcPts val="0"/>
                        </a:spcBef>
                        <a:spcAft>
                          <a:spcPts val="0"/>
                        </a:spcAft>
                        <a:buNone/>
                      </a:pPr>
                      <a:r>
                        <a:rPr lang="en" sz="800"/>
                        <a:t>0</a:t>
                      </a:r>
                      <a:endParaRPr sz="800"/>
                    </a:p>
                  </a:txBody>
                  <a:tcPr marT="91425" marB="91425" marR="91425" marL="91425"/>
                </a:tc>
                <a:tc>
                  <a:txBody>
                    <a:bodyPr>
                      <a:noAutofit/>
                    </a:bodyPr>
                    <a:lstStyle/>
                    <a:p>
                      <a:pPr indent="0" lvl="0" marL="0" rtl="0" algn="l">
                        <a:spcBef>
                          <a:spcPts val="0"/>
                        </a:spcBef>
                        <a:spcAft>
                          <a:spcPts val="0"/>
                        </a:spcAft>
                        <a:buNone/>
                      </a:pPr>
                      <a:r>
                        <a:rPr lang="en" sz="800"/>
                        <a:t>0</a:t>
                      </a:r>
                      <a:endParaRPr sz="800"/>
                    </a:p>
                  </a:txBody>
                  <a:tcPr marT="91425" marB="91425" marR="91425" marL="91425"/>
                </a:tc>
                <a:tc>
                  <a:txBody>
                    <a:bodyPr>
                      <a:noAutofit/>
                    </a:bodyPr>
                    <a:lstStyle/>
                    <a:p>
                      <a:pPr indent="0" lvl="0" marL="0" rtl="0" algn="l">
                        <a:spcBef>
                          <a:spcPts val="0"/>
                        </a:spcBef>
                        <a:spcAft>
                          <a:spcPts val="0"/>
                        </a:spcAft>
                        <a:buNone/>
                      </a:pPr>
                      <a:r>
                        <a:rPr lang="en" sz="800"/>
                        <a:t>1</a:t>
                      </a:r>
                      <a:endParaRPr sz="800"/>
                    </a:p>
                  </a:txBody>
                  <a:tcPr marT="91425" marB="91425" marR="91425" marL="91425"/>
                </a:tc>
                <a:tc>
                  <a:txBody>
                    <a:bodyPr>
                      <a:noAutofit/>
                    </a:bodyPr>
                    <a:lstStyle/>
                    <a:p>
                      <a:pPr indent="0" lvl="0" marL="0" rtl="0" algn="l">
                        <a:spcBef>
                          <a:spcPts val="0"/>
                        </a:spcBef>
                        <a:spcAft>
                          <a:spcPts val="0"/>
                        </a:spcAft>
                        <a:buNone/>
                      </a:pPr>
                      <a:r>
                        <a:rPr lang="en" sz="800"/>
                        <a:t>5</a:t>
                      </a:r>
                      <a:endParaRPr sz="800"/>
                    </a:p>
                  </a:txBody>
                  <a:tcPr marT="91425" marB="91425" marR="91425" marL="91425"/>
                </a:tc>
                <a:tc>
                  <a:txBody>
                    <a:bodyPr>
                      <a:noAutofit/>
                    </a:bodyPr>
                    <a:lstStyle/>
                    <a:p>
                      <a:pPr indent="0" lvl="0" marL="0" rtl="0" algn="l">
                        <a:spcBef>
                          <a:spcPts val="0"/>
                        </a:spcBef>
                        <a:spcAft>
                          <a:spcPts val="0"/>
                        </a:spcAft>
                        <a:buNone/>
                      </a:pPr>
                      <a:r>
                        <a:rPr lang="en" sz="800"/>
                        <a:t>2</a:t>
                      </a:r>
                      <a:endParaRPr sz="800"/>
                    </a:p>
                  </a:txBody>
                  <a:tcPr marT="91425" marB="91425" marR="91425" marL="91425"/>
                </a:tc>
                <a:tc>
                  <a:txBody>
                    <a:bodyPr>
                      <a:noAutofit/>
                    </a:bodyPr>
                    <a:lstStyle/>
                    <a:p>
                      <a:pPr indent="0" lvl="0" marL="0" rtl="0" algn="l">
                        <a:spcBef>
                          <a:spcPts val="0"/>
                        </a:spcBef>
                        <a:spcAft>
                          <a:spcPts val="0"/>
                        </a:spcAft>
                        <a:buNone/>
                      </a:pPr>
                      <a:r>
                        <a:rPr lang="en" sz="800"/>
                        <a:t>1</a:t>
                      </a:r>
                      <a:endParaRPr sz="800"/>
                    </a:p>
                  </a:txBody>
                  <a:tcPr marT="91425" marB="91425" marR="91425" marL="91425"/>
                </a:tc>
                <a:tc>
                  <a:txBody>
                    <a:bodyPr>
                      <a:noAutofit/>
                    </a:bodyPr>
                    <a:lstStyle/>
                    <a:p>
                      <a:pPr indent="0" lvl="0" marL="0" rtl="0" algn="l">
                        <a:spcBef>
                          <a:spcPts val="0"/>
                        </a:spcBef>
                        <a:spcAft>
                          <a:spcPts val="0"/>
                        </a:spcAft>
                        <a:buNone/>
                      </a:pPr>
                      <a:r>
                        <a:rPr lang="en" sz="800"/>
                        <a:t>0</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rPr lang="en" sz="800"/>
                        <a:t>3</a:t>
                      </a:r>
                      <a:endParaRPr sz="800"/>
                    </a:p>
                  </a:txBody>
                  <a:tcPr marT="91425" marB="91425" marR="91425" marL="91425"/>
                </a:tc>
              </a:tr>
              <a:tr h="179450">
                <a:tc>
                  <a:txBody>
                    <a:bodyPr>
                      <a:noAutofit/>
                    </a:bodyPr>
                    <a:lstStyle/>
                    <a:p>
                      <a:pPr indent="0" lvl="0" marL="0" rtl="0" algn="l">
                        <a:spcBef>
                          <a:spcPts val="0"/>
                        </a:spcBef>
                        <a:spcAft>
                          <a:spcPts val="0"/>
                        </a:spcAft>
                        <a:buNone/>
                      </a:pPr>
                      <a:r>
                        <a:rPr lang="en" sz="800"/>
                        <a:t>…...</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r>
              <a:tr h="305900">
                <a:tc>
                  <a:txBody>
                    <a:bodyPr>
                      <a:noAutofit/>
                    </a:bodyPr>
                    <a:lstStyle/>
                    <a:p>
                      <a:pPr indent="0" lvl="0" marL="0" rtl="0" algn="l">
                        <a:spcBef>
                          <a:spcPts val="0"/>
                        </a:spcBef>
                        <a:spcAft>
                          <a:spcPts val="0"/>
                        </a:spcAft>
                        <a:buNone/>
                      </a:pPr>
                      <a:r>
                        <a:rPr lang="en" sz="800"/>
                        <a:t>Person</a:t>
                      </a:r>
                      <a:r>
                        <a:rPr lang="en" sz="800"/>
                        <a:t> n</a:t>
                      </a:r>
                      <a:endParaRPr sz="800"/>
                    </a:p>
                  </a:txBody>
                  <a:tcPr marT="91425" marB="91425" marR="91425" marL="91425"/>
                </a:tc>
                <a:tc>
                  <a:txBody>
                    <a:bodyPr>
                      <a:noAutofit/>
                    </a:bodyPr>
                    <a:lstStyle/>
                    <a:p>
                      <a:pPr indent="0" lvl="0" marL="0" rtl="0" algn="l">
                        <a:spcBef>
                          <a:spcPts val="0"/>
                        </a:spcBef>
                        <a:spcAft>
                          <a:spcPts val="0"/>
                        </a:spcAft>
                        <a:buNone/>
                      </a:pPr>
                      <a:r>
                        <a:rPr lang="en" sz="800"/>
                        <a:t>4</a:t>
                      </a:r>
                      <a:endParaRPr sz="800"/>
                    </a:p>
                  </a:txBody>
                  <a:tcPr marT="91425" marB="91425" marR="91425" marL="91425"/>
                </a:tc>
                <a:tc>
                  <a:txBody>
                    <a:bodyPr>
                      <a:noAutofit/>
                    </a:bodyPr>
                    <a:lstStyle/>
                    <a:p>
                      <a:pPr indent="0" lvl="0" marL="0" rtl="0" algn="l">
                        <a:spcBef>
                          <a:spcPts val="0"/>
                        </a:spcBef>
                        <a:spcAft>
                          <a:spcPts val="0"/>
                        </a:spcAft>
                        <a:buNone/>
                      </a:pPr>
                      <a:r>
                        <a:rPr lang="en" sz="800"/>
                        <a:t>3</a:t>
                      </a:r>
                      <a:endParaRPr sz="800"/>
                    </a:p>
                  </a:txBody>
                  <a:tcPr marT="91425" marB="91425" marR="91425" marL="91425"/>
                </a:tc>
                <a:tc>
                  <a:txBody>
                    <a:bodyPr>
                      <a:noAutofit/>
                    </a:bodyPr>
                    <a:lstStyle/>
                    <a:p>
                      <a:pPr indent="0" lvl="0" marL="0" rtl="0" algn="l">
                        <a:spcBef>
                          <a:spcPts val="0"/>
                        </a:spcBef>
                        <a:spcAft>
                          <a:spcPts val="0"/>
                        </a:spcAft>
                        <a:buNone/>
                      </a:pPr>
                      <a:r>
                        <a:rPr lang="en" sz="800"/>
                        <a:t>1</a:t>
                      </a:r>
                      <a:endParaRPr sz="800"/>
                    </a:p>
                  </a:txBody>
                  <a:tcPr marT="91425" marB="91425" marR="91425" marL="91425"/>
                </a:tc>
                <a:tc>
                  <a:txBody>
                    <a:bodyPr>
                      <a:noAutofit/>
                    </a:bodyPr>
                    <a:lstStyle/>
                    <a:p>
                      <a:pPr indent="0" lvl="0" marL="0" rtl="0" algn="l">
                        <a:spcBef>
                          <a:spcPts val="0"/>
                        </a:spcBef>
                        <a:spcAft>
                          <a:spcPts val="0"/>
                        </a:spcAft>
                        <a:buNone/>
                      </a:pPr>
                      <a:r>
                        <a:rPr lang="en" sz="800"/>
                        <a:t>2</a:t>
                      </a:r>
                      <a:endParaRPr sz="800"/>
                    </a:p>
                  </a:txBody>
                  <a:tcPr marT="91425" marB="91425" marR="91425" marL="91425"/>
                </a:tc>
                <a:tc>
                  <a:txBody>
                    <a:bodyPr>
                      <a:noAutofit/>
                    </a:bodyPr>
                    <a:lstStyle/>
                    <a:p>
                      <a:pPr indent="0" lvl="0" marL="0" rtl="0" algn="l">
                        <a:spcBef>
                          <a:spcPts val="0"/>
                        </a:spcBef>
                        <a:spcAft>
                          <a:spcPts val="0"/>
                        </a:spcAft>
                        <a:buNone/>
                      </a:pPr>
                      <a:r>
                        <a:rPr lang="en" sz="800"/>
                        <a:t>5</a:t>
                      </a:r>
                      <a:endParaRPr sz="800"/>
                    </a:p>
                  </a:txBody>
                  <a:tcPr marT="91425" marB="91425" marR="91425" marL="91425"/>
                </a:tc>
                <a:tc>
                  <a:txBody>
                    <a:bodyPr>
                      <a:noAutofit/>
                    </a:bodyPr>
                    <a:lstStyle/>
                    <a:p>
                      <a:pPr indent="0" lvl="0" marL="0" rtl="0" algn="l">
                        <a:spcBef>
                          <a:spcPts val="0"/>
                        </a:spcBef>
                        <a:spcAft>
                          <a:spcPts val="0"/>
                        </a:spcAft>
                        <a:buNone/>
                      </a:pPr>
                      <a:r>
                        <a:rPr lang="en" sz="800"/>
                        <a:t>1</a:t>
                      </a:r>
                      <a:endParaRPr sz="800"/>
                    </a:p>
                  </a:txBody>
                  <a:tcPr marT="91425" marB="91425" marR="91425" marL="91425"/>
                </a:tc>
                <a:tc>
                  <a:txBody>
                    <a:bodyPr>
                      <a:noAutofit/>
                    </a:bodyPr>
                    <a:lstStyle/>
                    <a:p>
                      <a:pPr indent="0" lvl="0" marL="0" rtl="0" algn="l">
                        <a:spcBef>
                          <a:spcPts val="0"/>
                        </a:spcBef>
                        <a:spcAft>
                          <a:spcPts val="0"/>
                        </a:spcAft>
                        <a:buNone/>
                      </a:pPr>
                      <a:r>
                        <a:rPr lang="en" sz="800"/>
                        <a:t>5</a:t>
                      </a:r>
                      <a:endParaRPr sz="800"/>
                    </a:p>
                  </a:txBody>
                  <a:tcPr marT="91425" marB="91425" marR="91425" marL="91425"/>
                </a:tc>
                <a:tc>
                  <a:txBody>
                    <a:bodyPr>
                      <a:noAutofit/>
                    </a:bodyPr>
                    <a:lstStyle/>
                    <a:p>
                      <a:pPr indent="0" lvl="0" marL="0" rtl="0" algn="l">
                        <a:spcBef>
                          <a:spcPts val="0"/>
                        </a:spcBef>
                        <a:spcAft>
                          <a:spcPts val="0"/>
                        </a:spcAft>
                        <a:buNone/>
                      </a:pPr>
                      <a:r>
                        <a:t/>
                      </a:r>
                      <a:endParaRPr sz="800"/>
                    </a:p>
                  </a:txBody>
                  <a:tcPr marT="91425" marB="91425" marR="91425" marL="91425"/>
                </a:tc>
                <a:tc>
                  <a:txBody>
                    <a:bodyPr>
                      <a:noAutofit/>
                    </a:bodyPr>
                    <a:lstStyle/>
                    <a:p>
                      <a:pPr indent="0" lvl="0" marL="0" rtl="0" algn="l">
                        <a:spcBef>
                          <a:spcPts val="0"/>
                        </a:spcBef>
                        <a:spcAft>
                          <a:spcPts val="0"/>
                        </a:spcAft>
                        <a:buNone/>
                      </a:pPr>
                      <a:r>
                        <a:rPr lang="en" sz="800"/>
                        <a:t>4</a:t>
                      </a:r>
                      <a:endParaRPr sz="800"/>
                    </a:p>
                  </a:txBody>
                  <a:tcPr marT="91425" marB="91425" marR="91425" marL="91425"/>
                </a:tc>
              </a:tr>
            </a:tbl>
          </a:graphicData>
        </a:graphic>
      </p:graphicFrame>
      <p:graphicFrame>
        <p:nvGraphicFramePr>
          <p:cNvPr id="233" name="Google Shape;233;p32"/>
          <p:cNvGraphicFramePr/>
          <p:nvPr/>
        </p:nvGraphicFramePr>
        <p:xfrm>
          <a:off x="603825" y="3677050"/>
          <a:ext cx="3000000" cy="3000000"/>
        </p:xfrm>
        <a:graphic>
          <a:graphicData uri="http://schemas.openxmlformats.org/drawingml/2006/table">
            <a:tbl>
              <a:tblPr>
                <a:noFill/>
                <a:tableStyleId>{8E95856C-B500-4E86-AD10-30CF2ECF512F}</a:tableStyleId>
              </a:tblPr>
              <a:tblGrid>
                <a:gridCol w="1109125"/>
                <a:gridCol w="1109125"/>
                <a:gridCol w="1109125"/>
              </a:tblGrid>
              <a:tr h="327775">
                <a:tc>
                  <a:txBody>
                    <a:bodyPr>
                      <a:noAutofit/>
                    </a:bodyPr>
                    <a:lstStyle/>
                    <a:p>
                      <a:pPr indent="0" lvl="0" marL="0" rtl="0" algn="l">
                        <a:spcBef>
                          <a:spcPts val="0"/>
                        </a:spcBef>
                        <a:spcAft>
                          <a:spcPts val="0"/>
                        </a:spcAft>
                        <a:buNone/>
                      </a:pPr>
                      <a:r>
                        <a:t/>
                      </a:r>
                      <a:endParaRPr sz="900"/>
                    </a:p>
                  </a:txBody>
                  <a:tcPr marT="91425" marB="91425" marR="91425" marL="91425"/>
                </a:tc>
                <a:tc>
                  <a:txBody>
                    <a:bodyPr>
                      <a:noAutofit/>
                    </a:bodyPr>
                    <a:lstStyle/>
                    <a:p>
                      <a:pPr indent="0" lvl="0" marL="0" rtl="0" algn="l">
                        <a:spcBef>
                          <a:spcPts val="0"/>
                        </a:spcBef>
                        <a:spcAft>
                          <a:spcPts val="0"/>
                        </a:spcAft>
                        <a:buNone/>
                      </a:pPr>
                      <a:r>
                        <a:rPr lang="en" sz="900"/>
                        <a:t>Component 1 (action-ness)</a:t>
                      </a:r>
                      <a:endParaRPr sz="900"/>
                    </a:p>
                  </a:txBody>
                  <a:tcPr marT="91425" marB="91425" marR="91425" marL="91425"/>
                </a:tc>
                <a:tc>
                  <a:txBody>
                    <a:bodyPr>
                      <a:noAutofit/>
                    </a:bodyPr>
                    <a:lstStyle/>
                    <a:p>
                      <a:pPr indent="0" lvl="0" marL="0" rtl="0" algn="l">
                        <a:spcBef>
                          <a:spcPts val="0"/>
                        </a:spcBef>
                        <a:spcAft>
                          <a:spcPts val="0"/>
                        </a:spcAft>
                        <a:buNone/>
                      </a:pPr>
                      <a:r>
                        <a:rPr lang="en" sz="900"/>
                        <a:t>Component 2</a:t>
                      </a:r>
                      <a:endParaRPr sz="900"/>
                    </a:p>
                    <a:p>
                      <a:pPr indent="0" lvl="0" marL="0" rtl="0" algn="l">
                        <a:spcBef>
                          <a:spcPts val="0"/>
                        </a:spcBef>
                        <a:spcAft>
                          <a:spcPts val="0"/>
                        </a:spcAft>
                        <a:buNone/>
                      </a:pPr>
                      <a:r>
                        <a:rPr lang="en" sz="900"/>
                        <a:t>(comedy-ness)</a:t>
                      </a:r>
                      <a:endParaRPr sz="900"/>
                    </a:p>
                  </a:txBody>
                  <a:tcPr marT="91425" marB="91425" marR="91425" marL="91425"/>
                </a:tc>
              </a:tr>
              <a:tr h="320025">
                <a:tc>
                  <a:txBody>
                    <a:bodyPr>
                      <a:noAutofit/>
                    </a:bodyPr>
                    <a:lstStyle/>
                    <a:p>
                      <a:pPr indent="0" lvl="0" marL="0" rtl="0" algn="l">
                        <a:spcBef>
                          <a:spcPts val="0"/>
                        </a:spcBef>
                        <a:spcAft>
                          <a:spcPts val="0"/>
                        </a:spcAft>
                        <a:buNone/>
                      </a:pPr>
                      <a:r>
                        <a:rPr lang="en" sz="900"/>
                        <a:t>Person</a:t>
                      </a:r>
                      <a:r>
                        <a:rPr lang="en" sz="900"/>
                        <a:t> 1</a:t>
                      </a:r>
                      <a:endParaRPr sz="900"/>
                    </a:p>
                  </a:txBody>
                  <a:tcPr marT="91425" marB="91425" marR="91425" marL="91425"/>
                </a:tc>
                <a:tc>
                  <a:txBody>
                    <a:bodyPr>
                      <a:noAutofit/>
                    </a:bodyPr>
                    <a:lstStyle/>
                    <a:p>
                      <a:pPr indent="0" lvl="0" marL="0" rtl="0" algn="l">
                        <a:spcBef>
                          <a:spcPts val="0"/>
                        </a:spcBef>
                        <a:spcAft>
                          <a:spcPts val="0"/>
                        </a:spcAft>
                        <a:buNone/>
                      </a:pPr>
                      <a:r>
                        <a:rPr lang="en" sz="900"/>
                        <a:t>0.55</a:t>
                      </a:r>
                      <a:endParaRPr sz="900"/>
                    </a:p>
                  </a:txBody>
                  <a:tcPr marT="91425" marB="91425" marR="91425" marL="91425"/>
                </a:tc>
                <a:tc>
                  <a:txBody>
                    <a:bodyPr>
                      <a:noAutofit/>
                    </a:bodyPr>
                    <a:lstStyle/>
                    <a:p>
                      <a:pPr indent="0" lvl="0" marL="0" rtl="0" algn="l">
                        <a:spcBef>
                          <a:spcPts val="0"/>
                        </a:spcBef>
                        <a:spcAft>
                          <a:spcPts val="0"/>
                        </a:spcAft>
                        <a:buNone/>
                      </a:pPr>
                      <a:r>
                        <a:rPr lang="en" sz="900"/>
                        <a:t>.98</a:t>
                      </a:r>
                      <a:endParaRPr sz="900"/>
                    </a:p>
                  </a:txBody>
                  <a:tcPr marT="91425" marB="91425" marR="91425" marL="91425"/>
                </a:tc>
              </a:tr>
              <a:tr h="320025">
                <a:tc>
                  <a:txBody>
                    <a:bodyPr>
                      <a:noAutofit/>
                    </a:bodyPr>
                    <a:lstStyle/>
                    <a:p>
                      <a:pPr indent="0" lvl="0" marL="0" rtl="0" algn="l">
                        <a:spcBef>
                          <a:spcPts val="0"/>
                        </a:spcBef>
                        <a:spcAft>
                          <a:spcPts val="0"/>
                        </a:spcAft>
                        <a:buNone/>
                      </a:pPr>
                      <a:r>
                        <a:rPr lang="en" sz="900"/>
                        <a:t>…...</a:t>
                      </a:r>
                      <a:endParaRPr sz="900"/>
                    </a:p>
                  </a:txBody>
                  <a:tcPr marT="91425" marB="91425" marR="91425" marL="91425"/>
                </a:tc>
                <a:tc>
                  <a:txBody>
                    <a:bodyPr>
                      <a:noAutofit/>
                    </a:bodyPr>
                    <a:lstStyle/>
                    <a:p>
                      <a:pPr indent="0" lvl="0" marL="0" rtl="0" algn="l">
                        <a:spcBef>
                          <a:spcPts val="0"/>
                        </a:spcBef>
                        <a:spcAft>
                          <a:spcPts val="0"/>
                        </a:spcAft>
                        <a:buNone/>
                      </a:pPr>
                      <a:r>
                        <a:t/>
                      </a:r>
                      <a:endParaRPr sz="900"/>
                    </a:p>
                  </a:txBody>
                  <a:tcPr marT="91425" marB="91425" marR="91425" marL="91425"/>
                </a:tc>
                <a:tc>
                  <a:txBody>
                    <a:bodyPr>
                      <a:noAutofit/>
                    </a:bodyPr>
                    <a:lstStyle/>
                    <a:p>
                      <a:pPr indent="0" lvl="0" marL="0" rtl="0" algn="l">
                        <a:spcBef>
                          <a:spcPts val="0"/>
                        </a:spcBef>
                        <a:spcAft>
                          <a:spcPts val="0"/>
                        </a:spcAft>
                        <a:buNone/>
                      </a:pPr>
                      <a:r>
                        <a:t/>
                      </a:r>
                      <a:endParaRPr sz="900"/>
                    </a:p>
                  </a:txBody>
                  <a:tcPr marT="91425" marB="91425" marR="91425" marL="91425"/>
                </a:tc>
              </a:tr>
              <a:tr h="100000">
                <a:tc>
                  <a:txBody>
                    <a:bodyPr>
                      <a:noAutofit/>
                    </a:bodyPr>
                    <a:lstStyle/>
                    <a:p>
                      <a:pPr indent="0" lvl="0" marL="0" rtl="0" algn="l">
                        <a:spcBef>
                          <a:spcPts val="0"/>
                        </a:spcBef>
                        <a:spcAft>
                          <a:spcPts val="0"/>
                        </a:spcAft>
                        <a:buNone/>
                      </a:pPr>
                      <a:r>
                        <a:rPr lang="en" sz="900"/>
                        <a:t>Person</a:t>
                      </a:r>
                      <a:r>
                        <a:rPr lang="en" sz="900"/>
                        <a:t> n</a:t>
                      </a:r>
                      <a:endParaRPr sz="900"/>
                    </a:p>
                  </a:txBody>
                  <a:tcPr marT="91425" marB="91425" marR="91425" marL="91425"/>
                </a:tc>
                <a:tc>
                  <a:txBody>
                    <a:bodyPr>
                      <a:noAutofit/>
                    </a:bodyPr>
                    <a:lstStyle/>
                    <a:p>
                      <a:pPr indent="0" lvl="0" marL="0" rtl="0" algn="l">
                        <a:spcBef>
                          <a:spcPts val="0"/>
                        </a:spcBef>
                        <a:spcAft>
                          <a:spcPts val="0"/>
                        </a:spcAft>
                        <a:buNone/>
                      </a:pPr>
                      <a:r>
                        <a:rPr lang="en" sz="900"/>
                        <a:t>1.12</a:t>
                      </a:r>
                      <a:endParaRPr sz="900"/>
                    </a:p>
                  </a:txBody>
                  <a:tcPr marT="91425" marB="91425" marR="91425" marL="91425"/>
                </a:tc>
                <a:tc>
                  <a:txBody>
                    <a:bodyPr>
                      <a:noAutofit/>
                    </a:bodyPr>
                    <a:lstStyle/>
                    <a:p>
                      <a:pPr indent="0" lvl="0" marL="0" rtl="0" algn="l">
                        <a:spcBef>
                          <a:spcPts val="0"/>
                        </a:spcBef>
                        <a:spcAft>
                          <a:spcPts val="0"/>
                        </a:spcAft>
                        <a:buNone/>
                      </a:pPr>
                      <a:r>
                        <a:rPr lang="en" sz="900"/>
                        <a:t>-0.34</a:t>
                      </a:r>
                      <a:endParaRPr sz="900"/>
                    </a:p>
                  </a:txBody>
                  <a:tcPr marT="91425" marB="91425" marR="91425" marL="91425"/>
                </a:tc>
              </a:tr>
            </a:tbl>
          </a:graphicData>
        </a:graphic>
      </p:graphicFrame>
      <p:pic>
        <p:nvPicPr>
          <p:cNvPr id="234" name="Google Shape;234;p32"/>
          <p:cNvPicPr preferRelativeResize="0"/>
          <p:nvPr/>
        </p:nvPicPr>
        <p:blipFill rotWithShape="1">
          <a:blip r:embed="rId3">
            <a:alphaModFix/>
          </a:blip>
          <a:srcRect b="0" l="11625" r="9979" t="2343"/>
          <a:stretch/>
        </p:blipFill>
        <p:spPr>
          <a:xfrm>
            <a:off x="4814075" y="2967575"/>
            <a:ext cx="4018225" cy="2147700"/>
          </a:xfrm>
          <a:prstGeom prst="rect">
            <a:avLst/>
          </a:prstGeom>
          <a:noFill/>
          <a:ln>
            <a:noFill/>
          </a:ln>
        </p:spPr>
      </p:pic>
      <p:sp>
        <p:nvSpPr>
          <p:cNvPr id="235" name="Google Shape;235;p32"/>
          <p:cNvSpPr txBox="1"/>
          <p:nvPr/>
        </p:nvSpPr>
        <p:spPr>
          <a:xfrm>
            <a:off x="1001500" y="2962800"/>
            <a:ext cx="26625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cxnSp>
        <p:nvCxnSpPr>
          <p:cNvPr id="236" name="Google Shape;236;p32"/>
          <p:cNvCxnSpPr/>
          <p:nvPr/>
        </p:nvCxnSpPr>
        <p:spPr>
          <a:xfrm>
            <a:off x="2088225" y="2551400"/>
            <a:ext cx="0" cy="2949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2"/>
          <p:cNvCxnSpPr/>
          <p:nvPr/>
        </p:nvCxnSpPr>
        <p:spPr>
          <a:xfrm>
            <a:off x="2088225" y="3374225"/>
            <a:ext cx="0" cy="27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Models</a:t>
            </a:r>
            <a:endParaRPr/>
          </a:p>
        </p:txBody>
      </p:sp>
      <p:sp>
        <p:nvSpPr>
          <p:cNvPr id="243" name="Google Shape;24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3"/>
          <p:cNvPicPr preferRelativeResize="0"/>
          <p:nvPr/>
        </p:nvPicPr>
        <p:blipFill>
          <a:blip r:embed="rId3">
            <a:alphaModFix/>
          </a:blip>
          <a:stretch>
            <a:fillRect/>
          </a:stretch>
        </p:blipFill>
        <p:spPr>
          <a:xfrm>
            <a:off x="2331925" y="1339450"/>
            <a:ext cx="4056600" cy="3042450"/>
          </a:xfrm>
          <a:prstGeom prst="rect">
            <a:avLst/>
          </a:prstGeom>
          <a:noFill/>
          <a:ln>
            <a:noFill/>
          </a:ln>
        </p:spPr>
      </p:pic>
      <p:sp>
        <p:nvSpPr>
          <p:cNvPr id="245" name="Google Shape;245;p33"/>
          <p:cNvSpPr txBox="1"/>
          <p:nvPr/>
        </p:nvSpPr>
        <p:spPr>
          <a:xfrm>
            <a:off x="3630600" y="4205525"/>
            <a:ext cx="29031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medium.com/@williamkoehrsen</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251" name="Google Shape;251;p34"/>
          <p:cNvSpPr txBox="1"/>
          <p:nvPr>
            <p:ph idx="1" type="body"/>
          </p:nvPr>
        </p:nvSpPr>
        <p:spPr>
          <a:xfrm>
            <a:off x="368150" y="1165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4"/>
          <p:cNvPicPr preferRelativeResize="0"/>
          <p:nvPr/>
        </p:nvPicPr>
        <p:blipFill>
          <a:blip r:embed="rId3">
            <a:alphaModFix/>
          </a:blip>
          <a:stretch>
            <a:fillRect/>
          </a:stretch>
        </p:blipFill>
        <p:spPr>
          <a:xfrm>
            <a:off x="620888" y="1406075"/>
            <a:ext cx="7902225" cy="2746475"/>
          </a:xfrm>
          <a:prstGeom prst="rect">
            <a:avLst/>
          </a:prstGeom>
          <a:noFill/>
          <a:ln>
            <a:noFill/>
          </a:ln>
        </p:spPr>
      </p:pic>
      <p:sp>
        <p:nvSpPr>
          <p:cNvPr id="253" name="Google Shape;253;p34"/>
          <p:cNvSpPr txBox="1"/>
          <p:nvPr/>
        </p:nvSpPr>
        <p:spPr>
          <a:xfrm>
            <a:off x="797425" y="980950"/>
            <a:ext cx="2280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rPr lang="en"/>
              <a:t>Test  </a:t>
            </a:r>
            <a:endParaRPr/>
          </a:p>
        </p:txBody>
      </p:sp>
      <p:pic>
        <p:nvPicPr>
          <p:cNvPr id="254" name="Google Shape;254;p34"/>
          <p:cNvPicPr preferRelativeResize="0"/>
          <p:nvPr/>
        </p:nvPicPr>
        <p:blipFill>
          <a:blip r:embed="rId4">
            <a:alphaModFix/>
          </a:blip>
          <a:stretch>
            <a:fillRect/>
          </a:stretch>
        </p:blipFill>
        <p:spPr>
          <a:xfrm>
            <a:off x="1592747" y="1123000"/>
            <a:ext cx="177782" cy="177800"/>
          </a:xfrm>
          <a:prstGeom prst="rect">
            <a:avLst/>
          </a:prstGeom>
          <a:noFill/>
          <a:ln>
            <a:noFill/>
          </a:ln>
        </p:spPr>
      </p:pic>
      <p:pic>
        <p:nvPicPr>
          <p:cNvPr id="255" name="Google Shape;255;p34"/>
          <p:cNvPicPr preferRelativeResize="0"/>
          <p:nvPr/>
        </p:nvPicPr>
        <p:blipFill>
          <a:blip r:embed="rId4">
            <a:alphaModFix/>
          </a:blip>
          <a:stretch>
            <a:fillRect/>
          </a:stretch>
        </p:blipFill>
        <p:spPr>
          <a:xfrm>
            <a:off x="1254997" y="1300800"/>
            <a:ext cx="177782" cy="177800"/>
          </a:xfrm>
          <a:prstGeom prst="rect">
            <a:avLst/>
          </a:prstGeom>
          <a:noFill/>
          <a:ln>
            <a:noFill/>
          </a:ln>
        </p:spPr>
      </p:pic>
      <p:sp>
        <p:nvSpPr>
          <p:cNvPr id="256" name="Google Shape;256;p34"/>
          <p:cNvSpPr txBox="1"/>
          <p:nvPr/>
        </p:nvSpPr>
        <p:spPr>
          <a:xfrm>
            <a:off x="3488000" y="980950"/>
            <a:ext cx="2280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rPr lang="en"/>
              <a:t>Test  </a:t>
            </a:r>
            <a:endParaRPr/>
          </a:p>
        </p:txBody>
      </p:sp>
      <p:sp>
        <p:nvSpPr>
          <p:cNvPr id="257" name="Google Shape;257;p34"/>
          <p:cNvSpPr txBox="1"/>
          <p:nvPr/>
        </p:nvSpPr>
        <p:spPr>
          <a:xfrm>
            <a:off x="6025875" y="980950"/>
            <a:ext cx="22809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a:p>
            <a:pPr indent="0" lvl="0" marL="0" rtl="0" algn="l">
              <a:spcBef>
                <a:spcPts val="0"/>
              </a:spcBef>
              <a:spcAft>
                <a:spcPts val="0"/>
              </a:spcAft>
              <a:buNone/>
            </a:pPr>
            <a:r>
              <a:rPr lang="en"/>
              <a:t>Test  </a:t>
            </a:r>
            <a:endParaRPr/>
          </a:p>
        </p:txBody>
      </p:sp>
      <p:pic>
        <p:nvPicPr>
          <p:cNvPr id="258" name="Google Shape;258;p34"/>
          <p:cNvPicPr preferRelativeResize="0"/>
          <p:nvPr/>
        </p:nvPicPr>
        <p:blipFill>
          <a:blip r:embed="rId4">
            <a:alphaModFix/>
          </a:blip>
          <a:stretch>
            <a:fillRect/>
          </a:stretch>
        </p:blipFill>
        <p:spPr>
          <a:xfrm>
            <a:off x="6483447" y="1300800"/>
            <a:ext cx="177782" cy="177800"/>
          </a:xfrm>
          <a:prstGeom prst="rect">
            <a:avLst/>
          </a:prstGeom>
          <a:noFill/>
          <a:ln>
            <a:noFill/>
          </a:ln>
        </p:spPr>
      </p:pic>
      <p:pic>
        <p:nvPicPr>
          <p:cNvPr id="259" name="Google Shape;259;p34"/>
          <p:cNvPicPr preferRelativeResize="0"/>
          <p:nvPr/>
        </p:nvPicPr>
        <p:blipFill>
          <a:blip r:embed="rId5">
            <a:alphaModFix/>
          </a:blip>
          <a:stretch>
            <a:fillRect/>
          </a:stretch>
        </p:blipFill>
        <p:spPr>
          <a:xfrm>
            <a:off x="6813900" y="1090338"/>
            <a:ext cx="177775" cy="177775"/>
          </a:xfrm>
          <a:prstGeom prst="rect">
            <a:avLst/>
          </a:prstGeom>
          <a:noFill/>
          <a:ln>
            <a:noFill/>
          </a:ln>
        </p:spPr>
      </p:pic>
      <p:pic>
        <p:nvPicPr>
          <p:cNvPr id="260" name="Google Shape;260;p34"/>
          <p:cNvPicPr preferRelativeResize="0"/>
          <p:nvPr/>
        </p:nvPicPr>
        <p:blipFill>
          <a:blip r:embed="rId5">
            <a:alphaModFix/>
          </a:blip>
          <a:stretch>
            <a:fillRect/>
          </a:stretch>
        </p:blipFill>
        <p:spPr>
          <a:xfrm>
            <a:off x="4280175" y="1090338"/>
            <a:ext cx="177775" cy="177775"/>
          </a:xfrm>
          <a:prstGeom prst="rect">
            <a:avLst/>
          </a:prstGeom>
          <a:noFill/>
          <a:ln>
            <a:noFill/>
          </a:ln>
        </p:spPr>
      </p:pic>
      <p:pic>
        <p:nvPicPr>
          <p:cNvPr id="261" name="Google Shape;261;p34"/>
          <p:cNvPicPr preferRelativeResize="0"/>
          <p:nvPr/>
        </p:nvPicPr>
        <p:blipFill>
          <a:blip r:embed="rId5">
            <a:alphaModFix/>
          </a:blip>
          <a:stretch>
            <a:fillRect/>
          </a:stretch>
        </p:blipFill>
        <p:spPr>
          <a:xfrm>
            <a:off x="3981625" y="1300800"/>
            <a:ext cx="177775" cy="177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267" name="Google Shape;26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36"/>
          <p:cNvPicPr preferRelativeResize="0"/>
          <p:nvPr/>
        </p:nvPicPr>
        <p:blipFill rotWithShape="1">
          <a:blip r:embed="rId3">
            <a:alphaModFix/>
          </a:blip>
          <a:srcRect b="40033" l="0" r="0" t="0"/>
          <a:stretch/>
        </p:blipFill>
        <p:spPr>
          <a:xfrm>
            <a:off x="2572500" y="1121850"/>
            <a:ext cx="3999000" cy="3111501"/>
          </a:xfrm>
          <a:prstGeom prst="rect">
            <a:avLst/>
          </a:prstGeom>
          <a:noFill/>
          <a:ln>
            <a:noFill/>
          </a:ln>
        </p:spPr>
      </p:pic>
      <p:sp>
        <p:nvSpPr>
          <p:cNvPr id="275" name="Google Shape;275;p36"/>
          <p:cNvSpPr txBox="1"/>
          <p:nvPr/>
        </p:nvSpPr>
        <p:spPr>
          <a:xfrm>
            <a:off x="3972300" y="4337475"/>
            <a:ext cx="14604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Novembre et. al.</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Links</a:t>
            </a:r>
            <a:endParaRPr/>
          </a:p>
        </p:txBody>
      </p:sp>
      <p:sp>
        <p:nvSpPr>
          <p:cNvPr id="281" name="Google Shape;28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 kaggle.com</a:t>
            </a:r>
            <a:endParaRPr/>
          </a:p>
          <a:p>
            <a:pPr indent="0" lvl="0" marL="0" rtl="0" algn="l">
              <a:spcBef>
                <a:spcPts val="1600"/>
              </a:spcBef>
              <a:spcAft>
                <a:spcPts val="0"/>
              </a:spcAft>
              <a:buNone/>
            </a:pPr>
            <a:r>
              <a:rPr lang="en"/>
              <a:t>Fast.ai - fast.ai</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80,000 Hours - </a:t>
            </a:r>
            <a:r>
              <a:rPr lang="en" u="sng">
                <a:solidFill>
                  <a:schemeClr val="hlink"/>
                </a:solidFill>
                <a:hlinkClick r:id="rId3"/>
              </a:rPr>
              <a:t>https://80000hours.org/</a:t>
            </a:r>
            <a:endParaRPr/>
          </a:p>
          <a:p>
            <a:pPr indent="0" lvl="0" marL="0" rtl="0" algn="l">
              <a:spcBef>
                <a:spcPts val="1600"/>
              </a:spcBef>
              <a:spcAft>
                <a:spcPts val="0"/>
              </a:spcAft>
              <a:buNone/>
            </a:pPr>
            <a:r>
              <a:rPr lang="en"/>
              <a:t>Wait But Why: Picking a Career - </a:t>
            </a:r>
            <a:r>
              <a:rPr lang="en" u="sng">
                <a:solidFill>
                  <a:schemeClr val="hlink"/>
                </a:solidFill>
                <a:hlinkClick r:id="rId4"/>
              </a:rPr>
              <a:t>https://waitbutwhy.com/2018/04/picking-career.html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care?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1600"/>
              </a:spcAft>
              <a:buNone/>
            </a:pPr>
            <a:r>
              <a:t/>
            </a:r>
            <a:endParaRPr/>
          </a:p>
        </p:txBody>
      </p:sp>
      <p:pic>
        <p:nvPicPr>
          <p:cNvPr id="69" name="Google Shape;69;p15"/>
          <p:cNvPicPr preferRelativeResize="0"/>
          <p:nvPr/>
        </p:nvPicPr>
        <p:blipFill>
          <a:blip r:embed="rId3">
            <a:alphaModFix/>
          </a:blip>
          <a:stretch>
            <a:fillRect/>
          </a:stretch>
        </p:blipFill>
        <p:spPr>
          <a:xfrm>
            <a:off x="447300" y="1152475"/>
            <a:ext cx="3524250" cy="1981200"/>
          </a:xfrm>
          <a:prstGeom prst="rect">
            <a:avLst/>
          </a:prstGeom>
          <a:noFill/>
          <a:ln>
            <a:noFill/>
          </a:ln>
        </p:spPr>
      </p:pic>
      <p:sp>
        <p:nvSpPr>
          <p:cNvPr id="70" name="Google Shape;70;p15"/>
          <p:cNvSpPr txBox="1"/>
          <p:nvPr/>
        </p:nvSpPr>
        <p:spPr>
          <a:xfrm>
            <a:off x="1467200" y="3133675"/>
            <a:ext cx="21735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medicalfuturist.com</a:t>
            </a:r>
            <a:endParaRPr sz="900"/>
          </a:p>
        </p:txBody>
      </p:sp>
      <p:pic>
        <p:nvPicPr>
          <p:cNvPr id="71" name="Google Shape;71;p15"/>
          <p:cNvPicPr preferRelativeResize="0"/>
          <p:nvPr/>
        </p:nvPicPr>
        <p:blipFill>
          <a:blip r:embed="rId4">
            <a:alphaModFix/>
          </a:blip>
          <a:stretch>
            <a:fillRect/>
          </a:stretch>
        </p:blipFill>
        <p:spPr>
          <a:xfrm>
            <a:off x="4345925" y="3244248"/>
            <a:ext cx="4604175" cy="1680500"/>
          </a:xfrm>
          <a:prstGeom prst="rect">
            <a:avLst/>
          </a:prstGeom>
          <a:noFill/>
          <a:ln>
            <a:noFill/>
          </a:ln>
        </p:spPr>
      </p:pic>
      <p:sp>
        <p:nvSpPr>
          <p:cNvPr id="72" name="Google Shape;72;p15"/>
          <p:cNvSpPr txBox="1"/>
          <p:nvPr/>
        </p:nvSpPr>
        <p:spPr>
          <a:xfrm>
            <a:off x="6264325" y="4862750"/>
            <a:ext cx="4471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aitrends.com</a:t>
            </a:r>
            <a:endParaRPr sz="900"/>
          </a:p>
        </p:txBody>
      </p:sp>
      <p:pic>
        <p:nvPicPr>
          <p:cNvPr id="73" name="Google Shape;73;p15"/>
          <p:cNvPicPr preferRelativeResize="0"/>
          <p:nvPr/>
        </p:nvPicPr>
        <p:blipFill>
          <a:blip r:embed="rId5">
            <a:alphaModFix/>
          </a:blip>
          <a:stretch>
            <a:fillRect/>
          </a:stretch>
        </p:blipFill>
        <p:spPr>
          <a:xfrm>
            <a:off x="4687177" y="77825"/>
            <a:ext cx="3939301" cy="2312750"/>
          </a:xfrm>
          <a:prstGeom prst="rect">
            <a:avLst/>
          </a:prstGeom>
          <a:noFill/>
          <a:ln>
            <a:noFill/>
          </a:ln>
        </p:spPr>
      </p:pic>
      <p:sp>
        <p:nvSpPr>
          <p:cNvPr id="74" name="Google Shape;74;p15"/>
          <p:cNvSpPr txBox="1"/>
          <p:nvPr/>
        </p:nvSpPr>
        <p:spPr>
          <a:xfrm>
            <a:off x="6096000" y="2441225"/>
            <a:ext cx="1361700" cy="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wired.com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Breakdown</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Task framing</a:t>
            </a:r>
            <a:endParaRPr sz="2400"/>
          </a:p>
          <a:p>
            <a:pPr indent="-381000" lvl="0" marL="457200" rtl="0" algn="l">
              <a:spcBef>
                <a:spcPts val="0"/>
              </a:spcBef>
              <a:spcAft>
                <a:spcPts val="0"/>
              </a:spcAft>
              <a:buSzPts val="2400"/>
              <a:buAutoNum type="arabicPeriod"/>
            </a:pPr>
            <a:r>
              <a:rPr lang="en" sz="2400"/>
              <a:t>Data gathering/pre-processing</a:t>
            </a:r>
            <a:endParaRPr sz="2400"/>
          </a:p>
          <a:p>
            <a:pPr indent="-381000" lvl="0" marL="457200" rtl="0" algn="l">
              <a:spcBef>
                <a:spcPts val="0"/>
              </a:spcBef>
              <a:spcAft>
                <a:spcPts val="0"/>
              </a:spcAft>
              <a:buSzPts val="2400"/>
              <a:buAutoNum type="arabicPeriod"/>
            </a:pPr>
            <a:r>
              <a:rPr lang="en" sz="2400"/>
              <a:t>Model</a:t>
            </a:r>
            <a:endParaRPr sz="2400"/>
          </a:p>
          <a:p>
            <a:pPr indent="-381000" lvl="0" marL="457200" rtl="0" algn="l">
              <a:spcBef>
                <a:spcPts val="0"/>
              </a:spcBef>
              <a:spcAft>
                <a:spcPts val="0"/>
              </a:spcAft>
              <a:buSzPts val="2400"/>
              <a:buAutoNum type="arabicPeriod"/>
            </a:pPr>
            <a:r>
              <a:rPr lang="en" sz="2400"/>
              <a:t>Evaluation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Framing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What are you trying to accomplish?</a:t>
            </a:r>
            <a:endParaRPr sz="2400"/>
          </a:p>
          <a:p>
            <a:pPr indent="0" lvl="0" marL="0" rtl="0" algn="l">
              <a:spcBef>
                <a:spcPts val="1600"/>
              </a:spcBef>
              <a:spcAft>
                <a:spcPts val="0"/>
              </a:spcAft>
              <a:buNone/>
            </a:pPr>
            <a:r>
              <a:rPr lang="en" sz="2400"/>
              <a:t>What are the inputs? The outputs?</a:t>
            </a:r>
            <a:endParaRPr sz="2400"/>
          </a:p>
          <a:p>
            <a:pPr indent="0" lvl="0" marL="0" rtl="0" algn="l">
              <a:spcBef>
                <a:spcPts val="1600"/>
              </a:spcBef>
              <a:spcAft>
                <a:spcPts val="0"/>
              </a:spcAft>
              <a:buNone/>
            </a:pPr>
            <a:r>
              <a:rPr b="1" lang="en" sz="2400"/>
              <a:t>Special </a:t>
            </a:r>
            <a:r>
              <a:rPr b="1" lang="en" sz="2400"/>
              <a:t>requirements</a:t>
            </a:r>
            <a:r>
              <a:rPr b="1" lang="en" sz="2400"/>
              <a:t>?</a:t>
            </a:r>
            <a:endParaRPr b="1" sz="2400"/>
          </a:p>
          <a:p>
            <a:pPr indent="-317500" lvl="0" marL="457200" rtl="0" algn="l">
              <a:spcBef>
                <a:spcPts val="1600"/>
              </a:spcBef>
              <a:spcAft>
                <a:spcPts val="0"/>
              </a:spcAft>
              <a:buSzPts val="1400"/>
              <a:buChar char="-"/>
            </a:pPr>
            <a:r>
              <a:rPr lang="en" sz="1400"/>
              <a:t>Auditability?</a:t>
            </a:r>
            <a:endParaRPr sz="1400"/>
          </a:p>
          <a:p>
            <a:pPr indent="-317500" lvl="0" marL="457200" rtl="0" algn="l">
              <a:spcBef>
                <a:spcPts val="0"/>
              </a:spcBef>
              <a:spcAft>
                <a:spcPts val="0"/>
              </a:spcAft>
              <a:buSzPts val="1400"/>
              <a:buChar char="-"/>
            </a:pPr>
            <a:r>
              <a:rPr lang="en" sz="1400"/>
              <a:t>Visualizations?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Task </a:t>
            </a:r>
            <a:r>
              <a:rPr lang="en"/>
              <a:t>Framing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are we trying to accomplish?</a:t>
            </a:r>
            <a:endParaRPr/>
          </a:p>
          <a:p>
            <a:pPr indent="-317500" lvl="1" marL="914400" rtl="0" algn="l">
              <a:spcBef>
                <a:spcPts val="0"/>
              </a:spcBef>
              <a:spcAft>
                <a:spcPts val="0"/>
              </a:spcAft>
              <a:buSzPts val="1400"/>
              <a:buAutoNum type="alphaLcPeriod"/>
            </a:pPr>
            <a:r>
              <a:rPr lang="en"/>
              <a:t>Predict and individuals ancestry</a:t>
            </a:r>
            <a:endParaRPr/>
          </a:p>
          <a:p>
            <a:pPr indent="-342900" lvl="0" marL="457200" rtl="0" algn="l">
              <a:spcBef>
                <a:spcPts val="0"/>
              </a:spcBef>
              <a:spcAft>
                <a:spcPts val="0"/>
              </a:spcAft>
              <a:buSzPts val="1800"/>
              <a:buAutoNum type="arabicPeriod"/>
            </a:pPr>
            <a:r>
              <a:rPr lang="en"/>
              <a:t>What are the inputs? The outputs?</a:t>
            </a:r>
            <a:endParaRPr/>
          </a:p>
          <a:p>
            <a:pPr indent="-317500" lvl="1" marL="914400" rtl="0" algn="l">
              <a:spcBef>
                <a:spcPts val="0"/>
              </a:spcBef>
              <a:spcAft>
                <a:spcPts val="0"/>
              </a:spcAft>
              <a:buSzPts val="1400"/>
              <a:buAutoNum type="alphaLcPeriod"/>
            </a:pPr>
            <a:r>
              <a:rPr lang="en"/>
              <a:t>Inputs: genetic variants (changes in DNA)</a:t>
            </a:r>
            <a:endParaRPr/>
          </a:p>
          <a:p>
            <a:pPr indent="-317500" lvl="2" marL="1371600" rtl="0" algn="l">
              <a:spcBef>
                <a:spcPts val="0"/>
              </a:spcBef>
              <a:spcAft>
                <a:spcPts val="0"/>
              </a:spcAft>
              <a:buSzPts val="1400"/>
              <a:buAutoNum type="romanLcPeriod"/>
            </a:pPr>
            <a:r>
              <a:rPr lang="en"/>
              <a:t>1000 Genomes Project</a:t>
            </a:r>
            <a:endParaRPr/>
          </a:p>
          <a:p>
            <a:pPr indent="-317500" lvl="1" marL="914400" rtl="0" algn="l">
              <a:spcBef>
                <a:spcPts val="0"/>
              </a:spcBef>
              <a:spcAft>
                <a:spcPts val="0"/>
              </a:spcAft>
              <a:buSzPts val="1400"/>
              <a:buAutoNum type="alphaLcPeriod"/>
            </a:pPr>
            <a:r>
              <a:rPr lang="en"/>
              <a:t>Outputs: ancestry classification, visualizations</a:t>
            </a:r>
            <a:endParaRPr/>
          </a:p>
          <a:p>
            <a:pPr indent="-342900" lvl="0" marL="457200" rtl="0" algn="l">
              <a:spcBef>
                <a:spcPts val="0"/>
              </a:spcBef>
              <a:spcAft>
                <a:spcPts val="0"/>
              </a:spcAft>
              <a:buSzPts val="1800"/>
              <a:buAutoNum type="arabicPeriod"/>
            </a:pPr>
            <a:r>
              <a:rPr lang="en"/>
              <a:t>But why?</a:t>
            </a:r>
            <a:endParaRPr/>
          </a:p>
          <a:p>
            <a:pPr indent="-317500" lvl="1" marL="914400" rtl="0" algn="l">
              <a:spcBef>
                <a:spcPts val="0"/>
              </a:spcBef>
              <a:spcAft>
                <a:spcPts val="0"/>
              </a:spcAft>
              <a:buSzPts val="1400"/>
              <a:buAutoNum type="alphaLcPeriod"/>
            </a:pPr>
            <a:r>
              <a:rPr lang="en"/>
              <a:t>Datasets with incomplete clinical data</a:t>
            </a:r>
            <a:endParaRPr/>
          </a:p>
          <a:p>
            <a:pPr indent="-317500" lvl="1" marL="914400" rtl="0" algn="l">
              <a:spcBef>
                <a:spcPts val="0"/>
              </a:spcBef>
              <a:spcAft>
                <a:spcPts val="0"/>
              </a:spcAft>
              <a:buSzPts val="1400"/>
              <a:buAutoNum type="alphaLcPeriod"/>
            </a:pPr>
            <a:r>
              <a:rPr lang="en"/>
              <a:t>Some diseases </a:t>
            </a:r>
            <a:r>
              <a:rPr lang="en"/>
              <a:t>affect</a:t>
            </a:r>
            <a:r>
              <a:rPr lang="en"/>
              <a:t> different populations at different rates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 Yikes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1363769" y="2571750"/>
            <a:ext cx="1791581" cy="2078225"/>
          </a:xfrm>
          <a:prstGeom prst="rect">
            <a:avLst/>
          </a:prstGeom>
          <a:noFill/>
          <a:ln>
            <a:noFill/>
          </a:ln>
        </p:spPr>
      </p:pic>
      <p:pic>
        <p:nvPicPr>
          <p:cNvPr id="100" name="Google Shape;100;p19"/>
          <p:cNvPicPr preferRelativeResize="0"/>
          <p:nvPr/>
        </p:nvPicPr>
        <p:blipFill>
          <a:blip r:embed="rId4">
            <a:alphaModFix/>
          </a:blip>
          <a:stretch>
            <a:fillRect/>
          </a:stretch>
        </p:blipFill>
        <p:spPr>
          <a:xfrm>
            <a:off x="5104975" y="2533475"/>
            <a:ext cx="2914650" cy="1571625"/>
          </a:xfrm>
          <a:prstGeom prst="rect">
            <a:avLst/>
          </a:prstGeom>
          <a:noFill/>
          <a:ln>
            <a:noFill/>
          </a:ln>
        </p:spPr>
      </p:pic>
      <p:sp>
        <p:nvSpPr>
          <p:cNvPr id="101" name="Google Shape;101;p19"/>
          <p:cNvSpPr txBox="1"/>
          <p:nvPr/>
        </p:nvSpPr>
        <p:spPr>
          <a:xfrm>
            <a:off x="3741575" y="4315500"/>
            <a:ext cx="20259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wikipedia.com</a:t>
            </a:r>
            <a:endParaRPr sz="900"/>
          </a:p>
        </p:txBody>
      </p:sp>
      <p:pic>
        <p:nvPicPr>
          <p:cNvPr id="102" name="Google Shape;102;p19"/>
          <p:cNvPicPr preferRelativeResize="0"/>
          <p:nvPr/>
        </p:nvPicPr>
        <p:blipFill>
          <a:blip r:embed="rId5">
            <a:alphaModFix/>
          </a:blip>
          <a:stretch>
            <a:fillRect/>
          </a:stretch>
        </p:blipFill>
        <p:spPr>
          <a:xfrm>
            <a:off x="5076400" y="346775"/>
            <a:ext cx="2971800" cy="1543050"/>
          </a:xfrm>
          <a:prstGeom prst="rect">
            <a:avLst/>
          </a:prstGeom>
          <a:noFill/>
          <a:ln>
            <a:noFill/>
          </a:ln>
        </p:spPr>
      </p:pic>
      <p:pic>
        <p:nvPicPr>
          <p:cNvPr id="103" name="Google Shape;103;p19"/>
          <p:cNvPicPr preferRelativeResize="0"/>
          <p:nvPr/>
        </p:nvPicPr>
        <p:blipFill>
          <a:blip r:embed="rId6">
            <a:alphaModFix/>
          </a:blip>
          <a:stretch>
            <a:fillRect/>
          </a:stretch>
        </p:blipFill>
        <p:spPr>
          <a:xfrm>
            <a:off x="311688" y="1152475"/>
            <a:ext cx="3686175" cy="123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 Ancestry Classifier</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67525" y="1445188"/>
            <a:ext cx="3580400" cy="2706775"/>
          </a:xfrm>
          <a:prstGeom prst="rect">
            <a:avLst/>
          </a:prstGeom>
          <a:noFill/>
          <a:ln>
            <a:noFill/>
          </a:ln>
        </p:spPr>
      </p:pic>
      <p:sp>
        <p:nvSpPr>
          <p:cNvPr id="111" name="Google Shape;111;p20"/>
          <p:cNvSpPr txBox="1"/>
          <p:nvPr/>
        </p:nvSpPr>
        <p:spPr>
          <a:xfrm>
            <a:off x="1661275" y="4289575"/>
            <a:ext cx="30429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sciencebuddies.org</a:t>
            </a:r>
            <a:endParaRPr sz="900"/>
          </a:p>
        </p:txBody>
      </p:sp>
      <p:sp>
        <p:nvSpPr>
          <p:cNvPr id="112" name="Google Shape;112;p20"/>
          <p:cNvSpPr/>
          <p:nvPr/>
        </p:nvSpPr>
        <p:spPr>
          <a:xfrm>
            <a:off x="4292700" y="2764175"/>
            <a:ext cx="1210800" cy="2793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4672800" y="2810750"/>
            <a:ext cx="4471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5899500" y="2054625"/>
            <a:ext cx="2724600" cy="15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Ancestry prediction</a:t>
            </a:r>
            <a:endParaRPr/>
          </a:p>
          <a:p>
            <a:pPr indent="-317500" lvl="0" marL="457200" rtl="0" algn="l">
              <a:spcBef>
                <a:spcPts val="0"/>
              </a:spcBef>
              <a:spcAft>
                <a:spcPts val="0"/>
              </a:spcAft>
              <a:buSzPts val="1400"/>
              <a:buChar char="-"/>
            </a:pPr>
            <a:r>
              <a:rPr lang="en"/>
              <a:t>African</a:t>
            </a:r>
            <a:endParaRPr/>
          </a:p>
          <a:p>
            <a:pPr indent="-317500" lvl="0" marL="457200" rtl="0" algn="l">
              <a:spcBef>
                <a:spcPts val="0"/>
              </a:spcBef>
              <a:spcAft>
                <a:spcPts val="0"/>
              </a:spcAft>
              <a:buSzPts val="1400"/>
              <a:buChar char="-"/>
            </a:pPr>
            <a:r>
              <a:rPr lang="en"/>
              <a:t>European</a:t>
            </a:r>
            <a:endParaRPr/>
          </a:p>
          <a:p>
            <a:pPr indent="-317500" lvl="0" marL="457200" rtl="0" algn="l">
              <a:spcBef>
                <a:spcPts val="0"/>
              </a:spcBef>
              <a:spcAft>
                <a:spcPts val="0"/>
              </a:spcAft>
              <a:buSzPts val="1400"/>
              <a:buChar char="-"/>
            </a:pPr>
            <a:r>
              <a:rPr lang="en"/>
              <a:t>East Asian</a:t>
            </a:r>
            <a:endParaRPr/>
          </a:p>
          <a:p>
            <a:pPr indent="-317500" lvl="0" marL="457200" rtl="0" algn="l">
              <a:spcBef>
                <a:spcPts val="0"/>
              </a:spcBef>
              <a:spcAft>
                <a:spcPts val="0"/>
              </a:spcAft>
              <a:buSzPts val="1400"/>
              <a:buChar char="-"/>
            </a:pPr>
            <a:r>
              <a:rPr lang="en"/>
              <a:t>South Asian</a:t>
            </a:r>
            <a:endParaRPr/>
          </a:p>
          <a:p>
            <a:pPr indent="-317500" lvl="0" marL="457200" rtl="0" algn="l">
              <a:spcBef>
                <a:spcPts val="0"/>
              </a:spcBef>
              <a:spcAft>
                <a:spcPts val="0"/>
              </a:spcAft>
              <a:buSzPts val="1400"/>
              <a:buChar char="-"/>
            </a:pPr>
            <a:r>
              <a:rPr lang="en"/>
              <a:t>North/South American</a:t>
            </a:r>
            <a:endParaRPr/>
          </a:p>
        </p:txBody>
      </p:sp>
      <p:pic>
        <p:nvPicPr>
          <p:cNvPr id="115" name="Google Shape;115;p20"/>
          <p:cNvPicPr preferRelativeResize="0"/>
          <p:nvPr/>
        </p:nvPicPr>
        <p:blipFill rotWithShape="1">
          <a:blip r:embed="rId4">
            <a:alphaModFix/>
          </a:blip>
          <a:srcRect b="14265" l="0" r="0" t="13579"/>
          <a:stretch/>
        </p:blipFill>
        <p:spPr>
          <a:xfrm>
            <a:off x="5321000" y="35300"/>
            <a:ext cx="2284875" cy="1648626"/>
          </a:xfrm>
          <a:prstGeom prst="rect">
            <a:avLst/>
          </a:prstGeom>
          <a:noFill/>
          <a:ln>
            <a:noFill/>
          </a:ln>
        </p:spPr>
      </p:pic>
      <p:sp>
        <p:nvSpPr>
          <p:cNvPr id="116" name="Google Shape;116;p20"/>
          <p:cNvSpPr txBox="1"/>
          <p:nvPr/>
        </p:nvSpPr>
        <p:spPr>
          <a:xfrm>
            <a:off x="7683500" y="705550"/>
            <a:ext cx="10230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23andme.com</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Data Data</a:t>
            </a:r>
            <a:endParaRPr/>
          </a:p>
        </p:txBody>
      </p:sp>
      <p:sp>
        <p:nvSpPr>
          <p:cNvPr id="122" name="Google Shape;122;p2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data do you need? </a:t>
            </a:r>
            <a:endParaRPr/>
          </a:p>
          <a:p>
            <a:pPr indent="-342900" lvl="0" marL="457200" rtl="0" algn="l">
              <a:spcBef>
                <a:spcPts val="1600"/>
              </a:spcBef>
              <a:spcAft>
                <a:spcPts val="0"/>
              </a:spcAft>
              <a:buSzPts val="1800"/>
              <a:buChar char="-"/>
            </a:pPr>
            <a:r>
              <a:rPr lang="en"/>
              <a:t>What data would you, as a human, need to solve this problem</a:t>
            </a:r>
            <a:endParaRPr/>
          </a:p>
          <a:p>
            <a:pPr indent="0" lvl="0" marL="0" rtl="0" algn="l">
              <a:spcBef>
                <a:spcPts val="160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1999500" y="2987725"/>
            <a:ext cx="4648200" cy="1581150"/>
          </a:xfrm>
          <a:prstGeom prst="rect">
            <a:avLst/>
          </a:prstGeom>
          <a:noFill/>
          <a:ln>
            <a:noFill/>
          </a:ln>
        </p:spPr>
      </p:pic>
      <p:sp>
        <p:nvSpPr>
          <p:cNvPr id="124" name="Google Shape;124;p21"/>
          <p:cNvSpPr txBox="1"/>
          <p:nvPr/>
        </p:nvSpPr>
        <p:spPr>
          <a:xfrm>
            <a:off x="3650375" y="4614000"/>
            <a:ext cx="28254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towardsdatascience.com</a:t>
            </a:r>
            <a:endParaRPr sz="900"/>
          </a:p>
        </p:txBody>
      </p:sp>
      <p:sp>
        <p:nvSpPr>
          <p:cNvPr id="125" name="Google Shape;125;p21"/>
          <p:cNvSpPr txBox="1"/>
          <p:nvPr/>
        </p:nvSpPr>
        <p:spPr>
          <a:xfrm>
            <a:off x="403800" y="3633550"/>
            <a:ext cx="1001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samples</a:t>
            </a:r>
            <a:endParaRPr/>
          </a:p>
        </p:txBody>
      </p:sp>
      <p:cxnSp>
        <p:nvCxnSpPr>
          <p:cNvPr id="126" name="Google Shape;126;p21"/>
          <p:cNvCxnSpPr>
            <a:stCxn id="125" idx="3"/>
          </p:cNvCxnSpPr>
          <p:nvPr/>
        </p:nvCxnSpPr>
        <p:spPr>
          <a:xfrm flipH="1" rot="10800000">
            <a:off x="1405200" y="3392800"/>
            <a:ext cx="605400" cy="4386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1"/>
          <p:cNvCxnSpPr>
            <a:stCxn id="125" idx="3"/>
          </p:cNvCxnSpPr>
          <p:nvPr/>
        </p:nvCxnSpPr>
        <p:spPr>
          <a:xfrm flipH="1" rot="10800000">
            <a:off x="1405200" y="3610300"/>
            <a:ext cx="621000" cy="221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1"/>
          <p:cNvCxnSpPr>
            <a:stCxn id="125" idx="3"/>
            <a:endCxn id="123" idx="1"/>
          </p:cNvCxnSpPr>
          <p:nvPr/>
        </p:nvCxnSpPr>
        <p:spPr>
          <a:xfrm flipH="1" rot="10800000">
            <a:off x="1405200" y="3778300"/>
            <a:ext cx="594300" cy="531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1"/>
          <p:cNvCxnSpPr>
            <a:stCxn id="125" idx="3"/>
          </p:cNvCxnSpPr>
          <p:nvPr/>
        </p:nvCxnSpPr>
        <p:spPr>
          <a:xfrm>
            <a:off x="1405200" y="3831400"/>
            <a:ext cx="589800" cy="1902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21"/>
          <p:cNvCxnSpPr>
            <a:stCxn id="125" idx="3"/>
          </p:cNvCxnSpPr>
          <p:nvPr/>
        </p:nvCxnSpPr>
        <p:spPr>
          <a:xfrm>
            <a:off x="1405200" y="3831400"/>
            <a:ext cx="613200" cy="4851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1"/>
          <p:cNvSpPr txBox="1"/>
          <p:nvPr/>
        </p:nvSpPr>
        <p:spPr>
          <a:xfrm>
            <a:off x="3920125" y="2345000"/>
            <a:ext cx="8925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cxnSp>
        <p:nvCxnSpPr>
          <p:cNvPr id="132" name="Google Shape;132;p21"/>
          <p:cNvCxnSpPr>
            <a:stCxn id="131" idx="2"/>
          </p:cNvCxnSpPr>
          <p:nvPr/>
        </p:nvCxnSpPr>
        <p:spPr>
          <a:xfrm flipH="1">
            <a:off x="2809975" y="2705900"/>
            <a:ext cx="1556400" cy="2835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1"/>
          <p:cNvCxnSpPr>
            <a:stCxn id="131" idx="2"/>
          </p:cNvCxnSpPr>
          <p:nvPr/>
        </p:nvCxnSpPr>
        <p:spPr>
          <a:xfrm flipH="1">
            <a:off x="3532075" y="2705900"/>
            <a:ext cx="834300" cy="2601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1"/>
          <p:cNvCxnSpPr>
            <a:stCxn id="131" idx="2"/>
            <a:endCxn id="123" idx="0"/>
          </p:cNvCxnSpPr>
          <p:nvPr/>
        </p:nvCxnSpPr>
        <p:spPr>
          <a:xfrm flipH="1">
            <a:off x="4323475" y="2705900"/>
            <a:ext cx="42900" cy="2817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1"/>
          <p:cNvCxnSpPr>
            <a:stCxn id="131" idx="2"/>
          </p:cNvCxnSpPr>
          <p:nvPr/>
        </p:nvCxnSpPr>
        <p:spPr>
          <a:xfrm>
            <a:off x="4366375" y="2705900"/>
            <a:ext cx="306600" cy="2058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21"/>
          <p:cNvCxnSpPr>
            <a:stCxn id="131" idx="2"/>
          </p:cNvCxnSpPr>
          <p:nvPr/>
        </p:nvCxnSpPr>
        <p:spPr>
          <a:xfrm>
            <a:off x="4366375" y="2705900"/>
            <a:ext cx="671400" cy="2367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1"/>
          <p:cNvCxnSpPr>
            <a:stCxn id="131" idx="2"/>
          </p:cNvCxnSpPr>
          <p:nvPr/>
        </p:nvCxnSpPr>
        <p:spPr>
          <a:xfrm>
            <a:off x="4366375" y="2705900"/>
            <a:ext cx="1075200" cy="2835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1"/>
          <p:cNvCxnSpPr>
            <a:stCxn id="131" idx="2"/>
          </p:cNvCxnSpPr>
          <p:nvPr/>
        </p:nvCxnSpPr>
        <p:spPr>
          <a:xfrm>
            <a:off x="4366375" y="2705900"/>
            <a:ext cx="15486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