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5" r:id="rId11"/>
    <p:sldId id="264" r:id="rId12"/>
    <p:sldId id="266" r:id="rId13"/>
    <p:sldId id="267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Poppins SemiBold" panose="00000700000000000000" pitchFamily="2" charset="0"/>
      <p:bold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A40"/>
    <a:srgbClr val="F8F9FA"/>
    <a:srgbClr val="6C7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805" y="1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4DE6A-60A1-4923-9508-B14CE296FF3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38964-AE4C-4B7C-B799-9A128D70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0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01B8-642A-4112-99D2-0FF5306F4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BB189-9B4D-40CF-8D64-E7777B833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7567E-0536-4751-A8B2-77DA542D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AE41B-4573-47F2-9564-3F1F5C8B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E11D6-171D-4B33-8120-D4DB9707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2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01CE-AC02-474C-9634-71551F70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48072-1509-49BC-B32B-C5085AD9F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CE58-8E9C-4BC3-9FD1-1D020028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2892C-91F8-48BB-85C5-B6AF56D7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19721-5F7A-4175-A2FB-2D9729A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49162-2A60-44C5-95E8-DF36E5262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F5744-81F3-4007-953D-613A8E25E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71522-6016-4C25-96B2-320BB468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5A2F-CA46-403C-9F8F-61D29F4C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4F3A-4EA9-4B74-9A0D-FA8D77C1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2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80C9-AE16-47BA-B3EE-DF4D0124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E123-908D-473C-A726-784BC0E3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E3AD8-F92C-473C-8BBD-8FB6858A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3DAE-59FA-4641-B0DA-B1E56384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6BB7F-39E2-4EAB-A79B-43C89B2E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4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B75D-56E4-44F9-AE2C-571881C8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37F83-D302-4F8D-958E-F1DAA8BE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F231-B5C0-4F13-AE8B-7E8A8CB9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6A60-ECDD-4A46-AFC4-39D4013E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18DA4-4480-448C-9854-2890CA5A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7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6231-4B0C-4EF3-B282-FACD92FF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D1AB-F07E-49A2-B12B-C9728EFC5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3F4B2-DC89-4AE8-876F-1BCC25F50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2D178-07D1-4203-8705-01563493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64F1E-6B80-4DD4-A08D-2F2CC272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AA53E-049D-4198-8166-5BBB784B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3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325E-9601-4785-860A-C2BF770B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83BFF-9402-471F-B32B-AA2E460F4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42A15-C1D2-43FB-9ACD-5DE051C8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7A6FF-F3EE-49FC-9B2F-B4A2E8B19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2333C-386C-4E7A-8427-02B872F94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A99FFC-6F85-4136-B63D-8BD78810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6DAA3-A335-42F1-9D7C-A45194A6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A5CDB-8787-491A-8149-5AFF362D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3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4B84-7ECD-441F-BD46-C9453167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A4031-F050-48DE-A567-12D85362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1C892-5D92-4B7F-BB40-C15FEADB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54DBB-6F02-4B30-8ED8-63AB94DE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0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831F1-7771-4D19-BED3-D4F017C8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B4D7A-56B4-4295-84C6-91BC5C39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6096C-366B-4E17-A815-3FB52473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9D77-CE85-457D-8FB8-2F2E27A8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FE5C-72D6-4527-BB1D-18A2281F8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1D919-A8BA-490B-8158-219300E8B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94291-EDE5-43F5-A0CA-C4780CAE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BE934-7697-4750-BCDF-D9B71239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9D038-BA52-4C36-BCDD-7B41C995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E744-84B6-4A05-A210-EC916A88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1F5E5-BB67-491D-B8FB-8A6FA5943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654AE-0D58-4B50-BA91-E71EA29A0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F5658-2AEB-4D08-90E4-28EC8D90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F909A-7518-47B2-ABA4-9A3DCB19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574BE-89CE-4A2C-9685-21FBDC55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9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C2F1F-47D5-47A6-8FBB-279DF0AC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AA3E4-AEB0-42E1-A8C6-7A0BE91F9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96CE4-88F1-45C2-84FF-C696E1850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D17E7-033D-4E73-9175-D1702CC1032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E76A4-E66F-436E-9437-19EF37FE5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0F318-7FE0-4B10-B911-167E28EE0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58228-7E6A-44F9-8145-2BB0A77AB37D}"/>
              </a:ext>
            </a:extLst>
          </p:cNvPr>
          <p:cNvSpPr/>
          <p:nvPr/>
        </p:nvSpPr>
        <p:spPr>
          <a:xfrm>
            <a:off x="8425083" y="3131195"/>
            <a:ext cx="3606800" cy="3606800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4AB04-53A3-48FD-A536-12CF00C42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815" y="2085465"/>
            <a:ext cx="9144000" cy="187274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343A40"/>
                </a:solidFill>
              </a:rPr>
              <a:t>PEMBANGUNAN INFRASTRUKTUR JARINGAN SISTEM PELAYANAN PENDATAAN MASYARAKAT MISKIN BERBASIS WEB </a:t>
            </a:r>
            <a:br>
              <a:rPr lang="en-US" sz="3200" b="1" dirty="0">
                <a:solidFill>
                  <a:srgbClr val="343A40"/>
                </a:solidFill>
              </a:rPr>
            </a:br>
            <a:r>
              <a:rPr lang="en-US" sz="3200" b="1" dirty="0">
                <a:solidFill>
                  <a:srgbClr val="343A40"/>
                </a:solidFill>
              </a:rPr>
              <a:t>DI KANTOR DESA LANGONSARI,</a:t>
            </a:r>
            <a:br>
              <a:rPr lang="en-US" sz="3200" b="1" dirty="0">
                <a:solidFill>
                  <a:srgbClr val="343A40"/>
                </a:solidFill>
              </a:rPr>
            </a:br>
            <a:r>
              <a:rPr lang="en-US" sz="3200" b="1" dirty="0">
                <a:solidFill>
                  <a:srgbClr val="343A40"/>
                </a:solidFill>
              </a:rPr>
              <a:t>KABUPATEN BANDUNG</a:t>
            </a:r>
            <a:endParaRPr lang="en-US" sz="3200" dirty="0">
              <a:solidFill>
                <a:srgbClr val="343A4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F23E8-A913-4DED-8B1D-72B4FA99D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815" y="4354623"/>
            <a:ext cx="9144000" cy="99657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43A40"/>
                </a:solidFill>
              </a:rPr>
              <a:t>Esto Triramdani N</a:t>
            </a:r>
          </a:p>
          <a:p>
            <a:pPr algn="l"/>
            <a:r>
              <a:rPr lang="en-US" dirty="0">
                <a:solidFill>
                  <a:srgbClr val="343A40"/>
                </a:solidFill>
              </a:rPr>
              <a:t>J3D118129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E10B5-2B52-43A2-836C-9E58A2B1D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50" y="404903"/>
            <a:ext cx="71775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FBD58-60EA-4D43-9BF5-022969DE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25" y="412228"/>
            <a:ext cx="4084068" cy="720000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F28000D-E7BE-4A0A-8EFB-9E378CE473C2}"/>
              </a:ext>
            </a:extLst>
          </p:cNvPr>
          <p:cNvSpPr/>
          <p:nvPr/>
        </p:nvSpPr>
        <p:spPr>
          <a:xfrm>
            <a:off x="8585200" y="3251200"/>
            <a:ext cx="3606800" cy="3606800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73351-BDD7-4E28-8F6A-5D21142E0017}"/>
              </a:ext>
            </a:extLst>
          </p:cNvPr>
          <p:cNvSpPr/>
          <p:nvPr/>
        </p:nvSpPr>
        <p:spPr>
          <a:xfrm>
            <a:off x="1646829" y="3958213"/>
            <a:ext cx="3621401" cy="45719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993A16-8B5C-4260-B7B5-87770184EDCE}"/>
              </a:ext>
            </a:extLst>
          </p:cNvPr>
          <p:cNvSpPr/>
          <p:nvPr/>
        </p:nvSpPr>
        <p:spPr>
          <a:xfrm>
            <a:off x="11227443" y="5891514"/>
            <a:ext cx="636607" cy="636607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E6E9528-01A8-4CDB-BE39-A2E98861133E}"/>
              </a:ext>
            </a:extLst>
          </p:cNvPr>
          <p:cNvSpPr txBox="1">
            <a:spLocks/>
          </p:cNvSpPr>
          <p:nvPr/>
        </p:nvSpPr>
        <p:spPr>
          <a:xfrm>
            <a:off x="5527695" y="4354623"/>
            <a:ext cx="3606800" cy="99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343A40"/>
                </a:solidFill>
              </a:rPr>
              <a:t>Dosen Pembimbing</a:t>
            </a:r>
          </a:p>
          <a:p>
            <a:pPr algn="l"/>
            <a:r>
              <a:rPr lang="en-US" dirty="0">
                <a:solidFill>
                  <a:srgbClr val="343A40"/>
                </a:solidFill>
              </a:rPr>
              <a:t>Dr. Ir. Sri </a:t>
            </a:r>
            <a:r>
              <a:rPr lang="en-US" dirty="0" err="1">
                <a:solidFill>
                  <a:srgbClr val="343A40"/>
                </a:solidFill>
              </a:rPr>
              <a:t>Wahjuni</a:t>
            </a:r>
            <a:r>
              <a:rPr lang="en-US" dirty="0">
                <a:solidFill>
                  <a:srgbClr val="343A40"/>
                </a:solidFill>
              </a:rPr>
              <a:t>, M.T.</a:t>
            </a:r>
          </a:p>
        </p:txBody>
      </p:sp>
    </p:spTree>
    <p:extLst>
      <p:ext uri="{BB962C8B-B14F-4D97-AF65-F5344CB8AC3E}">
        <p14:creationId xmlns:p14="http://schemas.microsoft.com/office/powerpoint/2010/main" val="150354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D3CB88C-7D8A-473F-828C-F637F4B08E71}"/>
              </a:ext>
            </a:extLst>
          </p:cNvPr>
          <p:cNvSpPr/>
          <p:nvPr/>
        </p:nvSpPr>
        <p:spPr>
          <a:xfrm>
            <a:off x="8585200" y="382002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502B0A6-CEC4-47F9-9390-82637919C0B1}"/>
              </a:ext>
            </a:extLst>
          </p:cNvPr>
          <p:cNvSpPr/>
          <p:nvPr/>
        </p:nvSpPr>
        <p:spPr>
          <a:xfrm rot="10800000">
            <a:off x="152400" y="15240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54D97-8544-4E5E-8F35-C42B9C7B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810" y="2551509"/>
            <a:ext cx="5580380" cy="175498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343A40"/>
                </a:solidFill>
              </a:rPr>
              <a:t>DAFTAR</a:t>
            </a:r>
            <a:br>
              <a:rPr lang="en-US" sz="4800" dirty="0">
                <a:solidFill>
                  <a:srgbClr val="343A40"/>
                </a:solidFill>
              </a:rPr>
            </a:br>
            <a:r>
              <a:rPr lang="en-US" sz="4800" dirty="0">
                <a:solidFill>
                  <a:srgbClr val="343A40"/>
                </a:solidFill>
              </a:rPr>
              <a:t>PUSTAKA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5711070-E711-4E54-B133-4462BEA2458A}"/>
              </a:ext>
            </a:extLst>
          </p:cNvPr>
          <p:cNvSpPr/>
          <p:nvPr/>
        </p:nvSpPr>
        <p:spPr>
          <a:xfrm>
            <a:off x="8737600" y="394194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9614031-4DBF-40F6-8285-0B1EB6D09B9B}"/>
              </a:ext>
            </a:extLst>
          </p:cNvPr>
          <p:cNvSpPr/>
          <p:nvPr/>
        </p:nvSpPr>
        <p:spPr>
          <a:xfrm rot="10800000">
            <a:off x="0" y="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F43C-B08B-4FD2-818C-691111BB9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374"/>
            <a:ext cx="10515600" cy="5679252"/>
          </a:xfrm>
        </p:spPr>
        <p:txBody>
          <a:bodyPr>
            <a:normAutofit fontScale="92500" lnSpcReduction="20000"/>
          </a:bodyPr>
          <a:lstStyle/>
          <a:p>
            <a:pPr marL="0" indent="-457200">
              <a:lnSpc>
                <a:spcPct val="150000"/>
              </a:lnSpc>
              <a:buNone/>
            </a:pPr>
            <a:r>
              <a:rPr lang="en-US" sz="1600" dirty="0" err="1"/>
              <a:t>Akis</a:t>
            </a:r>
            <a:r>
              <a:rPr lang="en-US" sz="1600" dirty="0"/>
              <a:t> M, </a:t>
            </a:r>
            <a:r>
              <a:rPr lang="en-US" sz="1600" dirty="0" err="1"/>
              <a:t>Pebriyanto</a:t>
            </a:r>
            <a:r>
              <a:rPr lang="en-US" sz="1600" dirty="0"/>
              <a:t> E. 2013. Penerapan Server Web Hosting Berbasis Linux Ubuntu pada Jaringan Komputer SD Negeri 15 </a:t>
            </a:r>
            <a:r>
              <a:rPr lang="en-US" sz="1600" dirty="0" err="1"/>
              <a:t>Pangkalpinang</a:t>
            </a:r>
            <a:r>
              <a:rPr lang="en-US" sz="1600" dirty="0"/>
              <a:t>. </a:t>
            </a:r>
            <a:r>
              <a:rPr lang="en-US" sz="1600" i="1" dirty="0"/>
              <a:t>J </a:t>
            </a:r>
            <a:r>
              <a:rPr lang="en-US" sz="1600" i="1" dirty="0" err="1"/>
              <a:t>Sisfokom</a:t>
            </a:r>
            <a:r>
              <a:rPr lang="en-US" sz="1600" i="1" dirty="0"/>
              <a:t> (Sistem Inf dan Komputer)</a:t>
            </a:r>
            <a:r>
              <a:rPr lang="en-US" sz="1600" dirty="0"/>
              <a:t>. 2(2):40. doi:10.32736/sisfokom.v2i2.214.</a:t>
            </a:r>
          </a:p>
          <a:p>
            <a:pPr marL="0" indent="-457200">
              <a:lnSpc>
                <a:spcPct val="150000"/>
              </a:lnSpc>
              <a:buNone/>
            </a:pPr>
            <a:r>
              <a:rPr lang="en-US" sz="1600" dirty="0" err="1"/>
              <a:t>Chalik</a:t>
            </a:r>
            <a:r>
              <a:rPr lang="en-US" sz="1600" dirty="0"/>
              <a:t> A, Habibullah M. 2015. </a:t>
            </a:r>
            <a:r>
              <a:rPr lang="en-US" sz="1600" i="1" dirty="0"/>
              <a:t>Pelayanan Publik Tingkat Desa</a:t>
            </a:r>
            <a:r>
              <a:rPr lang="en-US" sz="1600" dirty="0"/>
              <a:t>. Yogyakarta: </a:t>
            </a:r>
            <a:r>
              <a:rPr lang="en-US" sz="1600" dirty="0" err="1"/>
              <a:t>Interpena</a:t>
            </a:r>
            <a:r>
              <a:rPr lang="en-US" sz="1600" dirty="0"/>
              <a:t>.</a:t>
            </a:r>
          </a:p>
          <a:p>
            <a:pPr marL="0" indent="-457200">
              <a:lnSpc>
                <a:spcPct val="150000"/>
              </a:lnSpc>
              <a:buNone/>
            </a:pPr>
            <a:r>
              <a:rPr lang="en-US" sz="1600" dirty="0"/>
              <a:t>Gunawan RA dan I. 2005. Penggunaan </a:t>
            </a:r>
            <a:r>
              <a:rPr lang="en-US" sz="1600" dirty="0" err="1"/>
              <a:t>Dhcp</a:t>
            </a:r>
            <a:r>
              <a:rPr lang="en-US" sz="1600" dirty="0"/>
              <a:t> Relay Agent Untuk Mengoptimalkan Penggunaan </a:t>
            </a:r>
            <a:r>
              <a:rPr lang="en-US" sz="1600" dirty="0" err="1"/>
              <a:t>Dhcp</a:t>
            </a:r>
            <a:r>
              <a:rPr lang="en-US" sz="1600" dirty="0"/>
              <a:t> Server Pada Jaringan Dengan Banyak Subnet. </a:t>
            </a:r>
            <a:r>
              <a:rPr lang="en-US" sz="1600" i="1" dirty="0" err="1"/>
              <a:t>Semin</a:t>
            </a:r>
            <a:r>
              <a:rPr lang="en-US" sz="1600" i="1" dirty="0"/>
              <a:t> Nas </a:t>
            </a:r>
            <a:r>
              <a:rPr lang="en-US" sz="1600" i="1" dirty="0" err="1"/>
              <a:t>Apl</a:t>
            </a:r>
            <a:r>
              <a:rPr lang="en-US" sz="1600" i="1" dirty="0"/>
              <a:t> </a:t>
            </a:r>
            <a:r>
              <a:rPr lang="en-US" sz="1600" i="1" dirty="0" err="1"/>
              <a:t>Teknol</a:t>
            </a:r>
            <a:r>
              <a:rPr lang="en-US" sz="1600" i="1" dirty="0"/>
              <a:t> Inf 2005 (SNATI 2005)</a:t>
            </a:r>
            <a:r>
              <a:rPr lang="en-US" sz="1600" dirty="0"/>
              <a:t>. 2005 Snati:99–103.</a:t>
            </a:r>
          </a:p>
          <a:p>
            <a:pPr marL="0" indent="-457200">
              <a:lnSpc>
                <a:spcPct val="150000"/>
              </a:lnSpc>
              <a:buNone/>
            </a:pPr>
            <a:r>
              <a:rPr lang="en-US" sz="1600" dirty="0" err="1"/>
              <a:t>Hidayatulloh</a:t>
            </a:r>
            <a:r>
              <a:rPr lang="en-US" sz="1600" dirty="0"/>
              <a:t> S, </a:t>
            </a:r>
            <a:r>
              <a:rPr lang="en-US" sz="1600" dirty="0" err="1"/>
              <a:t>Mulyadi</a:t>
            </a:r>
            <a:r>
              <a:rPr lang="en-US" sz="1600" dirty="0"/>
              <a:t> C. 2015. Sistem Pelayanan Administrasi Kependudukan Desa </a:t>
            </a:r>
            <a:r>
              <a:rPr lang="en-US" sz="1600" dirty="0" err="1"/>
              <a:t>Candigatak</a:t>
            </a:r>
            <a:r>
              <a:rPr lang="en-US" sz="1600" dirty="0"/>
              <a:t> Berbasis Web. </a:t>
            </a:r>
            <a:r>
              <a:rPr lang="en-US" sz="1600" i="1" dirty="0" err="1"/>
              <a:t>Sist</a:t>
            </a:r>
            <a:r>
              <a:rPr lang="en-US" sz="1600" i="1" dirty="0"/>
              <a:t> Pelayanan Adm </a:t>
            </a:r>
            <a:r>
              <a:rPr lang="en-US" sz="1600" i="1" dirty="0" err="1"/>
              <a:t>Kependud</a:t>
            </a:r>
            <a:r>
              <a:rPr lang="en-US" sz="1600" i="1" dirty="0"/>
              <a:t> Desa </a:t>
            </a:r>
            <a:r>
              <a:rPr lang="en-US" sz="1600" i="1" dirty="0" err="1"/>
              <a:t>Candigatak</a:t>
            </a:r>
            <a:r>
              <a:rPr lang="en-US" sz="1600" i="1" dirty="0"/>
              <a:t> </a:t>
            </a:r>
            <a:r>
              <a:rPr lang="en-US" sz="1600" i="1" dirty="0" err="1"/>
              <a:t>Berbas</a:t>
            </a:r>
            <a:r>
              <a:rPr lang="en-US" sz="1600" i="1" dirty="0"/>
              <a:t> Web J IT CIDA</a:t>
            </a:r>
            <a:r>
              <a:rPr lang="en-US" sz="1600" dirty="0"/>
              <a:t>. 1(1):42. http://journal.amikomsolo.ac.id/index.php/itcida/article/view/1.</a:t>
            </a:r>
          </a:p>
          <a:p>
            <a:pPr marL="0" indent="-457200">
              <a:lnSpc>
                <a:spcPct val="150000"/>
              </a:lnSpc>
              <a:buNone/>
            </a:pPr>
            <a:r>
              <a:rPr lang="en-US" sz="1600" dirty="0" err="1"/>
              <a:t>Husen</a:t>
            </a:r>
            <a:r>
              <a:rPr lang="en-US" sz="1600" dirty="0"/>
              <a:t> Z, </a:t>
            </a:r>
            <a:r>
              <a:rPr lang="en-US" sz="1600" dirty="0" err="1"/>
              <a:t>Surbakti</a:t>
            </a:r>
            <a:r>
              <a:rPr lang="en-US" sz="1600" dirty="0"/>
              <a:t> MS. 2020. </a:t>
            </a:r>
            <a:r>
              <a:rPr lang="en-US" sz="1600" i="1" dirty="0"/>
              <a:t>Membangun Server dan Jaringan Komputer dengan Linux Ubuntu</a:t>
            </a:r>
            <a:r>
              <a:rPr lang="en-US" sz="1600" dirty="0"/>
              <a:t>. Banda Aceh: </a:t>
            </a:r>
            <a:r>
              <a:rPr lang="en-US" sz="1600" dirty="0" err="1"/>
              <a:t>Syiah</a:t>
            </a:r>
            <a:r>
              <a:rPr lang="en-US" sz="1600" dirty="0"/>
              <a:t> Kuala University Press.</a:t>
            </a:r>
          </a:p>
          <a:p>
            <a:pPr marL="0" indent="-457200">
              <a:lnSpc>
                <a:spcPct val="150000"/>
              </a:lnSpc>
              <a:buNone/>
            </a:pPr>
            <a:r>
              <a:rPr lang="en-US" sz="1600" dirty="0" err="1"/>
              <a:t>Jader</a:t>
            </a:r>
            <a:r>
              <a:rPr lang="en-US" sz="1600" dirty="0"/>
              <a:t> OH, </a:t>
            </a:r>
            <a:r>
              <a:rPr lang="en-US" sz="1600" dirty="0" err="1"/>
              <a:t>Zeebaree</a:t>
            </a:r>
            <a:r>
              <a:rPr lang="en-US" sz="1600" dirty="0"/>
              <a:t> SRM, </a:t>
            </a:r>
            <a:r>
              <a:rPr lang="en-US" sz="1600" dirty="0" err="1"/>
              <a:t>Zebari</a:t>
            </a:r>
            <a:r>
              <a:rPr lang="en-US" sz="1600" dirty="0"/>
              <a:t> RR. 2019. A state of art survey for web server performance measurement and load balancing mechanisms. </a:t>
            </a:r>
            <a:r>
              <a:rPr lang="en-US" sz="1600" i="1" dirty="0"/>
              <a:t>Int J Sci Technol Res</a:t>
            </a:r>
            <a:r>
              <a:rPr lang="en-US" sz="1600" dirty="0"/>
              <a:t>. 8(12):535–543.</a:t>
            </a:r>
          </a:p>
          <a:p>
            <a:pPr marL="0" indent="-457200">
              <a:lnSpc>
                <a:spcPct val="150000"/>
              </a:lnSpc>
              <a:buNone/>
            </a:pPr>
            <a:r>
              <a:rPr lang="en-US" sz="1600" dirty="0" err="1"/>
              <a:t>Nurrahman</a:t>
            </a:r>
            <a:r>
              <a:rPr lang="en-US" sz="1600" dirty="0"/>
              <a:t> F. 2020. Implementasi Linux Ubuntu Server 18.04 Sebagai Server Sistem Informasi Akademik Pada Sekolah Tinggi Manajemen Informatika Dan Komputer </a:t>
            </a:r>
            <a:r>
              <a:rPr lang="en-US" sz="1600" dirty="0" err="1"/>
              <a:t>Samarinda</a:t>
            </a:r>
            <a:r>
              <a:rPr lang="en-US" sz="1600" dirty="0"/>
              <a:t>. </a:t>
            </a:r>
            <a:r>
              <a:rPr lang="en-US" sz="1600" i="1" dirty="0"/>
              <a:t>J </a:t>
            </a:r>
            <a:r>
              <a:rPr lang="en-US" sz="1600" i="1" dirty="0" err="1"/>
              <a:t>DiJITAC</a:t>
            </a:r>
            <a:r>
              <a:rPr lang="en-US" sz="1600" dirty="0"/>
              <a:t>. 1(1):55–77.</a:t>
            </a:r>
          </a:p>
          <a:p>
            <a:pPr marL="0" indent="-457200">
              <a:lnSpc>
                <a:spcPct val="150000"/>
              </a:lnSpc>
              <a:buNone/>
            </a:pPr>
            <a:r>
              <a:rPr lang="en-US" sz="1600" dirty="0"/>
              <a:t>What is Database. </a:t>
            </a:r>
            <a:r>
              <a:rPr lang="en-US" sz="1600" i="1" dirty="0"/>
              <a:t>Oracle Inc</a:t>
            </a:r>
            <a:r>
              <a:rPr lang="en-US" sz="1600" dirty="0"/>
              <a:t>., siap terbit. https://www.oracle.com/database/what-is-database/.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42AB0A-9245-40D4-A451-B732138D4942}"/>
              </a:ext>
            </a:extLst>
          </p:cNvPr>
          <p:cNvSpPr/>
          <p:nvPr/>
        </p:nvSpPr>
        <p:spPr>
          <a:xfrm>
            <a:off x="9474531" y="6056609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A1FFE8-645B-4ABD-8BA2-96AC534F2340}"/>
              </a:ext>
            </a:extLst>
          </p:cNvPr>
          <p:cNvSpPr/>
          <p:nvPr/>
        </p:nvSpPr>
        <p:spPr>
          <a:xfrm>
            <a:off x="-3074057" y="2457625"/>
            <a:ext cx="3505200" cy="3505200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BA25B5-5497-418F-9549-6A820233129D}"/>
              </a:ext>
            </a:extLst>
          </p:cNvPr>
          <p:cNvSpPr/>
          <p:nvPr/>
        </p:nvSpPr>
        <p:spPr>
          <a:xfrm>
            <a:off x="11456059" y="-2116515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9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D3CB88C-7D8A-473F-828C-F637F4B08E71}"/>
              </a:ext>
            </a:extLst>
          </p:cNvPr>
          <p:cNvSpPr/>
          <p:nvPr/>
        </p:nvSpPr>
        <p:spPr>
          <a:xfrm>
            <a:off x="8585200" y="382002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502B0A6-CEC4-47F9-9390-82637919C0B1}"/>
              </a:ext>
            </a:extLst>
          </p:cNvPr>
          <p:cNvSpPr/>
          <p:nvPr/>
        </p:nvSpPr>
        <p:spPr>
          <a:xfrm rot="10800000">
            <a:off x="152400" y="15240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54D97-8544-4E5E-8F35-C42B9C7B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810" y="2551509"/>
            <a:ext cx="5580380" cy="175498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343A40"/>
                </a:solidFill>
              </a:rPr>
              <a:t>TERIMA KASIH!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5711070-E711-4E54-B133-4462BEA2458A}"/>
              </a:ext>
            </a:extLst>
          </p:cNvPr>
          <p:cNvSpPr/>
          <p:nvPr/>
        </p:nvSpPr>
        <p:spPr>
          <a:xfrm>
            <a:off x="8737600" y="394194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9614031-4DBF-40F6-8285-0B1EB6D09B9B}"/>
              </a:ext>
            </a:extLst>
          </p:cNvPr>
          <p:cNvSpPr/>
          <p:nvPr/>
        </p:nvSpPr>
        <p:spPr>
          <a:xfrm rot="10800000">
            <a:off x="0" y="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0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373D007-D46E-4741-AEF8-03A6F05A435C}"/>
              </a:ext>
            </a:extLst>
          </p:cNvPr>
          <p:cNvGrpSpPr/>
          <p:nvPr/>
        </p:nvGrpSpPr>
        <p:grpSpPr>
          <a:xfrm>
            <a:off x="1676400" y="2189341"/>
            <a:ext cx="4640580" cy="2479319"/>
            <a:chOff x="1676400" y="2104190"/>
            <a:chExt cx="4640580" cy="24793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629F64-B8FC-4080-AA71-E2DA3A4D9739}"/>
                </a:ext>
              </a:extLst>
            </p:cNvPr>
            <p:cNvGrpSpPr/>
            <p:nvPr/>
          </p:nvGrpSpPr>
          <p:grpSpPr>
            <a:xfrm>
              <a:off x="1714500" y="2839785"/>
              <a:ext cx="4516120" cy="1743724"/>
              <a:chOff x="4221480" y="4353625"/>
              <a:chExt cx="4516120" cy="1743724"/>
            </a:xfrm>
          </p:grpSpPr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FBDD8358-B44F-4F40-B376-D672A26FB8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21480" y="435362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1C664BDF-6C0F-42BC-8653-836F8C5D7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21480" y="499688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ECB22925-12F0-494C-91C9-FDA6CFE5F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221480" y="564014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71FC85-0ECF-48B0-8E1D-5FA657A1EC7B}"/>
                  </a:ext>
                </a:extLst>
              </p:cNvPr>
              <p:cNvSpPr txBox="1"/>
              <p:nvPr/>
            </p:nvSpPr>
            <p:spPr>
              <a:xfrm>
                <a:off x="4805680" y="4400297"/>
                <a:ext cx="3931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instagram.com/</a:t>
                </a:r>
                <a:r>
                  <a:rPr lang="en-US" dirty="0" err="1">
                    <a:solidFill>
                      <a:srgbClr val="343A40"/>
                    </a:solidFill>
                  </a:rPr>
                  <a:t>estotriramdani</a:t>
                </a:r>
                <a:endParaRPr lang="en-US" dirty="0">
                  <a:solidFill>
                    <a:srgbClr val="343A40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931CEE-595C-4443-8C6C-F21FF6743CCC}"/>
                  </a:ext>
                </a:extLst>
              </p:cNvPr>
              <p:cNvSpPr txBox="1"/>
              <p:nvPr/>
            </p:nvSpPr>
            <p:spPr>
              <a:xfrm>
                <a:off x="4790442" y="5022533"/>
                <a:ext cx="3931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github.com/</a:t>
                </a:r>
                <a:r>
                  <a:rPr lang="en-US" dirty="0" err="1">
                    <a:solidFill>
                      <a:srgbClr val="343A40"/>
                    </a:solidFill>
                  </a:rPr>
                  <a:t>estotriramdani</a:t>
                </a:r>
                <a:endParaRPr lang="en-US" dirty="0">
                  <a:solidFill>
                    <a:srgbClr val="343A40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1F2C6F-39AE-4C3D-AE0E-0D804E6D574A}"/>
                  </a:ext>
                </a:extLst>
              </p:cNvPr>
              <p:cNvSpPr txBox="1"/>
              <p:nvPr/>
            </p:nvSpPr>
            <p:spPr>
              <a:xfrm>
                <a:off x="4805680" y="5671891"/>
                <a:ext cx="3931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estotriramdani.github.io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BF2DD4-1B82-4316-A2A0-FFBC61B94822}"/>
                </a:ext>
              </a:extLst>
            </p:cNvPr>
            <p:cNvSpPr txBox="1"/>
            <p:nvPr/>
          </p:nvSpPr>
          <p:spPr>
            <a:xfrm>
              <a:off x="1676400" y="2104190"/>
              <a:ext cx="46405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43A40"/>
                  </a:solidFill>
                </a:rPr>
                <a:t>Temukan saya di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C1666FAA-E4B4-4144-AB2E-FCE69D33FE19}"/>
              </a:ext>
            </a:extLst>
          </p:cNvPr>
          <p:cNvSpPr/>
          <p:nvPr/>
        </p:nvSpPr>
        <p:spPr>
          <a:xfrm>
            <a:off x="-2643257" y="-1315859"/>
            <a:ext cx="3505200" cy="3505200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8BB611-CFF3-4303-B739-489DBE6278BC}"/>
              </a:ext>
            </a:extLst>
          </p:cNvPr>
          <p:cNvSpPr/>
          <p:nvPr/>
        </p:nvSpPr>
        <p:spPr>
          <a:xfrm>
            <a:off x="-1790700" y="6233814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6417B47-B82E-4AB7-9F89-790070E9B766}"/>
              </a:ext>
            </a:extLst>
          </p:cNvPr>
          <p:cNvSpPr/>
          <p:nvPr/>
        </p:nvSpPr>
        <p:spPr>
          <a:xfrm>
            <a:off x="8425083" y="3131195"/>
            <a:ext cx="3606800" cy="3606800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08903D5-BDD8-4CDA-BFB7-201888711B30}"/>
              </a:ext>
            </a:extLst>
          </p:cNvPr>
          <p:cNvSpPr/>
          <p:nvPr/>
        </p:nvSpPr>
        <p:spPr>
          <a:xfrm>
            <a:off x="8585200" y="3251200"/>
            <a:ext cx="3606800" cy="3606800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0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BAF63F6-96E1-4D06-8823-3FF3DFA40464}"/>
              </a:ext>
            </a:extLst>
          </p:cNvPr>
          <p:cNvSpPr/>
          <p:nvPr/>
        </p:nvSpPr>
        <p:spPr>
          <a:xfrm>
            <a:off x="1078375" y="2852195"/>
            <a:ext cx="2639028" cy="1458410"/>
          </a:xfrm>
          <a:prstGeom prst="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7A935-849A-4494-96F9-3247C4E81336}"/>
              </a:ext>
            </a:extLst>
          </p:cNvPr>
          <p:cNvSpPr/>
          <p:nvPr/>
        </p:nvSpPr>
        <p:spPr>
          <a:xfrm>
            <a:off x="4928887" y="2852195"/>
            <a:ext cx="2639028" cy="1458410"/>
          </a:xfrm>
          <a:prstGeom prst="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611DA1-8414-4D12-9FCE-14C3A3BF4F4E}"/>
              </a:ext>
            </a:extLst>
          </p:cNvPr>
          <p:cNvSpPr/>
          <p:nvPr/>
        </p:nvSpPr>
        <p:spPr>
          <a:xfrm>
            <a:off x="8779398" y="2852195"/>
            <a:ext cx="2639028" cy="1458410"/>
          </a:xfrm>
          <a:prstGeom prst="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AF7AB-917D-4316-8615-A255B729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15600" cy="83864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343A40"/>
                </a:solidFill>
              </a:rPr>
              <a:t>DAFTAR ISI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0E963-16AA-492F-B6DD-921D3C0CAF45}"/>
              </a:ext>
            </a:extLst>
          </p:cNvPr>
          <p:cNvSpPr/>
          <p:nvPr/>
        </p:nvSpPr>
        <p:spPr>
          <a:xfrm>
            <a:off x="925975" y="2699795"/>
            <a:ext cx="2639028" cy="145841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Pendahuluan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5A02A-A010-4AE4-B1D7-2E4387529288}"/>
              </a:ext>
            </a:extLst>
          </p:cNvPr>
          <p:cNvSpPr/>
          <p:nvPr/>
        </p:nvSpPr>
        <p:spPr>
          <a:xfrm>
            <a:off x="4776487" y="2699795"/>
            <a:ext cx="2639028" cy="145841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Metode</a:t>
            </a:r>
          </a:p>
          <a:p>
            <a:pPr algn="ctr"/>
            <a:r>
              <a:rPr lang="en-US" sz="2000" dirty="0"/>
              <a:t>Praktik Kerja Lapangan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2B03CD-5BCF-40DA-8D53-84D90B4B001C}"/>
              </a:ext>
            </a:extLst>
          </p:cNvPr>
          <p:cNvSpPr/>
          <p:nvPr/>
        </p:nvSpPr>
        <p:spPr>
          <a:xfrm>
            <a:off x="8626998" y="2699795"/>
            <a:ext cx="2639028" cy="145841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Daftar</a:t>
            </a:r>
          </a:p>
          <a:p>
            <a:pPr algn="ctr"/>
            <a:r>
              <a:rPr lang="en-US" sz="2000" dirty="0"/>
              <a:t>Pustaka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50742-34BD-4314-9C96-F213B684AF64}"/>
              </a:ext>
            </a:extLst>
          </p:cNvPr>
          <p:cNvGrpSpPr/>
          <p:nvPr/>
        </p:nvGrpSpPr>
        <p:grpSpPr>
          <a:xfrm>
            <a:off x="2443223" y="5472112"/>
            <a:ext cx="7305554" cy="1678330"/>
            <a:chOff x="2062223" y="5624512"/>
            <a:chExt cx="7305554" cy="167833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38B1EA-B439-4FFB-BB24-ABF6AEBA7A85}"/>
                </a:ext>
              </a:extLst>
            </p:cNvPr>
            <p:cNvSpPr/>
            <p:nvPr/>
          </p:nvSpPr>
          <p:spPr>
            <a:xfrm>
              <a:off x="4610582" y="5624512"/>
              <a:ext cx="4757195" cy="1678330"/>
            </a:xfrm>
            <a:prstGeom prst="triangle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C80C6DF-8C50-4AD8-AB35-69781FCD67D4}"/>
                </a:ext>
              </a:extLst>
            </p:cNvPr>
            <p:cNvSpPr/>
            <p:nvPr/>
          </p:nvSpPr>
          <p:spPr>
            <a:xfrm>
              <a:off x="2062223" y="5624512"/>
              <a:ext cx="4757195" cy="1678330"/>
            </a:xfrm>
            <a:prstGeom prst="triangle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CADB56C-F86E-49B6-BB32-2441AD84A54A}"/>
              </a:ext>
            </a:extLst>
          </p:cNvPr>
          <p:cNvSpPr/>
          <p:nvPr/>
        </p:nvSpPr>
        <p:spPr>
          <a:xfrm>
            <a:off x="5227898" y="1046289"/>
            <a:ext cx="1736203" cy="45719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D3CB88C-7D8A-473F-828C-F637F4B08E71}"/>
              </a:ext>
            </a:extLst>
          </p:cNvPr>
          <p:cNvSpPr/>
          <p:nvPr/>
        </p:nvSpPr>
        <p:spPr>
          <a:xfrm>
            <a:off x="8585200" y="382002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502B0A6-CEC4-47F9-9390-82637919C0B1}"/>
              </a:ext>
            </a:extLst>
          </p:cNvPr>
          <p:cNvSpPr/>
          <p:nvPr/>
        </p:nvSpPr>
        <p:spPr>
          <a:xfrm rot="10800000">
            <a:off x="152400" y="15240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54D97-8544-4E5E-8F35-C42B9C7B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810" y="2551509"/>
            <a:ext cx="5580380" cy="175498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343A40"/>
                </a:solidFill>
              </a:rPr>
              <a:t>PENDAHULUAN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5711070-E711-4E54-B133-4462BEA2458A}"/>
              </a:ext>
            </a:extLst>
          </p:cNvPr>
          <p:cNvSpPr/>
          <p:nvPr/>
        </p:nvSpPr>
        <p:spPr>
          <a:xfrm>
            <a:off x="8737600" y="394194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9614031-4DBF-40F6-8285-0B1EB6D09B9B}"/>
              </a:ext>
            </a:extLst>
          </p:cNvPr>
          <p:cNvSpPr/>
          <p:nvPr/>
        </p:nvSpPr>
        <p:spPr>
          <a:xfrm rot="10800000">
            <a:off x="0" y="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5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C61EA5A-FA63-44FC-ACE9-074EA2752F32}"/>
              </a:ext>
            </a:extLst>
          </p:cNvPr>
          <p:cNvSpPr txBox="1"/>
          <p:nvPr/>
        </p:nvSpPr>
        <p:spPr>
          <a:xfrm flipH="1">
            <a:off x="255637" y="6355858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C757D"/>
                </a:solidFill>
              </a:rPr>
              <a:t>Sumber: https://kbbi.kemdikbud.go.id/entri/desa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D195C4-0A3D-4F33-B2B7-33BF783A84C2}"/>
              </a:ext>
            </a:extLst>
          </p:cNvPr>
          <p:cNvGrpSpPr/>
          <p:nvPr/>
        </p:nvGrpSpPr>
        <p:grpSpPr>
          <a:xfrm>
            <a:off x="1645920" y="2239502"/>
            <a:ext cx="8900160" cy="2384076"/>
            <a:chOff x="1625600" y="2088536"/>
            <a:chExt cx="8900160" cy="23840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73F0BD-A9D0-4E1F-AFF7-FFC81CF676BB}"/>
                </a:ext>
              </a:extLst>
            </p:cNvPr>
            <p:cNvSpPr/>
            <p:nvPr/>
          </p:nvSpPr>
          <p:spPr>
            <a:xfrm>
              <a:off x="1625600" y="2088536"/>
              <a:ext cx="8900160" cy="101600"/>
            </a:xfrm>
            <a:prstGeom prst="rect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7843B47-202A-4F6F-8CB8-1C21C8494F22}"/>
                </a:ext>
              </a:extLst>
            </p:cNvPr>
            <p:cNvGrpSpPr/>
            <p:nvPr/>
          </p:nvGrpSpPr>
          <p:grpSpPr>
            <a:xfrm>
              <a:off x="1625600" y="2395548"/>
              <a:ext cx="8900160" cy="2077064"/>
              <a:chOff x="1422400" y="1249680"/>
              <a:chExt cx="8900160" cy="207706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88D9351-57D5-4D40-8C77-F7C2F2A9F4C4}"/>
                  </a:ext>
                </a:extLst>
              </p:cNvPr>
              <p:cNvSpPr/>
              <p:nvPr/>
            </p:nvSpPr>
            <p:spPr>
              <a:xfrm>
                <a:off x="1422400" y="3225144"/>
                <a:ext cx="8900160" cy="101600"/>
              </a:xfrm>
              <a:prstGeom prst="rect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2652FB-AE48-4C5E-B349-D9992B4AF691}"/>
                  </a:ext>
                </a:extLst>
              </p:cNvPr>
              <p:cNvSpPr/>
              <p:nvPr/>
            </p:nvSpPr>
            <p:spPr>
              <a:xfrm>
                <a:off x="1422400" y="1249680"/>
                <a:ext cx="2733040" cy="1747520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atin typeface="+mj-lt"/>
                  </a:rPr>
                  <a:t>DESA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62AE76-029E-4E20-9F5B-7F4D8FE7E8E9}"/>
                  </a:ext>
                </a:extLst>
              </p:cNvPr>
              <p:cNvSpPr/>
              <p:nvPr/>
            </p:nvSpPr>
            <p:spPr>
              <a:xfrm>
                <a:off x="4592320" y="1249680"/>
                <a:ext cx="5730240" cy="1747520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74320"/>
                <a:r>
                  <a:rPr lang="en-US" sz="2000" dirty="0"/>
                  <a:t>kesatuan wilayah yang dihuni oleh sejumlah keluarga yang mempunyai sistem pemerintahan sendiri (dikepalai oleh seorang kepala desa). 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F221B5-7793-4336-95FF-05F2F1DC89B3}"/>
                  </a:ext>
                </a:extLst>
              </p:cNvPr>
              <p:cNvSpPr/>
              <p:nvPr/>
            </p:nvSpPr>
            <p:spPr>
              <a:xfrm>
                <a:off x="1422400" y="3169264"/>
                <a:ext cx="8900160" cy="101600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785097-F719-4329-82ED-892F753F123C}"/>
                </a:ext>
              </a:extLst>
            </p:cNvPr>
            <p:cNvSpPr/>
            <p:nvPr/>
          </p:nvSpPr>
          <p:spPr>
            <a:xfrm>
              <a:off x="1625600" y="2151708"/>
              <a:ext cx="8900160" cy="101600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D2419F39-F205-4280-A17B-03965613C44F}"/>
              </a:ext>
            </a:extLst>
          </p:cNvPr>
          <p:cNvSpPr/>
          <p:nvPr/>
        </p:nvSpPr>
        <p:spPr>
          <a:xfrm>
            <a:off x="-2082800" y="-1992016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9EE2FA-9829-49C0-BBF0-4F3AE8D16790}"/>
              </a:ext>
            </a:extLst>
          </p:cNvPr>
          <p:cNvSpPr/>
          <p:nvPr/>
        </p:nvSpPr>
        <p:spPr>
          <a:xfrm>
            <a:off x="9017000" y="5378164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13BA599-9575-4060-9E82-68E2ECC3EC3C}"/>
              </a:ext>
            </a:extLst>
          </p:cNvPr>
          <p:cNvSpPr/>
          <p:nvPr/>
        </p:nvSpPr>
        <p:spPr>
          <a:xfrm rot="16200000">
            <a:off x="10294915" y="-304445"/>
            <a:ext cx="2585131" cy="1869440"/>
          </a:xfrm>
          <a:prstGeom prst="triangl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29780C8-6E2F-4B06-97B7-ECB83F17467A}"/>
              </a:ext>
            </a:extLst>
          </p:cNvPr>
          <p:cNvSpPr/>
          <p:nvPr/>
        </p:nvSpPr>
        <p:spPr>
          <a:xfrm rot="16200000">
            <a:off x="10503196" y="166828"/>
            <a:ext cx="2585131" cy="1869440"/>
          </a:xfrm>
          <a:prstGeom prst="triangl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5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B756CB6-6C08-4456-93B2-D51FDEA5BFF6}"/>
              </a:ext>
            </a:extLst>
          </p:cNvPr>
          <p:cNvSpPr/>
          <p:nvPr/>
        </p:nvSpPr>
        <p:spPr>
          <a:xfrm rot="18253298">
            <a:off x="10853715" y="5482110"/>
            <a:ext cx="2585131" cy="1869440"/>
          </a:xfrm>
          <a:prstGeom prst="triangl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DFA4B-246A-4948-B6F2-0F43C374C0AE}"/>
              </a:ext>
            </a:extLst>
          </p:cNvPr>
          <p:cNvSpPr/>
          <p:nvPr/>
        </p:nvSpPr>
        <p:spPr>
          <a:xfrm>
            <a:off x="2667000" y="1226820"/>
            <a:ext cx="7254240" cy="4800600"/>
          </a:xfrm>
          <a:prstGeom prst="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DFEBB1-CAC7-473C-A536-4FC866B2BFCA}"/>
              </a:ext>
            </a:extLst>
          </p:cNvPr>
          <p:cNvSpPr/>
          <p:nvPr/>
        </p:nvSpPr>
        <p:spPr>
          <a:xfrm>
            <a:off x="2468880" y="1028700"/>
            <a:ext cx="7254240" cy="480060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68719B-372C-4D69-8321-4F2F3E605DBC}"/>
              </a:ext>
            </a:extLst>
          </p:cNvPr>
          <p:cNvGrpSpPr/>
          <p:nvPr/>
        </p:nvGrpSpPr>
        <p:grpSpPr>
          <a:xfrm>
            <a:off x="2951480" y="1698397"/>
            <a:ext cx="6289040" cy="3461207"/>
            <a:chOff x="2976880" y="1515110"/>
            <a:chExt cx="6289040" cy="34612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335D70-169D-4FF9-9D7E-4F06723DEF9F}"/>
                </a:ext>
              </a:extLst>
            </p:cNvPr>
            <p:cNvGrpSpPr/>
            <p:nvPr/>
          </p:nvGrpSpPr>
          <p:grpSpPr>
            <a:xfrm>
              <a:off x="2976880" y="1515110"/>
              <a:ext cx="6289040" cy="3461207"/>
              <a:chOff x="2976880" y="1515110"/>
              <a:chExt cx="6289040" cy="346120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91614F-9908-464C-815B-8C92C89B7824}"/>
                  </a:ext>
                </a:extLst>
              </p:cNvPr>
              <p:cNvSpPr txBox="1"/>
              <p:nvPr/>
            </p:nvSpPr>
            <p:spPr>
              <a:xfrm>
                <a:off x="2976880" y="1515110"/>
                <a:ext cx="5760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8F9FA"/>
                    </a:solidFill>
                    <a:latin typeface="+mj-lt"/>
                  </a:rPr>
                  <a:t>Pasal 67 UU No. 6 Tahun  2014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3EAF6C-3A63-4373-8EED-DA20C90194AE}"/>
                  </a:ext>
                </a:extLst>
              </p:cNvPr>
              <p:cNvSpPr txBox="1"/>
              <p:nvPr/>
            </p:nvSpPr>
            <p:spPr>
              <a:xfrm>
                <a:off x="2976880" y="2298661"/>
                <a:ext cx="628904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8F9FA"/>
                    </a:solidFill>
                  </a:rPr>
                  <a:t>Desa berkewajiban:</a:t>
                </a:r>
              </a:p>
              <a:p>
                <a:pPr marL="342900" indent="-342900">
                  <a:buAutoNum type="alphaLcPeriod"/>
                </a:pPr>
                <a:r>
                  <a:rPr lang="en-US" sz="2400" dirty="0">
                    <a:solidFill>
                      <a:srgbClr val="F8F9FA"/>
                    </a:solidFill>
                  </a:rPr>
                  <a:t>….</a:t>
                </a:r>
              </a:p>
              <a:p>
                <a:pPr marL="342900" indent="-342900">
                  <a:buAutoNum type="alphaLcPeriod"/>
                </a:pPr>
                <a:r>
                  <a:rPr lang="en-US" sz="2400" dirty="0">
                    <a:solidFill>
                      <a:srgbClr val="F8F9FA"/>
                    </a:solidFill>
                  </a:rPr>
                  <a:t>…..</a:t>
                </a:r>
              </a:p>
              <a:p>
                <a:pPr marL="342900" indent="-342900">
                  <a:buAutoNum type="alphaLcPeriod"/>
                </a:pPr>
                <a:r>
                  <a:rPr lang="en-US" sz="2400" dirty="0">
                    <a:solidFill>
                      <a:srgbClr val="F8F9FA"/>
                    </a:solidFill>
                  </a:rPr>
                  <a:t>….</a:t>
                </a:r>
              </a:p>
              <a:p>
                <a:pPr marL="342900" indent="-342900">
                  <a:buAutoNum type="alphaLcPeriod"/>
                </a:pPr>
                <a:r>
                  <a:rPr lang="en-US" sz="2400" dirty="0">
                    <a:solidFill>
                      <a:srgbClr val="F8F9FA"/>
                    </a:solidFill>
                  </a:rPr>
                  <a:t>….</a:t>
                </a:r>
              </a:p>
              <a:p>
                <a:pPr marL="342900" indent="-342900">
                  <a:buAutoNum type="alphaLcPeriod"/>
                </a:pPr>
                <a:r>
                  <a:rPr lang="en-US" sz="2400" dirty="0">
                    <a:solidFill>
                      <a:srgbClr val="F8F9FA"/>
                    </a:solidFill>
                  </a:rPr>
                  <a:t>memberikan dan meningkatkan pelayanan kepada masyarakat Desa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B4BBD8-A9E8-4C47-A805-C10A04427D35}"/>
                </a:ext>
              </a:extLst>
            </p:cNvPr>
            <p:cNvSpPr/>
            <p:nvPr/>
          </p:nvSpPr>
          <p:spPr>
            <a:xfrm>
              <a:off x="3084138" y="2011661"/>
              <a:ext cx="1736203" cy="45719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062F7AA-2994-4AEE-971D-DC5E13FDF5F7}"/>
              </a:ext>
            </a:extLst>
          </p:cNvPr>
          <p:cNvSpPr/>
          <p:nvPr/>
        </p:nvSpPr>
        <p:spPr>
          <a:xfrm>
            <a:off x="-2313940" y="2067313"/>
            <a:ext cx="3093720" cy="309372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0F9FAD-B9E5-483B-A003-0C6B08C9C773}"/>
              </a:ext>
            </a:extLst>
          </p:cNvPr>
          <p:cNvSpPr/>
          <p:nvPr/>
        </p:nvSpPr>
        <p:spPr>
          <a:xfrm>
            <a:off x="10043160" y="-2506980"/>
            <a:ext cx="3093720" cy="309372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6E5E3D1-0C04-4311-AAD2-758363FEA8F7}"/>
              </a:ext>
            </a:extLst>
          </p:cNvPr>
          <p:cNvSpPr/>
          <p:nvPr/>
        </p:nvSpPr>
        <p:spPr>
          <a:xfrm rot="18253298">
            <a:off x="10701315" y="5607508"/>
            <a:ext cx="2585131" cy="1869440"/>
          </a:xfrm>
          <a:prstGeom prst="triangl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7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D2D7553-B2A0-41F8-A8E8-ADEAC9FB6EA3}"/>
              </a:ext>
            </a:extLst>
          </p:cNvPr>
          <p:cNvSpPr/>
          <p:nvPr/>
        </p:nvSpPr>
        <p:spPr>
          <a:xfrm>
            <a:off x="2328817" y="3205575"/>
            <a:ext cx="45719" cy="2203558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C43176-AF4D-4FB9-B727-9D3F740A22D7}"/>
              </a:ext>
            </a:extLst>
          </p:cNvPr>
          <p:cNvSpPr/>
          <p:nvPr/>
        </p:nvSpPr>
        <p:spPr>
          <a:xfrm>
            <a:off x="2122198" y="3013156"/>
            <a:ext cx="439838" cy="439838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27000B-DCEE-48F0-AD45-976D0114239E}"/>
              </a:ext>
            </a:extLst>
          </p:cNvPr>
          <p:cNvSpPr/>
          <p:nvPr/>
        </p:nvSpPr>
        <p:spPr>
          <a:xfrm>
            <a:off x="3826953" y="1131355"/>
            <a:ext cx="439838" cy="439838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25069A-006A-4DB1-BDC7-BF08A60ABCC6}"/>
              </a:ext>
            </a:extLst>
          </p:cNvPr>
          <p:cNvSpPr/>
          <p:nvPr/>
        </p:nvSpPr>
        <p:spPr>
          <a:xfrm>
            <a:off x="4197797" y="3196235"/>
            <a:ext cx="439838" cy="439838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B22098-095B-431F-AA9D-799999E6FE6A}"/>
              </a:ext>
            </a:extLst>
          </p:cNvPr>
          <p:cNvSpPr/>
          <p:nvPr/>
        </p:nvSpPr>
        <p:spPr>
          <a:xfrm>
            <a:off x="5537368" y="1947345"/>
            <a:ext cx="439838" cy="439838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F2BF5F-F5DC-4CAE-A2F3-54022C72C0AB}"/>
              </a:ext>
            </a:extLst>
          </p:cNvPr>
          <p:cNvGrpSpPr/>
          <p:nvPr/>
        </p:nvGrpSpPr>
        <p:grpSpPr>
          <a:xfrm>
            <a:off x="6549155" y="1867838"/>
            <a:ext cx="4403981" cy="2709370"/>
            <a:chOff x="6549155" y="1373451"/>
            <a:chExt cx="4403981" cy="270937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D35C0B-6AF5-4725-BE2F-98E3127E6149}"/>
                </a:ext>
              </a:extLst>
            </p:cNvPr>
            <p:cNvSpPr txBox="1"/>
            <p:nvPr/>
          </p:nvSpPr>
          <p:spPr>
            <a:xfrm>
              <a:off x="6549156" y="2143829"/>
              <a:ext cx="426333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343A40"/>
                  </a:solidFill>
                  <a:latin typeface="+mj-lt"/>
                </a:rPr>
                <a:t>INFRASTRUKTUR</a:t>
              </a:r>
            </a:p>
            <a:p>
              <a:r>
                <a:rPr lang="en-US" sz="4000" dirty="0">
                  <a:solidFill>
                    <a:srgbClr val="343A40"/>
                  </a:solidFill>
                  <a:latin typeface="+mj-lt"/>
                </a:rPr>
                <a:t>JARINGAN </a:t>
              </a:r>
            </a:p>
            <a:p>
              <a:r>
                <a:rPr lang="en-US" sz="4000" dirty="0">
                  <a:solidFill>
                    <a:srgbClr val="343A40"/>
                  </a:solidFill>
                  <a:latin typeface="+mj-lt"/>
                </a:rPr>
                <a:t>SENDIRI.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4D940F-A316-4393-88C4-AA7552A48EB5}"/>
                </a:ext>
              </a:extLst>
            </p:cNvPr>
            <p:cNvSpPr txBox="1"/>
            <p:nvPr/>
          </p:nvSpPr>
          <p:spPr>
            <a:xfrm>
              <a:off x="6549155" y="1373451"/>
              <a:ext cx="44039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343A40"/>
                  </a:solidFill>
                </a:rPr>
                <a:t>Pelayanan akan meningkat jika mempunyai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A2EAFB-C23F-409C-8180-AB0FAD7807EB}"/>
              </a:ext>
            </a:extLst>
          </p:cNvPr>
          <p:cNvGrpSpPr/>
          <p:nvPr/>
        </p:nvGrpSpPr>
        <p:grpSpPr>
          <a:xfrm>
            <a:off x="1794887" y="4738724"/>
            <a:ext cx="1176759" cy="963738"/>
            <a:chOff x="4919241" y="4650564"/>
            <a:chExt cx="1176759" cy="963738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62E479C-FA56-4F13-8F0B-EB86FA3D922C}"/>
                </a:ext>
              </a:extLst>
            </p:cNvPr>
            <p:cNvSpPr/>
            <p:nvPr/>
          </p:nvSpPr>
          <p:spPr>
            <a:xfrm>
              <a:off x="5346541" y="5317122"/>
              <a:ext cx="330459" cy="297180"/>
            </a:xfrm>
            <a:prstGeom prst="triangle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C150B1-A91C-4A24-8E45-FB4EDAF9568E}"/>
                </a:ext>
              </a:extLst>
            </p:cNvPr>
            <p:cNvSpPr/>
            <p:nvPr/>
          </p:nvSpPr>
          <p:spPr>
            <a:xfrm>
              <a:off x="4919241" y="4650564"/>
              <a:ext cx="1176759" cy="815148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699711-0E6B-43E3-B486-A106235EE165}"/>
                </a:ext>
              </a:extLst>
            </p:cNvPr>
            <p:cNvSpPr/>
            <p:nvPr/>
          </p:nvSpPr>
          <p:spPr>
            <a:xfrm>
              <a:off x="4963552" y="4717143"/>
              <a:ext cx="1088136" cy="65151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8F9FA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FB4F2C-B6E8-4DF3-B78A-A426A9B21DEA}"/>
              </a:ext>
            </a:extLst>
          </p:cNvPr>
          <p:cNvGrpSpPr/>
          <p:nvPr/>
        </p:nvGrpSpPr>
        <p:grpSpPr>
          <a:xfrm>
            <a:off x="1211735" y="540798"/>
            <a:ext cx="1229033" cy="1754325"/>
            <a:chOff x="3175819" y="658760"/>
            <a:chExt cx="1229033" cy="175432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0D60D1-4273-4CEC-AF99-178CC50E0B9B}"/>
                </a:ext>
              </a:extLst>
            </p:cNvPr>
            <p:cNvSpPr/>
            <p:nvPr/>
          </p:nvSpPr>
          <p:spPr>
            <a:xfrm>
              <a:off x="3175819" y="658760"/>
              <a:ext cx="1229033" cy="1754325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481B4D-DF64-4BF9-BD5C-879D6937DA6C}"/>
                </a:ext>
              </a:extLst>
            </p:cNvPr>
            <p:cNvSpPr/>
            <p:nvPr/>
          </p:nvSpPr>
          <p:spPr>
            <a:xfrm>
              <a:off x="3287415" y="767313"/>
              <a:ext cx="1005840" cy="21844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0E600E-D537-45A4-9284-D462CE713901}"/>
                </a:ext>
              </a:extLst>
            </p:cNvPr>
            <p:cNvSpPr/>
            <p:nvPr/>
          </p:nvSpPr>
          <p:spPr>
            <a:xfrm>
              <a:off x="3287415" y="1094305"/>
              <a:ext cx="1005840" cy="21844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A13960-5538-489E-82A3-6A8867FD2316}"/>
                </a:ext>
              </a:extLst>
            </p:cNvPr>
            <p:cNvSpPr/>
            <p:nvPr/>
          </p:nvSpPr>
          <p:spPr>
            <a:xfrm>
              <a:off x="3287415" y="1421297"/>
              <a:ext cx="1005840" cy="21844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1EBE17-5CA5-4D4E-A44A-3EB07F12DC83}"/>
                </a:ext>
              </a:extLst>
            </p:cNvPr>
            <p:cNvSpPr/>
            <p:nvPr/>
          </p:nvSpPr>
          <p:spPr>
            <a:xfrm>
              <a:off x="3287415" y="1748289"/>
              <a:ext cx="1005840" cy="21844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2F4601-6A35-400C-986A-2A9B72C54B68}"/>
                </a:ext>
              </a:extLst>
            </p:cNvPr>
            <p:cNvSpPr/>
            <p:nvPr/>
          </p:nvSpPr>
          <p:spPr>
            <a:xfrm>
              <a:off x="3287415" y="2052320"/>
              <a:ext cx="147320" cy="147320"/>
            </a:xfrm>
            <a:prstGeom prst="ellipse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209EE54-0607-4031-940C-92BB264DCD08}"/>
                </a:ext>
              </a:extLst>
            </p:cNvPr>
            <p:cNvSpPr/>
            <p:nvPr/>
          </p:nvSpPr>
          <p:spPr>
            <a:xfrm>
              <a:off x="3499629" y="2052320"/>
              <a:ext cx="147320" cy="147320"/>
            </a:xfrm>
            <a:prstGeom prst="ellipse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861925-DF64-4FA4-87DC-9AE100D67A28}"/>
              </a:ext>
            </a:extLst>
          </p:cNvPr>
          <p:cNvGrpSpPr/>
          <p:nvPr/>
        </p:nvGrpSpPr>
        <p:grpSpPr>
          <a:xfrm>
            <a:off x="3505576" y="4843493"/>
            <a:ext cx="1176759" cy="963738"/>
            <a:chOff x="4919241" y="4650564"/>
            <a:chExt cx="1176759" cy="963738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746E663-BC36-4D0F-8E1D-B9DD9CF77773}"/>
                </a:ext>
              </a:extLst>
            </p:cNvPr>
            <p:cNvSpPr/>
            <p:nvPr/>
          </p:nvSpPr>
          <p:spPr>
            <a:xfrm>
              <a:off x="5346541" y="5317122"/>
              <a:ext cx="330459" cy="297180"/>
            </a:xfrm>
            <a:prstGeom prst="triangle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B3DC0D-5A70-4FA2-8C6A-BF88A1146F5A}"/>
                </a:ext>
              </a:extLst>
            </p:cNvPr>
            <p:cNvSpPr/>
            <p:nvPr/>
          </p:nvSpPr>
          <p:spPr>
            <a:xfrm>
              <a:off x="4919241" y="4650564"/>
              <a:ext cx="1176759" cy="815148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AB0BF6-69AD-4ECF-92C4-4FD960804F16}"/>
                </a:ext>
              </a:extLst>
            </p:cNvPr>
            <p:cNvSpPr/>
            <p:nvPr/>
          </p:nvSpPr>
          <p:spPr>
            <a:xfrm>
              <a:off x="4963552" y="4717143"/>
              <a:ext cx="1088136" cy="65151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8F9FA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8C7D3A7-92F7-4144-8B4F-AC64233D787E}"/>
              </a:ext>
            </a:extLst>
          </p:cNvPr>
          <p:cNvSpPr/>
          <p:nvPr/>
        </p:nvSpPr>
        <p:spPr>
          <a:xfrm rot="3034114">
            <a:off x="5086885" y="1887858"/>
            <a:ext cx="45719" cy="1754325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06BA71-D91B-4017-8F12-FA3C6F488AA4}"/>
              </a:ext>
            </a:extLst>
          </p:cNvPr>
          <p:cNvSpPr/>
          <p:nvPr/>
        </p:nvSpPr>
        <p:spPr>
          <a:xfrm rot="5591693">
            <a:off x="3375007" y="2450725"/>
            <a:ext cx="45719" cy="1754325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EAB3AD-0A49-4D92-8555-16DF03859F29}"/>
              </a:ext>
            </a:extLst>
          </p:cNvPr>
          <p:cNvSpPr/>
          <p:nvPr/>
        </p:nvSpPr>
        <p:spPr>
          <a:xfrm rot="20986340">
            <a:off x="4202258" y="1522759"/>
            <a:ext cx="45719" cy="1754325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AF9F17-BE92-41BA-9C54-94AC12BCCAAF}"/>
              </a:ext>
            </a:extLst>
          </p:cNvPr>
          <p:cNvSpPr/>
          <p:nvPr/>
        </p:nvSpPr>
        <p:spPr>
          <a:xfrm rot="16001243">
            <a:off x="3268967" y="475172"/>
            <a:ext cx="45719" cy="1754325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F084B7-75D6-4C63-8799-BAE31E59352E}"/>
              </a:ext>
            </a:extLst>
          </p:cNvPr>
          <p:cNvSpPr/>
          <p:nvPr/>
        </p:nvSpPr>
        <p:spPr>
          <a:xfrm rot="2364085">
            <a:off x="3157788" y="1167014"/>
            <a:ext cx="45719" cy="2203558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9A4E69-B4CE-49DC-B18A-A580F6424BBA}"/>
              </a:ext>
            </a:extLst>
          </p:cNvPr>
          <p:cNvSpPr/>
          <p:nvPr/>
        </p:nvSpPr>
        <p:spPr>
          <a:xfrm rot="17895479">
            <a:off x="4856103" y="690478"/>
            <a:ext cx="45719" cy="2203558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9749D9-DF00-422C-9052-1AFE3BF886C4}"/>
              </a:ext>
            </a:extLst>
          </p:cNvPr>
          <p:cNvSpPr/>
          <p:nvPr/>
        </p:nvSpPr>
        <p:spPr>
          <a:xfrm rot="18796591">
            <a:off x="3247341" y="3003940"/>
            <a:ext cx="45719" cy="2203558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292E38-7E0B-4D2B-B3B1-A015253E3CCF}"/>
              </a:ext>
            </a:extLst>
          </p:cNvPr>
          <p:cNvSpPr/>
          <p:nvPr/>
        </p:nvSpPr>
        <p:spPr>
          <a:xfrm>
            <a:off x="6692904" y="4551153"/>
            <a:ext cx="1736203" cy="45719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DFA15B4-7BAD-4116-8158-7DC85C551B2B}"/>
              </a:ext>
            </a:extLst>
          </p:cNvPr>
          <p:cNvSpPr/>
          <p:nvPr/>
        </p:nvSpPr>
        <p:spPr>
          <a:xfrm>
            <a:off x="10030413" y="5337792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C73D056-B9D9-4291-8E2E-2C3D27035297}"/>
              </a:ext>
            </a:extLst>
          </p:cNvPr>
          <p:cNvSpPr/>
          <p:nvPr/>
        </p:nvSpPr>
        <p:spPr>
          <a:xfrm>
            <a:off x="7134813" y="6001469"/>
            <a:ext cx="3505200" cy="3505200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5D7A7D-04F9-417C-AD20-20D00F9C9D1C}"/>
              </a:ext>
            </a:extLst>
          </p:cNvPr>
          <p:cNvSpPr/>
          <p:nvPr/>
        </p:nvSpPr>
        <p:spPr>
          <a:xfrm>
            <a:off x="11261619" y="-2102282"/>
            <a:ext cx="3505200" cy="3505200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3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E51E46-43F2-4989-8B1F-1EC34D12D179}"/>
              </a:ext>
            </a:extLst>
          </p:cNvPr>
          <p:cNvSpPr txBox="1"/>
          <p:nvPr/>
        </p:nvSpPr>
        <p:spPr>
          <a:xfrm>
            <a:off x="4783393" y="471948"/>
            <a:ext cx="2625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343A40"/>
                </a:solidFill>
                <a:latin typeface="+mj-lt"/>
              </a:rPr>
              <a:t>TUJUAN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E43AE-52CE-4119-B10E-F1CAF243E824}"/>
              </a:ext>
            </a:extLst>
          </p:cNvPr>
          <p:cNvSpPr txBox="1"/>
          <p:nvPr/>
        </p:nvSpPr>
        <p:spPr>
          <a:xfrm>
            <a:off x="1366684" y="1902824"/>
            <a:ext cx="140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43A40"/>
                </a:solidFill>
                <a:latin typeface="+mj-lt"/>
              </a:rPr>
              <a:t>UMUM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F0F7F-641F-48DD-A8E9-182BA694FB79}"/>
              </a:ext>
            </a:extLst>
          </p:cNvPr>
          <p:cNvSpPr txBox="1"/>
          <p:nvPr/>
        </p:nvSpPr>
        <p:spPr>
          <a:xfrm>
            <a:off x="1632155" y="2485923"/>
            <a:ext cx="2340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3A40"/>
                </a:solidFill>
              </a:rPr>
              <a:t>Meningkatkan kemampuan teknis (</a:t>
            </a:r>
            <a:r>
              <a:rPr lang="en-US" i="1" dirty="0">
                <a:solidFill>
                  <a:srgbClr val="343A40"/>
                </a:solidFill>
              </a:rPr>
              <a:t>hard skill</a:t>
            </a:r>
            <a:r>
              <a:rPr lang="en-US" dirty="0">
                <a:solidFill>
                  <a:srgbClr val="343A40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6AC3A-EBF5-4A95-8713-C7544EF643B3}"/>
              </a:ext>
            </a:extLst>
          </p:cNvPr>
          <p:cNvSpPr txBox="1"/>
          <p:nvPr/>
        </p:nvSpPr>
        <p:spPr>
          <a:xfrm>
            <a:off x="1632154" y="3683000"/>
            <a:ext cx="234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3A40"/>
                </a:solidFill>
              </a:rPr>
              <a:t>Meningkatkan kemampuan nonteknis (</a:t>
            </a:r>
            <a:r>
              <a:rPr lang="en-US" i="1" dirty="0">
                <a:solidFill>
                  <a:srgbClr val="343A40"/>
                </a:solidFill>
              </a:rPr>
              <a:t>soft skill</a:t>
            </a:r>
            <a:r>
              <a:rPr lang="en-US" dirty="0">
                <a:solidFill>
                  <a:srgbClr val="343A40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77D53-766F-4C4A-BE83-E162234E5D6E}"/>
              </a:ext>
            </a:extLst>
          </p:cNvPr>
          <p:cNvSpPr/>
          <p:nvPr/>
        </p:nvSpPr>
        <p:spPr>
          <a:xfrm>
            <a:off x="1475821" y="2562917"/>
            <a:ext cx="45719" cy="2221992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5BA89-3D5B-412F-ACD5-11FBF633447B}"/>
              </a:ext>
            </a:extLst>
          </p:cNvPr>
          <p:cNvSpPr txBox="1"/>
          <p:nvPr/>
        </p:nvSpPr>
        <p:spPr>
          <a:xfrm>
            <a:off x="7408605" y="1902824"/>
            <a:ext cx="174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43A40"/>
                </a:solidFill>
                <a:latin typeface="+mj-lt"/>
              </a:rPr>
              <a:t>KHUSUS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98CEF-7BBB-4382-A7F4-164EF578F0A7}"/>
              </a:ext>
            </a:extLst>
          </p:cNvPr>
          <p:cNvSpPr txBox="1"/>
          <p:nvPr/>
        </p:nvSpPr>
        <p:spPr>
          <a:xfrm>
            <a:off x="7674077" y="2485923"/>
            <a:ext cx="3042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3A40"/>
                </a:solidFill>
              </a:rPr>
              <a:t>Mengimplementasikan</a:t>
            </a:r>
          </a:p>
          <a:p>
            <a:r>
              <a:rPr lang="en-US" dirty="0">
                <a:solidFill>
                  <a:srgbClr val="343A40"/>
                </a:solidFill>
              </a:rPr>
              <a:t>Pengetahuan di bidang jaringan mengenai web server, DHCP, DNS, SSL, dan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1B5F2-7461-4897-A189-6F709C1916B0}"/>
              </a:ext>
            </a:extLst>
          </p:cNvPr>
          <p:cNvSpPr txBox="1"/>
          <p:nvPr/>
        </p:nvSpPr>
        <p:spPr>
          <a:xfrm>
            <a:off x="7674076" y="4016627"/>
            <a:ext cx="3278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3A40"/>
                </a:solidFill>
              </a:rPr>
              <a:t>Membangun infrastruktur sistem pelayanan masyarakat miskin di Kantor Desa </a:t>
            </a:r>
            <a:r>
              <a:rPr lang="en-US" dirty="0" err="1">
                <a:solidFill>
                  <a:srgbClr val="343A40"/>
                </a:solidFill>
              </a:rPr>
              <a:t>Langonsari</a:t>
            </a:r>
            <a:endParaRPr lang="en-US" dirty="0">
              <a:solidFill>
                <a:srgbClr val="343A4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7C266E-8303-4AA3-B079-E881F7AA97E7}"/>
              </a:ext>
            </a:extLst>
          </p:cNvPr>
          <p:cNvSpPr/>
          <p:nvPr/>
        </p:nvSpPr>
        <p:spPr>
          <a:xfrm>
            <a:off x="7517743" y="2562917"/>
            <a:ext cx="45719" cy="256032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9A3332-8A3A-4391-8AC9-1ED2BA817964}"/>
              </a:ext>
            </a:extLst>
          </p:cNvPr>
          <p:cNvGrpSpPr/>
          <p:nvPr/>
        </p:nvGrpSpPr>
        <p:grpSpPr>
          <a:xfrm>
            <a:off x="2229863" y="5541028"/>
            <a:ext cx="7305554" cy="1678330"/>
            <a:chOff x="2062223" y="5624512"/>
            <a:chExt cx="7305554" cy="167833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BC604C4-E2BB-4603-9CB4-C2DFD6E52C63}"/>
                </a:ext>
              </a:extLst>
            </p:cNvPr>
            <p:cNvSpPr/>
            <p:nvPr/>
          </p:nvSpPr>
          <p:spPr>
            <a:xfrm>
              <a:off x="4610582" y="5624512"/>
              <a:ext cx="4757195" cy="1678330"/>
            </a:xfrm>
            <a:prstGeom prst="triangle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7345606-76CC-49EC-8FB5-74B9A4FD9B98}"/>
                </a:ext>
              </a:extLst>
            </p:cNvPr>
            <p:cNvSpPr/>
            <p:nvPr/>
          </p:nvSpPr>
          <p:spPr>
            <a:xfrm>
              <a:off x="2062223" y="5624512"/>
              <a:ext cx="4757195" cy="1678330"/>
            </a:xfrm>
            <a:prstGeom prst="triangle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3AE2B94B-A0B6-4AFB-A565-E7E29B9C2090}"/>
              </a:ext>
            </a:extLst>
          </p:cNvPr>
          <p:cNvSpPr/>
          <p:nvPr/>
        </p:nvSpPr>
        <p:spPr>
          <a:xfrm>
            <a:off x="-2138516" y="-2203278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EFCECA-E0C9-48F9-AAB4-7D3628BB3E00}"/>
              </a:ext>
            </a:extLst>
          </p:cNvPr>
          <p:cNvSpPr/>
          <p:nvPr/>
        </p:nvSpPr>
        <p:spPr>
          <a:xfrm>
            <a:off x="-1983660" y="6380193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2163A0-3522-43FA-9BFD-462D83D561B0}"/>
              </a:ext>
            </a:extLst>
          </p:cNvPr>
          <p:cNvSpPr/>
          <p:nvPr/>
        </p:nvSpPr>
        <p:spPr>
          <a:xfrm>
            <a:off x="9313278" y="-2933913"/>
            <a:ext cx="3505200" cy="3505200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D3CB88C-7D8A-473F-828C-F637F4B08E71}"/>
              </a:ext>
            </a:extLst>
          </p:cNvPr>
          <p:cNvSpPr/>
          <p:nvPr/>
        </p:nvSpPr>
        <p:spPr>
          <a:xfrm>
            <a:off x="8585200" y="382002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502B0A6-CEC4-47F9-9390-82637919C0B1}"/>
              </a:ext>
            </a:extLst>
          </p:cNvPr>
          <p:cNvSpPr/>
          <p:nvPr/>
        </p:nvSpPr>
        <p:spPr>
          <a:xfrm rot="10800000">
            <a:off x="152400" y="15240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54D97-8544-4E5E-8F35-C42B9C7B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810" y="2551509"/>
            <a:ext cx="5580380" cy="17549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343A40"/>
                </a:solidFill>
              </a:rPr>
              <a:t>METODE </a:t>
            </a:r>
            <a:br>
              <a:rPr lang="en-US" sz="4800" dirty="0">
                <a:solidFill>
                  <a:srgbClr val="343A40"/>
                </a:solidFill>
              </a:rPr>
            </a:br>
            <a:r>
              <a:rPr lang="en-US" sz="4800" dirty="0">
                <a:solidFill>
                  <a:srgbClr val="343A40"/>
                </a:solidFill>
              </a:rPr>
              <a:t>PRAKTIK KERJA LAPANGAN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5711070-E711-4E54-B133-4462BEA2458A}"/>
              </a:ext>
            </a:extLst>
          </p:cNvPr>
          <p:cNvSpPr/>
          <p:nvPr/>
        </p:nvSpPr>
        <p:spPr>
          <a:xfrm>
            <a:off x="8737600" y="394194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9614031-4DBF-40F6-8285-0B1EB6D09B9B}"/>
              </a:ext>
            </a:extLst>
          </p:cNvPr>
          <p:cNvSpPr/>
          <p:nvPr/>
        </p:nvSpPr>
        <p:spPr>
          <a:xfrm rot="10800000">
            <a:off x="0" y="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8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95732D5-3C16-41A3-A1B9-C44AC4EFDD36}"/>
              </a:ext>
            </a:extLst>
          </p:cNvPr>
          <p:cNvGrpSpPr/>
          <p:nvPr/>
        </p:nvGrpSpPr>
        <p:grpSpPr>
          <a:xfrm>
            <a:off x="6869961" y="744252"/>
            <a:ext cx="4240729" cy="1077218"/>
            <a:chOff x="6291227" y="744252"/>
            <a:chExt cx="4240729" cy="10772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2C6565-9BBF-4C35-8D33-3AC61832F5F0}"/>
                </a:ext>
              </a:extLst>
            </p:cNvPr>
            <p:cNvGrpSpPr/>
            <p:nvPr/>
          </p:nvGrpSpPr>
          <p:grpSpPr>
            <a:xfrm>
              <a:off x="6995732" y="744252"/>
              <a:ext cx="3536224" cy="1077218"/>
              <a:chOff x="1707106" y="591852"/>
              <a:chExt cx="3536224" cy="107721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5426EA-AA69-4E46-A938-D49F0F049630}"/>
                  </a:ext>
                </a:extLst>
              </p:cNvPr>
              <p:cNvSpPr txBox="1"/>
              <p:nvPr/>
            </p:nvSpPr>
            <p:spPr>
              <a:xfrm>
                <a:off x="1759352" y="591852"/>
                <a:ext cx="348397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343A40"/>
                    </a:solidFill>
                    <a:latin typeface="+mj-lt"/>
                  </a:rPr>
                  <a:t>Waktu Pelaksanaan</a:t>
                </a:r>
              </a:p>
              <a:p>
                <a:r>
                  <a:rPr lang="en-US" sz="2000" dirty="0">
                    <a:solidFill>
                      <a:srgbClr val="343A40"/>
                    </a:solidFill>
                  </a:rPr>
                  <a:t>1 Februari 2021 </a:t>
                </a:r>
                <a:r>
                  <a:rPr lang="en-US" sz="2000" dirty="0" err="1">
                    <a:solidFill>
                      <a:srgbClr val="343A40"/>
                    </a:solidFill>
                  </a:rPr>
                  <a:t>s.d.</a:t>
                </a:r>
                <a:endParaRPr lang="en-US" sz="2000" dirty="0">
                  <a:solidFill>
                    <a:srgbClr val="343A40"/>
                  </a:solidFill>
                </a:endParaRPr>
              </a:p>
              <a:p>
                <a:r>
                  <a:rPr lang="en-US" sz="2000" dirty="0">
                    <a:solidFill>
                      <a:srgbClr val="343A40"/>
                    </a:solidFill>
                  </a:rPr>
                  <a:t>8 April 2021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C29D99B-438F-46CB-9C49-5CB6C5A56F02}"/>
                  </a:ext>
                </a:extLst>
              </p:cNvPr>
              <p:cNvSpPr/>
              <p:nvPr/>
            </p:nvSpPr>
            <p:spPr>
              <a:xfrm>
                <a:off x="1707106" y="683421"/>
                <a:ext cx="45719" cy="914400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C2C6B60-AC36-4679-9B6B-522AC409F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1227" y="1018701"/>
              <a:ext cx="548640" cy="54864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80A4AD-6349-4360-B00A-A3E5F0958D9C}"/>
              </a:ext>
            </a:extLst>
          </p:cNvPr>
          <p:cNvGrpSpPr/>
          <p:nvPr/>
        </p:nvGrpSpPr>
        <p:grpSpPr>
          <a:xfrm>
            <a:off x="1091470" y="744252"/>
            <a:ext cx="4605204" cy="1077218"/>
            <a:chOff x="1077966" y="591852"/>
            <a:chExt cx="4605204" cy="1077218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8DD14834-8337-49F5-8D59-3F97AE27E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7966" y="856141"/>
              <a:ext cx="548640" cy="54864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1CEEB5-E101-43EB-BD8D-0030A5C22167}"/>
                </a:ext>
              </a:extLst>
            </p:cNvPr>
            <p:cNvSpPr txBox="1"/>
            <p:nvPr/>
          </p:nvSpPr>
          <p:spPr>
            <a:xfrm>
              <a:off x="1759352" y="591852"/>
              <a:ext cx="392381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43A40"/>
                  </a:solidFill>
                  <a:latin typeface="+mj-lt"/>
                </a:rPr>
                <a:t>Kantor Desa </a:t>
              </a:r>
              <a:r>
                <a:rPr lang="en-US" sz="2400" dirty="0" err="1">
                  <a:solidFill>
                    <a:srgbClr val="343A40"/>
                  </a:solidFill>
                  <a:latin typeface="+mj-lt"/>
                </a:rPr>
                <a:t>Langonsari</a:t>
              </a:r>
              <a:endParaRPr lang="en-US" sz="2400" dirty="0">
                <a:solidFill>
                  <a:srgbClr val="343A40"/>
                </a:solidFill>
                <a:latin typeface="+mj-lt"/>
              </a:endParaRPr>
            </a:p>
            <a:p>
              <a:r>
                <a:rPr lang="en-US" sz="2000" dirty="0">
                  <a:solidFill>
                    <a:srgbClr val="343A40"/>
                  </a:solidFill>
                </a:rPr>
                <a:t>Kecamatan Pameungpeuk</a:t>
              </a:r>
            </a:p>
            <a:p>
              <a:r>
                <a:rPr lang="en-US" sz="2000" dirty="0">
                  <a:solidFill>
                    <a:srgbClr val="343A40"/>
                  </a:solidFill>
                </a:rPr>
                <a:t>Kabupaten Bandung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15C84F-E4EB-4F09-85FC-24F7148F9AD5}"/>
                </a:ext>
              </a:extLst>
            </p:cNvPr>
            <p:cNvSpPr/>
            <p:nvPr/>
          </p:nvSpPr>
          <p:spPr>
            <a:xfrm>
              <a:off x="1707106" y="683421"/>
              <a:ext cx="45719" cy="914400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E2BD2E-EE1B-4052-8754-75FAE2F7011C}"/>
              </a:ext>
            </a:extLst>
          </p:cNvPr>
          <p:cNvGrpSpPr/>
          <p:nvPr/>
        </p:nvGrpSpPr>
        <p:grpSpPr>
          <a:xfrm>
            <a:off x="1415230" y="2715277"/>
            <a:ext cx="9361540" cy="3228137"/>
            <a:chOff x="844952" y="3131837"/>
            <a:chExt cx="9361540" cy="32281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817F77C-8070-4906-B1BA-A3DAFE0ABE37}"/>
                </a:ext>
              </a:extLst>
            </p:cNvPr>
            <p:cNvGrpSpPr/>
            <p:nvPr/>
          </p:nvGrpSpPr>
          <p:grpSpPr>
            <a:xfrm>
              <a:off x="844952" y="3131837"/>
              <a:ext cx="2315516" cy="1207783"/>
              <a:chOff x="844952" y="3131837"/>
              <a:chExt cx="2315516" cy="120778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8EF60A0-1F1F-4EDE-B9FE-DA965F2C9E12}"/>
                  </a:ext>
                </a:extLst>
              </p:cNvPr>
              <p:cNvSpPr/>
              <p:nvPr/>
            </p:nvSpPr>
            <p:spPr>
              <a:xfrm>
                <a:off x="844952" y="3500250"/>
                <a:ext cx="2315516" cy="99477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D204A9-6578-4CD0-B21D-2EEB9092F584}"/>
                  </a:ext>
                </a:extLst>
              </p:cNvPr>
              <p:cNvSpPr txBox="1"/>
              <p:nvPr/>
            </p:nvSpPr>
            <p:spPr>
              <a:xfrm>
                <a:off x="844952" y="3693289"/>
                <a:ext cx="2315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Orientasi dan perkenalan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0ACFEB-A4A8-49AB-9401-4F06EB0FE47A}"/>
                  </a:ext>
                </a:extLst>
              </p:cNvPr>
              <p:cNvSpPr txBox="1"/>
              <p:nvPr/>
            </p:nvSpPr>
            <p:spPr>
              <a:xfrm>
                <a:off x="844952" y="3131837"/>
                <a:ext cx="1773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43A40"/>
                    </a:solidFill>
                  </a:rPr>
                  <a:t>Pekan ke-1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20CD8DD-4D32-42A8-97D1-1C3A5B2D62C1}"/>
                </a:ext>
              </a:extLst>
            </p:cNvPr>
            <p:cNvGrpSpPr/>
            <p:nvPr/>
          </p:nvGrpSpPr>
          <p:grpSpPr>
            <a:xfrm>
              <a:off x="3160468" y="3131837"/>
              <a:ext cx="2315516" cy="1207783"/>
              <a:chOff x="844952" y="3131837"/>
              <a:chExt cx="2315516" cy="120778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AECA1D9-71FA-47BC-A1D2-58B995312721}"/>
                  </a:ext>
                </a:extLst>
              </p:cNvPr>
              <p:cNvSpPr/>
              <p:nvPr/>
            </p:nvSpPr>
            <p:spPr>
              <a:xfrm>
                <a:off x="844952" y="3500250"/>
                <a:ext cx="2315516" cy="99477"/>
              </a:xfrm>
              <a:prstGeom prst="rect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97CC85-C263-416A-83DA-4CF569AEF2AD}"/>
                  </a:ext>
                </a:extLst>
              </p:cNvPr>
              <p:cNvSpPr txBox="1"/>
              <p:nvPr/>
            </p:nvSpPr>
            <p:spPr>
              <a:xfrm>
                <a:off x="844952" y="3693289"/>
                <a:ext cx="2315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Perencanaan tugas di instansi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2552A2-F3E8-4089-9AE4-9EE7A267AB12}"/>
                  </a:ext>
                </a:extLst>
              </p:cNvPr>
              <p:cNvSpPr txBox="1"/>
              <p:nvPr/>
            </p:nvSpPr>
            <p:spPr>
              <a:xfrm>
                <a:off x="844952" y="3131837"/>
                <a:ext cx="1773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43A40"/>
                    </a:solidFill>
                  </a:rPr>
                  <a:t>Pekan ke-2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40ADA46-A51D-425D-B447-05C2D052A7B5}"/>
                </a:ext>
              </a:extLst>
            </p:cNvPr>
            <p:cNvGrpSpPr/>
            <p:nvPr/>
          </p:nvGrpSpPr>
          <p:grpSpPr>
            <a:xfrm>
              <a:off x="5475984" y="3131837"/>
              <a:ext cx="2315516" cy="1207783"/>
              <a:chOff x="844952" y="3131837"/>
              <a:chExt cx="2315516" cy="1207783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05B7DD4-ED33-41BD-B8FD-A76EC050E01C}"/>
                  </a:ext>
                </a:extLst>
              </p:cNvPr>
              <p:cNvSpPr/>
              <p:nvPr/>
            </p:nvSpPr>
            <p:spPr>
              <a:xfrm>
                <a:off x="844952" y="3500250"/>
                <a:ext cx="2315516" cy="99477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7D68FC-633D-42B2-9A07-211AA28BA100}"/>
                  </a:ext>
                </a:extLst>
              </p:cNvPr>
              <p:cNvSpPr txBox="1"/>
              <p:nvPr/>
            </p:nvSpPr>
            <p:spPr>
              <a:xfrm>
                <a:off x="844952" y="3693289"/>
                <a:ext cx="2315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Pengamatan potensi instansi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66BE84-306A-4A34-98FF-4B14AB951F50}"/>
                  </a:ext>
                </a:extLst>
              </p:cNvPr>
              <p:cNvSpPr txBox="1"/>
              <p:nvPr/>
            </p:nvSpPr>
            <p:spPr>
              <a:xfrm>
                <a:off x="844952" y="3131837"/>
                <a:ext cx="1773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43A40"/>
                    </a:solidFill>
                  </a:rPr>
                  <a:t>Pekan ke-3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313885C-55C4-4882-B334-EDDE2E2EC8AF}"/>
                </a:ext>
              </a:extLst>
            </p:cNvPr>
            <p:cNvGrpSpPr/>
            <p:nvPr/>
          </p:nvGrpSpPr>
          <p:grpSpPr>
            <a:xfrm>
              <a:off x="7791500" y="3131837"/>
              <a:ext cx="2315516" cy="1207783"/>
              <a:chOff x="844952" y="3131837"/>
              <a:chExt cx="2315516" cy="120778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97C7AEC-16DF-4A32-9A65-31C9FBA49CCC}"/>
                  </a:ext>
                </a:extLst>
              </p:cNvPr>
              <p:cNvSpPr/>
              <p:nvPr/>
            </p:nvSpPr>
            <p:spPr>
              <a:xfrm>
                <a:off x="844952" y="3500250"/>
                <a:ext cx="2315516" cy="99477"/>
              </a:xfrm>
              <a:prstGeom prst="rect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F26FEF3-E760-4386-A070-46C1AB85389C}"/>
                  </a:ext>
                </a:extLst>
              </p:cNvPr>
              <p:cNvSpPr txBox="1"/>
              <p:nvPr/>
            </p:nvSpPr>
            <p:spPr>
              <a:xfrm>
                <a:off x="844952" y="3693289"/>
                <a:ext cx="2315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Pengumpulan data primer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48F66E0-3979-41A3-A921-140688C7941F}"/>
                  </a:ext>
                </a:extLst>
              </p:cNvPr>
              <p:cNvSpPr txBox="1"/>
              <p:nvPr/>
            </p:nvSpPr>
            <p:spPr>
              <a:xfrm>
                <a:off x="844952" y="3131837"/>
                <a:ext cx="1773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43A40"/>
                    </a:solidFill>
                  </a:rPr>
                  <a:t>Pekan ke-4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F77CFA-5A7D-462C-B347-1E660DEDED92}"/>
                </a:ext>
              </a:extLst>
            </p:cNvPr>
            <p:cNvSpPr/>
            <p:nvPr/>
          </p:nvSpPr>
          <p:spPr>
            <a:xfrm rot="5400000">
              <a:off x="9235337" y="4371929"/>
              <a:ext cx="1842833" cy="99477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65AB220-C42B-4DEC-9F8A-5E4E734F0A88}"/>
                </a:ext>
              </a:extLst>
            </p:cNvPr>
            <p:cNvGrpSpPr/>
            <p:nvPr/>
          </p:nvGrpSpPr>
          <p:grpSpPr>
            <a:xfrm>
              <a:off x="7831420" y="4875192"/>
              <a:ext cx="2315516" cy="1484782"/>
              <a:chOff x="844952" y="3131837"/>
              <a:chExt cx="2315516" cy="148478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4D261CE-F85C-4CF8-8766-15843307B53A}"/>
                  </a:ext>
                </a:extLst>
              </p:cNvPr>
              <p:cNvSpPr/>
              <p:nvPr/>
            </p:nvSpPr>
            <p:spPr>
              <a:xfrm>
                <a:off x="844952" y="3500250"/>
                <a:ext cx="2315516" cy="99477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7C61ED-33C0-469F-99CF-D0C52F18542A}"/>
                  </a:ext>
                </a:extLst>
              </p:cNvPr>
              <p:cNvSpPr txBox="1"/>
              <p:nvPr/>
            </p:nvSpPr>
            <p:spPr>
              <a:xfrm>
                <a:off x="844952" y="3693289"/>
                <a:ext cx="23155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Pelaksanaan pembangunan infrastruktur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E0259ED-3886-4252-8F21-8040B91FB324}"/>
                  </a:ext>
                </a:extLst>
              </p:cNvPr>
              <p:cNvSpPr txBox="1"/>
              <p:nvPr/>
            </p:nvSpPr>
            <p:spPr>
              <a:xfrm>
                <a:off x="844952" y="3131837"/>
                <a:ext cx="1773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43A40"/>
                    </a:solidFill>
                  </a:rPr>
                  <a:t>Pekan ke-5, 6, 7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38DBFA8-1CFD-4E49-913A-2876EE6E0068}"/>
                </a:ext>
              </a:extLst>
            </p:cNvPr>
            <p:cNvGrpSpPr/>
            <p:nvPr/>
          </p:nvGrpSpPr>
          <p:grpSpPr>
            <a:xfrm>
              <a:off x="5535865" y="4875192"/>
              <a:ext cx="2315516" cy="1207783"/>
              <a:chOff x="844952" y="3131837"/>
              <a:chExt cx="2315516" cy="120778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D0D3FF9-C89D-4DC8-8B93-348F6ED72D44}"/>
                  </a:ext>
                </a:extLst>
              </p:cNvPr>
              <p:cNvSpPr/>
              <p:nvPr/>
            </p:nvSpPr>
            <p:spPr>
              <a:xfrm>
                <a:off x="844952" y="3500250"/>
                <a:ext cx="2315516" cy="99477"/>
              </a:xfrm>
              <a:prstGeom prst="rect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313466C-D978-4C40-A609-03E987845D2F}"/>
                  </a:ext>
                </a:extLst>
              </p:cNvPr>
              <p:cNvSpPr txBox="1"/>
              <p:nvPr/>
            </p:nvSpPr>
            <p:spPr>
              <a:xfrm>
                <a:off x="844952" y="3693289"/>
                <a:ext cx="2315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Evaluasi dan perbaikan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D0881F8-3B00-4A55-BAF8-5CA4F0ECC20D}"/>
                  </a:ext>
                </a:extLst>
              </p:cNvPr>
              <p:cNvSpPr txBox="1"/>
              <p:nvPr/>
            </p:nvSpPr>
            <p:spPr>
              <a:xfrm>
                <a:off x="844952" y="3131837"/>
                <a:ext cx="1773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43A40"/>
                    </a:solidFill>
                  </a:rPr>
                  <a:t>Pekan ke-8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A97A674-A21F-49A0-B2F3-5DC4EF30E5DD}"/>
                </a:ext>
              </a:extLst>
            </p:cNvPr>
            <p:cNvGrpSpPr/>
            <p:nvPr/>
          </p:nvGrpSpPr>
          <p:grpSpPr>
            <a:xfrm>
              <a:off x="3220350" y="4875192"/>
              <a:ext cx="2315516" cy="1207783"/>
              <a:chOff x="844952" y="3131837"/>
              <a:chExt cx="2315516" cy="1207783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D8B0756-C0E1-4457-A68D-2D8F4A4A0A44}"/>
                  </a:ext>
                </a:extLst>
              </p:cNvPr>
              <p:cNvSpPr/>
              <p:nvPr/>
            </p:nvSpPr>
            <p:spPr>
              <a:xfrm>
                <a:off x="844952" y="3500250"/>
                <a:ext cx="2315516" cy="99477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F9041DD-D701-4EC0-B9C7-D9BEA8705DA6}"/>
                  </a:ext>
                </a:extLst>
              </p:cNvPr>
              <p:cNvSpPr txBox="1"/>
              <p:nvPr/>
            </p:nvSpPr>
            <p:spPr>
              <a:xfrm>
                <a:off x="844952" y="3693289"/>
                <a:ext cx="2315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Penulisan laporan akhir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CC521ED-D1EB-43C8-8B2D-03E31AF35D1E}"/>
                  </a:ext>
                </a:extLst>
              </p:cNvPr>
              <p:cNvSpPr txBox="1"/>
              <p:nvPr/>
            </p:nvSpPr>
            <p:spPr>
              <a:xfrm>
                <a:off x="844952" y="3131837"/>
                <a:ext cx="1773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43A40"/>
                    </a:solidFill>
                  </a:rPr>
                  <a:t>Pekan ke-9, 10</a:t>
                </a:r>
              </a:p>
            </p:txBody>
          </p:sp>
        </p:grp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B07E3461-DCF9-4549-89ED-076A0E55D639}"/>
              </a:ext>
            </a:extLst>
          </p:cNvPr>
          <p:cNvSpPr/>
          <p:nvPr/>
        </p:nvSpPr>
        <p:spPr>
          <a:xfrm>
            <a:off x="-753601" y="5436644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3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497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Poppins SemiBold</vt:lpstr>
      <vt:lpstr>Arial</vt:lpstr>
      <vt:lpstr>Poppins</vt:lpstr>
      <vt:lpstr>Calibri</vt:lpstr>
      <vt:lpstr>Office Theme</vt:lpstr>
      <vt:lpstr>PEMBANGUNAN INFRASTRUKTUR JARINGAN SISTEM PELAYANAN PENDATAAN MASYARAKAT MISKIN BERBASIS WEB  DI KANTOR DESA LANGONSARI, KABUPATEN BANDUNG</vt:lpstr>
      <vt:lpstr>DAFTAR ISI</vt:lpstr>
      <vt:lpstr>PENDAHULUAN</vt:lpstr>
      <vt:lpstr>PowerPoint Presentation</vt:lpstr>
      <vt:lpstr>PowerPoint Presentation</vt:lpstr>
      <vt:lpstr>PowerPoint Presentation</vt:lpstr>
      <vt:lpstr>PowerPoint Presentation</vt:lpstr>
      <vt:lpstr>METODE  PRAKTIK KERJA LAPANGAN</vt:lpstr>
      <vt:lpstr>PowerPoint Presentation</vt:lpstr>
      <vt:lpstr>DAFTAR PUSTAKA</vt:lpstr>
      <vt:lpstr>PowerPoint Presentation</vt:lpstr>
      <vt:lpstr>TERIMA KASIH!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PEMBANGUNAN INFRASTRUKTUR JARINGAN SISTEM PELAYANAN PENDATAAN MASYARAKAT MISKIN BERBASIS WEB DI KANTOR DESA LANGONSARI</dc:title>
  <dc:creator>Esto Triramdani</dc:creator>
  <cp:lastModifiedBy>Esto Triramdani</cp:lastModifiedBy>
  <cp:revision>30</cp:revision>
  <dcterms:created xsi:type="dcterms:W3CDTF">2021-02-04T05:06:54Z</dcterms:created>
  <dcterms:modified xsi:type="dcterms:W3CDTF">2021-02-05T11:04:40Z</dcterms:modified>
</cp:coreProperties>
</file>