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11F4-CC0F-4C97-83CE-C89624036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E35EBC-844A-4252-BCF1-1602C16F5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A55E0-E2FC-4F80-89BD-6263B2EE23DE}"/>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5" name="Footer Placeholder 4">
            <a:extLst>
              <a:ext uri="{FF2B5EF4-FFF2-40B4-BE49-F238E27FC236}">
                <a16:creationId xmlns:a16="http://schemas.microsoft.com/office/drawing/2014/main" id="{0CF94764-E197-4BBD-864A-61911E65F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452AF-EF42-4E81-BAA3-944D06DB7328}"/>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236927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CD4D-D3AB-40E5-9575-41929EB198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27ABE-192E-49E6-A9EB-32F24EDED2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3B176-2C87-4BA6-91A1-59FE5414C224}"/>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5" name="Footer Placeholder 4">
            <a:extLst>
              <a:ext uri="{FF2B5EF4-FFF2-40B4-BE49-F238E27FC236}">
                <a16:creationId xmlns:a16="http://schemas.microsoft.com/office/drawing/2014/main" id="{E1031A9F-7380-424F-B59D-B182C91E9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E67CC-3162-4B21-9DEA-1104A7D41900}"/>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51447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03404-F11C-4843-86AB-1B6CD9465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6F634-1C64-41FA-96EB-7A70D6EA3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8D21D-D4FD-4FF9-A942-3CF92FE3C9D4}"/>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5" name="Footer Placeholder 4">
            <a:extLst>
              <a:ext uri="{FF2B5EF4-FFF2-40B4-BE49-F238E27FC236}">
                <a16:creationId xmlns:a16="http://schemas.microsoft.com/office/drawing/2014/main" id="{34662445-DD6A-4CA9-9A04-A41D530E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19841-D751-4541-8E10-7A40E5E17D83}"/>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408542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A032-40D3-4E9E-9168-FCE8D301D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44B63-4310-4CCE-8B62-05CF1F544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E66AA-CB61-4D6E-ABC6-D6F2C5C73EED}"/>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5" name="Footer Placeholder 4">
            <a:extLst>
              <a:ext uri="{FF2B5EF4-FFF2-40B4-BE49-F238E27FC236}">
                <a16:creationId xmlns:a16="http://schemas.microsoft.com/office/drawing/2014/main" id="{FDABA750-D510-4986-ADDD-E2CB8836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FA51F-3BFE-4E22-84D7-EF86D01D32CC}"/>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236414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C5C5-2257-486D-8C02-9148861C22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981E75-8C6C-40F1-B309-67484CE69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5FD83-6014-4563-9BE9-CD28E76E92CE}"/>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5" name="Footer Placeholder 4">
            <a:extLst>
              <a:ext uri="{FF2B5EF4-FFF2-40B4-BE49-F238E27FC236}">
                <a16:creationId xmlns:a16="http://schemas.microsoft.com/office/drawing/2014/main" id="{D6DBE314-335E-4718-9C5B-57395958C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A7F3-0B57-42CA-A64D-CED550597870}"/>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1123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9F49-3678-40AD-B019-653D3336B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FF5FB-2166-44FE-9F0C-B5B501C842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911373-65F2-4420-A205-A4FD3F383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656DC-EB9C-4221-BE60-348178EC0FC4}"/>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6" name="Footer Placeholder 5">
            <a:extLst>
              <a:ext uri="{FF2B5EF4-FFF2-40B4-BE49-F238E27FC236}">
                <a16:creationId xmlns:a16="http://schemas.microsoft.com/office/drawing/2014/main" id="{730212F7-C4FC-446D-A082-0ECF2D982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D69A8-F4DE-4CD5-9A54-F2E13DEAFED4}"/>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25679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3B02-39F5-48CB-A120-9F31C89C1C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F59EF-69C6-4932-A87A-927274499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483B0-5661-4736-9C12-079C4CC52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CD2160-BE10-4949-B077-14639AC02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83D55-D1D3-4253-8960-BE3BABF05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7E490-FC8F-4803-84A8-DF46C3763CF7}"/>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8" name="Footer Placeholder 7">
            <a:extLst>
              <a:ext uri="{FF2B5EF4-FFF2-40B4-BE49-F238E27FC236}">
                <a16:creationId xmlns:a16="http://schemas.microsoft.com/office/drawing/2014/main" id="{5F57BD08-5AF3-4342-8C08-D7F777CB15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556955-3716-4745-A91B-AAB5591DB9F1}"/>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34133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304B-CA92-4356-9D5F-8D15139BDA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938A40-FD70-457E-A589-8C6BD61BAC8D}"/>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4" name="Footer Placeholder 3">
            <a:extLst>
              <a:ext uri="{FF2B5EF4-FFF2-40B4-BE49-F238E27FC236}">
                <a16:creationId xmlns:a16="http://schemas.microsoft.com/office/drawing/2014/main" id="{F9D2660F-DD49-48E9-9177-BB2454D34B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D57FCF-BA0F-4990-85C1-46B80A85F8C8}"/>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282335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84657-580B-46A9-B971-C769F81C4E80}"/>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3" name="Footer Placeholder 2">
            <a:extLst>
              <a:ext uri="{FF2B5EF4-FFF2-40B4-BE49-F238E27FC236}">
                <a16:creationId xmlns:a16="http://schemas.microsoft.com/office/drawing/2014/main" id="{436FB241-B5AA-4EA1-A75E-F1A6E2F22B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ED61-194C-4A58-B07C-7B711C8A6D36}"/>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137407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5676-B598-4D8E-9894-6DC5E1E4E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98F982-416F-4C54-8CE2-7D8262528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3BA095-6E7A-458D-B135-46BCAEFC8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63261-A232-4DF7-94D9-9909413EFD41}"/>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6" name="Footer Placeholder 5">
            <a:extLst>
              <a:ext uri="{FF2B5EF4-FFF2-40B4-BE49-F238E27FC236}">
                <a16:creationId xmlns:a16="http://schemas.microsoft.com/office/drawing/2014/main" id="{7BA8A24C-96A4-4FF4-82E8-8D09FAB14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0DBE3-9C89-454F-99DE-809F18075F86}"/>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19710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E4F5-CB98-4ABD-BF2E-5C999123C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81EBB6-EF6E-4B06-A87C-2C4F98455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12567A-3850-4D28-B186-1F245C0E9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A1C81-6BD5-4592-95E2-ED951793337D}"/>
              </a:ext>
            </a:extLst>
          </p:cNvPr>
          <p:cNvSpPr>
            <a:spLocks noGrp="1"/>
          </p:cNvSpPr>
          <p:nvPr>
            <p:ph type="dt" sz="half" idx="10"/>
          </p:nvPr>
        </p:nvSpPr>
        <p:spPr/>
        <p:txBody>
          <a:bodyPr/>
          <a:lstStyle/>
          <a:p>
            <a:fld id="{5AC23432-2CBC-4474-B6A4-86AD52A094F1}" type="datetimeFigureOut">
              <a:rPr lang="en-US" smtClean="0"/>
              <a:t>5/12/2025</a:t>
            </a:fld>
            <a:endParaRPr lang="en-US"/>
          </a:p>
        </p:txBody>
      </p:sp>
      <p:sp>
        <p:nvSpPr>
          <p:cNvPr id="6" name="Footer Placeholder 5">
            <a:extLst>
              <a:ext uri="{FF2B5EF4-FFF2-40B4-BE49-F238E27FC236}">
                <a16:creationId xmlns:a16="http://schemas.microsoft.com/office/drawing/2014/main" id="{E84C25C0-74B8-401A-A1B0-F1545E647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07AEB-CA3D-4AFF-AB61-25396891E4EE}"/>
              </a:ext>
            </a:extLst>
          </p:cNvPr>
          <p:cNvSpPr>
            <a:spLocks noGrp="1"/>
          </p:cNvSpPr>
          <p:nvPr>
            <p:ph type="sldNum" sz="quarter" idx="12"/>
          </p:nvPr>
        </p:nvSpPr>
        <p:spPr/>
        <p:txBody>
          <a:bodyPr/>
          <a:lstStyle/>
          <a:p>
            <a:fld id="{010C46FD-FAA3-4EE1-98C5-1FCD283D9736}" type="slidenum">
              <a:rPr lang="en-US" smtClean="0"/>
              <a:t>‹#›</a:t>
            </a:fld>
            <a:endParaRPr lang="en-US"/>
          </a:p>
        </p:txBody>
      </p:sp>
    </p:spTree>
    <p:extLst>
      <p:ext uri="{BB962C8B-B14F-4D97-AF65-F5344CB8AC3E}">
        <p14:creationId xmlns:p14="http://schemas.microsoft.com/office/powerpoint/2010/main" val="9802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CBD1A-84FE-4BD6-9B0C-EC2325C78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6DBC49-39CD-41FC-B693-2A23FD681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FD8DB-047A-46B4-BF91-986D8CF3C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23432-2CBC-4474-B6A4-86AD52A094F1}" type="datetimeFigureOut">
              <a:rPr lang="en-US" smtClean="0"/>
              <a:t>5/12/2025</a:t>
            </a:fld>
            <a:endParaRPr lang="en-US"/>
          </a:p>
        </p:txBody>
      </p:sp>
      <p:sp>
        <p:nvSpPr>
          <p:cNvPr id="5" name="Footer Placeholder 4">
            <a:extLst>
              <a:ext uri="{FF2B5EF4-FFF2-40B4-BE49-F238E27FC236}">
                <a16:creationId xmlns:a16="http://schemas.microsoft.com/office/drawing/2014/main" id="{6C54CB26-F00C-48D6-9EBC-0E66067D4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8D3DB3-BD5E-4BB8-AFDC-A0844C816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C46FD-FAA3-4EE1-98C5-1FCD283D9736}" type="slidenum">
              <a:rPr lang="en-US" smtClean="0"/>
              <a:t>‹#›</a:t>
            </a:fld>
            <a:endParaRPr lang="en-US"/>
          </a:p>
        </p:txBody>
      </p:sp>
    </p:spTree>
    <p:extLst>
      <p:ext uri="{BB962C8B-B14F-4D97-AF65-F5344CB8AC3E}">
        <p14:creationId xmlns:p14="http://schemas.microsoft.com/office/powerpoint/2010/main" val="202806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47CDBB7-A027-4619-8B16-1F71B95691F8}"/>
              </a:ext>
            </a:extLst>
          </p:cNvPr>
          <p:cNvSpPr/>
          <p:nvPr/>
        </p:nvSpPr>
        <p:spPr>
          <a:xfrm>
            <a:off x="1270566" y="990209"/>
            <a:ext cx="9845669" cy="2265753"/>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highlight>
                <a:srgbClr val="00FF00"/>
              </a:highlight>
            </a:endParaRPr>
          </a:p>
        </p:txBody>
      </p:sp>
      <p:sp>
        <p:nvSpPr>
          <p:cNvPr id="2" name="Title 1">
            <a:extLst>
              <a:ext uri="{FF2B5EF4-FFF2-40B4-BE49-F238E27FC236}">
                <a16:creationId xmlns:a16="http://schemas.microsoft.com/office/drawing/2014/main" id="{1F95B27F-C796-4BC7-AE7D-E2E5491CEC0D}"/>
              </a:ext>
            </a:extLst>
          </p:cNvPr>
          <p:cNvSpPr>
            <a:spLocks noGrp="1"/>
          </p:cNvSpPr>
          <p:nvPr>
            <p:ph type="ctrTitle"/>
          </p:nvPr>
        </p:nvSpPr>
        <p:spPr/>
        <p:txBody>
          <a:bodyPr/>
          <a:lstStyle/>
          <a:p>
            <a:r>
              <a:rPr lang="en-US" sz="5400" b="1" u="sng" dirty="0">
                <a:solidFill>
                  <a:srgbClr val="C00000"/>
                </a:solidFill>
                <a:effectLst/>
                <a:latin typeface="Arial" panose="020B0604020202020204" pitchFamily="34" charset="0"/>
                <a:ea typeface="MS Mincho" panose="02020609040205080304" pitchFamily="49" charset="-128"/>
                <a:cs typeface="Arial" panose="020B0604020202020204" pitchFamily="34" charset="0"/>
              </a:rPr>
              <a:t>Netflix</a:t>
            </a:r>
            <a:r>
              <a:rPr lang="en-US" sz="2000" u="sng" dirty="0">
                <a:solidFill>
                  <a:srgbClr val="92D050"/>
                </a:solidFill>
                <a:effectLst/>
                <a:latin typeface="Cambria" panose="02040503050406030204" pitchFamily="18" charset="0"/>
                <a:ea typeface="MS Mincho" panose="02020609040205080304" pitchFamily="49" charset="-128"/>
                <a:cs typeface="SimSun" panose="02010600030101010101" pitchFamily="2" charset="-122"/>
              </a:rPr>
              <a:t> </a:t>
            </a:r>
            <a:r>
              <a:rPr lang="en-US" sz="4400" u="sng" dirty="0">
                <a:solidFill>
                  <a:schemeClr val="bg1">
                    <a:lumMod val="95000"/>
                  </a:schemeClr>
                </a:solidFill>
                <a:effectLst/>
                <a:latin typeface="Cambria" panose="02040503050406030204" pitchFamily="18" charset="0"/>
                <a:ea typeface="MS Mincho" panose="02020609040205080304" pitchFamily="49" charset="-128"/>
                <a:cs typeface="SimSun" panose="02010600030101010101" pitchFamily="2" charset="-122"/>
              </a:rPr>
              <a:t>Content Performance Evaluation</a:t>
            </a:r>
            <a:br>
              <a:rPr lang="en-US" sz="1800" dirty="0">
                <a:effectLst/>
                <a:latin typeface="Cambria" panose="02040503050406030204" pitchFamily="18" charset="0"/>
                <a:ea typeface="MS Mincho" panose="02020609040205080304" pitchFamily="49" charset="-128"/>
                <a:cs typeface="SimSun" panose="02010600030101010101" pitchFamily="2" charset="-122"/>
              </a:rPr>
            </a:br>
            <a:endParaRPr lang="en-US" dirty="0"/>
          </a:p>
        </p:txBody>
      </p:sp>
      <p:sp>
        <p:nvSpPr>
          <p:cNvPr id="9" name="Rectangle: Rounded Corners 8">
            <a:extLst>
              <a:ext uri="{FF2B5EF4-FFF2-40B4-BE49-F238E27FC236}">
                <a16:creationId xmlns:a16="http://schemas.microsoft.com/office/drawing/2014/main" id="{B3F5E517-EA3A-4CB9-AA8F-5A251AB6BC9E}"/>
              </a:ext>
            </a:extLst>
          </p:cNvPr>
          <p:cNvSpPr/>
          <p:nvPr/>
        </p:nvSpPr>
        <p:spPr>
          <a:xfrm>
            <a:off x="1173165" y="3981488"/>
            <a:ext cx="9845669" cy="226575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0150" lvl="2" indent="-285750">
              <a:buFont typeface="Wingdings" panose="05000000000000000000" pitchFamily="2" charset="2"/>
              <a:buChar char="q"/>
            </a:pPr>
            <a:r>
              <a:rPr lang="en-US" sz="3200" dirty="0"/>
              <a:t>Analysis and Visuals created with Power Bi</a:t>
            </a:r>
          </a:p>
          <a:p>
            <a:pPr marL="1371600" lvl="2" indent="-457200">
              <a:buFont typeface="Wingdings" panose="05000000000000000000" pitchFamily="2" charset="2"/>
              <a:buChar char="q"/>
            </a:pPr>
            <a:r>
              <a:rPr lang="en-US" sz="3200" dirty="0"/>
              <a:t>Created by Team Work</a:t>
            </a:r>
          </a:p>
          <a:p>
            <a:r>
              <a:rPr lang="en-US" sz="3200" dirty="0"/>
              <a:t>	#30DaysDataChallengewithAnnie</a:t>
            </a:r>
          </a:p>
          <a:p>
            <a:pPr algn="ctr"/>
            <a:endParaRPr lang="en-US" dirty="0">
              <a:solidFill>
                <a:schemeClr val="accent2">
                  <a:lumMod val="75000"/>
                </a:schemeClr>
              </a:solidFill>
              <a:highlight>
                <a:srgbClr val="00FF00"/>
              </a:highlight>
            </a:endParaRPr>
          </a:p>
        </p:txBody>
      </p:sp>
    </p:spTree>
    <p:extLst>
      <p:ext uri="{BB962C8B-B14F-4D97-AF65-F5344CB8AC3E}">
        <p14:creationId xmlns:p14="http://schemas.microsoft.com/office/powerpoint/2010/main" val="34891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055D2B-2FF8-406B-AF75-B51511008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2" y="78658"/>
            <a:ext cx="11366090" cy="6779341"/>
          </a:xfrm>
          <a:prstGeom prst="rect">
            <a:avLst/>
          </a:prstGeom>
        </p:spPr>
      </p:pic>
      <p:sp>
        <p:nvSpPr>
          <p:cNvPr id="14" name="Rectangle: Rounded Corners 13">
            <a:extLst>
              <a:ext uri="{FF2B5EF4-FFF2-40B4-BE49-F238E27FC236}">
                <a16:creationId xmlns:a16="http://schemas.microsoft.com/office/drawing/2014/main" id="{3DFE1BC9-F42E-4B6E-B292-7F34F469FCB7}"/>
              </a:ext>
            </a:extLst>
          </p:cNvPr>
          <p:cNvSpPr/>
          <p:nvPr/>
        </p:nvSpPr>
        <p:spPr>
          <a:xfrm>
            <a:off x="442452" y="78658"/>
            <a:ext cx="11157877" cy="72123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effectLst/>
                <a:latin typeface="Arial" panose="020B0604020202020204" pitchFamily="34" charset="0"/>
                <a:ea typeface="MS Mincho" panose="02020609040205080304" pitchFamily="49" charset="-128"/>
                <a:cs typeface="Arial" panose="020B0604020202020204" pitchFamily="34" charset="0"/>
              </a:rPr>
              <a:t>NETFLIX</a:t>
            </a:r>
            <a:r>
              <a:rPr lang="en-US" sz="3600" dirty="0">
                <a:solidFill>
                  <a:srgbClr val="92D050"/>
                </a:solidFill>
                <a:effectLst/>
                <a:latin typeface="Cambria" panose="02040503050406030204" pitchFamily="18" charset="0"/>
                <a:ea typeface="MS Mincho" panose="02020609040205080304" pitchFamily="49" charset="-128"/>
                <a:cs typeface="SimSun" panose="02010600030101010101" pitchFamily="2" charset="-122"/>
              </a:rPr>
              <a:t> </a:t>
            </a:r>
            <a:r>
              <a:rPr lang="en-US" sz="3600" b="1" dirty="0">
                <a:solidFill>
                  <a:schemeClr val="bg1">
                    <a:lumMod val="95000"/>
                  </a:schemeClr>
                </a:solidFill>
                <a:effectLst/>
                <a:latin typeface="Cambria" panose="02040503050406030204" pitchFamily="18" charset="0"/>
                <a:ea typeface="MS Mincho" panose="02020609040205080304" pitchFamily="49" charset="-128"/>
                <a:cs typeface="SimSun" panose="02010600030101010101" pitchFamily="2" charset="-122"/>
              </a:rPr>
              <a:t>CONTENT PERFORMANCE EVALUATION</a:t>
            </a:r>
            <a:endParaRPr lang="en-US" sz="3600" b="1" dirty="0">
              <a:solidFill>
                <a:schemeClr val="accent2">
                  <a:lumMod val="75000"/>
                </a:schemeClr>
              </a:solidFill>
              <a:highlight>
                <a:srgbClr val="00FF00"/>
              </a:highlight>
            </a:endParaRPr>
          </a:p>
        </p:txBody>
      </p:sp>
    </p:spTree>
    <p:extLst>
      <p:ext uri="{BB962C8B-B14F-4D97-AF65-F5344CB8AC3E}">
        <p14:creationId xmlns:p14="http://schemas.microsoft.com/office/powerpoint/2010/main" val="243320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3F5E517-EA3A-4CB9-AA8F-5A251AB6BC9E}"/>
              </a:ext>
            </a:extLst>
          </p:cNvPr>
          <p:cNvSpPr/>
          <p:nvPr/>
        </p:nvSpPr>
        <p:spPr>
          <a:xfrm>
            <a:off x="6224133" y="3684494"/>
            <a:ext cx="5574578" cy="299839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pPr>
            <a:r>
              <a:rPr lang="en-US" b="1" dirty="0">
                <a:solidFill>
                  <a:schemeClr val="bg1"/>
                </a:solidFill>
                <a:latin typeface="Arial" panose="020B0604020202020204" pitchFamily="34" charset="0"/>
                <a:ea typeface="MS Gothic" panose="020B0609070205080204" pitchFamily="49" charset="-128"/>
                <a:cs typeface="Arial" panose="020B0604020202020204" pitchFamily="34" charset="0"/>
              </a:rPr>
              <a:t>        </a:t>
            </a:r>
          </a:p>
          <a:p>
            <a:pPr marL="0" marR="0">
              <a:spcBef>
                <a:spcPts val="0"/>
              </a:spcBef>
            </a:pPr>
            <a:r>
              <a:rPr lang="en-US" b="1" dirty="0">
                <a:solidFill>
                  <a:schemeClr val="bg1"/>
                </a:solidFill>
                <a:latin typeface="Arial" panose="020B0604020202020204" pitchFamily="34" charset="0"/>
                <a:ea typeface="MS Gothic" panose="020B0609070205080204" pitchFamily="49" charset="-128"/>
                <a:cs typeface="Arial" panose="020B0604020202020204" pitchFamily="34" charset="0"/>
              </a:rPr>
              <a:t>       </a:t>
            </a:r>
            <a:r>
              <a:rPr lang="en-US" sz="1800" b="1" dirty="0">
                <a:solidFill>
                  <a:schemeClr val="bg1"/>
                </a:solidFill>
                <a:latin typeface="Arial" panose="020B0604020202020204" pitchFamily="34" charset="0"/>
                <a:ea typeface="MS Gothic" panose="020B0609070205080204" pitchFamily="49" charset="-128"/>
                <a:cs typeface="Arial" panose="020B0604020202020204" pitchFamily="34" charset="0"/>
              </a:rPr>
              <a:t>P</a:t>
            </a:r>
            <a:r>
              <a:rPr lang="en-US" sz="1800" b="1" dirty="0">
                <a:solidFill>
                  <a:schemeClr val="bg1"/>
                </a:solidFill>
                <a:effectLst/>
                <a:latin typeface="Arial" panose="020B0604020202020204" pitchFamily="34" charset="0"/>
                <a:ea typeface="MS Gothic" panose="020B0609070205080204" pitchFamily="49" charset="-128"/>
                <a:cs typeface="Arial" panose="020B0604020202020204" pitchFamily="34" charset="0"/>
              </a:rPr>
              <a:t>erformance Overview For </a:t>
            </a:r>
            <a:r>
              <a:rPr lang="en-US" sz="1800" b="1" dirty="0">
                <a:solidFill>
                  <a:schemeClr val="bg1"/>
                </a:solidFill>
                <a:effectLst/>
                <a:latin typeface="Arial" panose="020B0604020202020204" pitchFamily="34" charset="0"/>
                <a:ea typeface="MS Mincho" panose="02020609040205080304" pitchFamily="49" charset="-128"/>
                <a:cs typeface="Arial" panose="020B0604020202020204" pitchFamily="34" charset="0"/>
              </a:rPr>
              <a:t>Movies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Action dominates in movie engagement, followed by other genres. This reinforces viewer preferences for energetic, plot-heavy films</a:t>
            </a:r>
            <a:r>
              <a:rPr lang="en-US" dirty="0">
                <a:effectLst/>
                <a:latin typeface="Calibri" panose="020F0502020204030204" pitchFamily="34" charset="0"/>
                <a:ea typeface="SimSun" panose="02010600030101010101" pitchFamily="2" charset="-122"/>
                <a:cs typeface="Times New Roman" panose="02020603050405020304" pitchFamily="18" charset="0"/>
              </a:rPr>
              <a:t>.</a:t>
            </a:r>
          </a:p>
          <a:p>
            <a:pPr marL="0" marR="0">
              <a:spcBef>
                <a:spcPts val="0"/>
              </a:spcBef>
            </a:pPr>
            <a:r>
              <a:rPr lang="en-US" dirty="0">
                <a:effectLst/>
                <a:latin typeface="Calibri" panose="020F0502020204030204" pitchFamily="34" charset="0"/>
                <a:ea typeface="SimSun" panose="02010600030101010101" pitchFamily="2" charset="-122"/>
                <a:cs typeface="Times New Roman" panose="02020603050405020304" pitchFamily="18" charset="0"/>
              </a:rPr>
              <a:t>	</a:t>
            </a:r>
            <a:r>
              <a:rPr lang="en-US" b="1" dirty="0">
                <a:effectLst/>
                <a:latin typeface="Calibri" panose="020F0502020204030204" pitchFamily="34" charset="0"/>
                <a:ea typeface="SimSun" panose="02010600030101010101" pitchFamily="2" charset="-122"/>
                <a:cs typeface="Times New Roman" panose="02020603050405020304" pitchFamily="18" charset="0"/>
              </a:rPr>
              <a:t>Recommendations &amp; Solutions:</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Increase investment in blockbuster-style action movies while testing hybrid genres (e.g., horror-action or action-comedy) to widen appeal.</a:t>
            </a:r>
          </a:p>
          <a:p>
            <a:endParaRPr lang="en-US" sz="1100" dirty="0">
              <a:solidFill>
                <a:schemeClr val="accent2">
                  <a:lumMod val="75000"/>
                </a:schemeClr>
              </a:solidFill>
              <a:highlight>
                <a:srgbClr val="00FF00"/>
              </a:highlight>
            </a:endParaRPr>
          </a:p>
        </p:txBody>
      </p:sp>
      <p:sp>
        <p:nvSpPr>
          <p:cNvPr id="18" name="Rectangle: Rounded Corners 17">
            <a:extLst>
              <a:ext uri="{FF2B5EF4-FFF2-40B4-BE49-F238E27FC236}">
                <a16:creationId xmlns:a16="http://schemas.microsoft.com/office/drawing/2014/main" id="{82F76C9D-162E-4FFA-89D2-919932B27B40}"/>
              </a:ext>
            </a:extLst>
          </p:cNvPr>
          <p:cNvSpPr/>
          <p:nvPr/>
        </p:nvSpPr>
        <p:spPr>
          <a:xfrm>
            <a:off x="522311" y="3684494"/>
            <a:ext cx="5445558" cy="299839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50000"/>
              </a:lnSpc>
              <a:spcBef>
                <a:spcPts val="0"/>
              </a:spcBef>
            </a:pPr>
            <a:r>
              <a:rPr lang="en-US" sz="1800" b="1" dirty="0">
                <a:solidFill>
                  <a:schemeClr val="bg1"/>
                </a:solidFill>
                <a:latin typeface="Arial" panose="020B0604020202020204" pitchFamily="34" charset="0"/>
                <a:ea typeface="MS Gothic" panose="020B0609070205080204" pitchFamily="49" charset="-128"/>
                <a:cs typeface="Arial" panose="020B0604020202020204" pitchFamily="34" charset="0"/>
              </a:rPr>
              <a:t>       P</a:t>
            </a:r>
            <a:r>
              <a:rPr lang="en-US" sz="1800" b="1" dirty="0">
                <a:solidFill>
                  <a:schemeClr val="bg1"/>
                </a:solidFill>
                <a:effectLst/>
                <a:latin typeface="Arial" panose="020B0604020202020204" pitchFamily="34" charset="0"/>
                <a:ea typeface="MS Gothic" panose="020B0609070205080204" pitchFamily="49" charset="-128"/>
                <a:cs typeface="Arial" panose="020B0604020202020204" pitchFamily="34" charset="0"/>
              </a:rPr>
              <a:t>erformance Overview For TV Shows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Action, Horror, Reality, and Thriller genres all show relatively high engagement, with Action leading the pack in TV show categories</a:t>
            </a:r>
            <a:r>
              <a:rPr lang="en-US" dirty="0">
                <a:effectLst/>
                <a:latin typeface="Calibri" panose="020F0502020204030204" pitchFamily="34" charset="0"/>
                <a:ea typeface="SimSun" panose="02010600030101010101" pitchFamily="2" charset="-122"/>
                <a:cs typeface="Times New Roman" panose="02020603050405020304" pitchFamily="18" charset="0"/>
              </a:rPr>
              <a:t>.</a:t>
            </a:r>
          </a:p>
          <a:p>
            <a:pPr marL="0" marR="0">
              <a:spcBef>
                <a:spcPts val="0"/>
              </a:spcBef>
            </a:pPr>
            <a:r>
              <a:rPr lang="en-US" dirty="0">
                <a:effectLst/>
                <a:latin typeface="Calibri" panose="020F0502020204030204" pitchFamily="34" charset="0"/>
                <a:ea typeface="SimSun" panose="02010600030101010101" pitchFamily="2" charset="-122"/>
                <a:cs typeface="Times New Roman" panose="02020603050405020304" pitchFamily="18" charset="0"/>
              </a:rPr>
              <a:t>	</a:t>
            </a:r>
            <a:r>
              <a:rPr lang="en-US" b="1" dirty="0">
                <a:effectLst/>
                <a:latin typeface="Calibri" panose="020F0502020204030204" pitchFamily="34" charset="0"/>
                <a:ea typeface="SimSun" panose="02010600030101010101" pitchFamily="2" charset="-122"/>
                <a:cs typeface="Times New Roman" panose="02020603050405020304" pitchFamily="18" charset="0"/>
              </a:rPr>
              <a:t>Recommendations &amp; Solutions:</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Diversify offerings across these top genres. Promote reality and thriller series more aggressively, especially in markets with rising interest in non-fiction content.</a:t>
            </a:r>
          </a:p>
        </p:txBody>
      </p:sp>
      <p:pic>
        <p:nvPicPr>
          <p:cNvPr id="20" name="Picture 19">
            <a:extLst>
              <a:ext uri="{FF2B5EF4-FFF2-40B4-BE49-F238E27FC236}">
                <a16:creationId xmlns:a16="http://schemas.microsoft.com/office/drawing/2014/main" id="{BD78A847-E938-4E0B-B9E4-F2C4B6913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1" y="175108"/>
            <a:ext cx="11276400" cy="3280028"/>
          </a:xfrm>
          <a:prstGeom prst="rect">
            <a:avLst/>
          </a:prstGeom>
        </p:spPr>
      </p:pic>
    </p:spTree>
    <p:extLst>
      <p:ext uri="{BB962C8B-B14F-4D97-AF65-F5344CB8AC3E}">
        <p14:creationId xmlns:p14="http://schemas.microsoft.com/office/powerpoint/2010/main" val="204313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24D10-4022-4141-BF37-5B85B0638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447" y="426121"/>
            <a:ext cx="6997919" cy="5427833"/>
          </a:xfrm>
          <a:prstGeom prst="rect">
            <a:avLst/>
          </a:prstGeom>
        </p:spPr>
      </p:pic>
      <p:sp>
        <p:nvSpPr>
          <p:cNvPr id="7" name="Rectangle: Rounded Corners 6">
            <a:extLst>
              <a:ext uri="{FF2B5EF4-FFF2-40B4-BE49-F238E27FC236}">
                <a16:creationId xmlns:a16="http://schemas.microsoft.com/office/drawing/2014/main" id="{BB64C6C8-5ADD-4142-B700-14F6003C6298}"/>
              </a:ext>
            </a:extLst>
          </p:cNvPr>
          <p:cNvSpPr/>
          <p:nvPr/>
        </p:nvSpPr>
        <p:spPr>
          <a:xfrm>
            <a:off x="457200" y="1272988"/>
            <a:ext cx="4374776" cy="402515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pPr>
            <a:r>
              <a:rPr lang="en-US" sz="2000" b="1" dirty="0">
                <a:solidFill>
                  <a:schemeClr val="bg1"/>
                </a:solidFill>
                <a:latin typeface="Arial" panose="020B0604020202020204" pitchFamily="34" charset="0"/>
                <a:ea typeface="MS Gothic" panose="020B0609070205080204" pitchFamily="49" charset="-128"/>
                <a:cs typeface="Arial" panose="020B0604020202020204" pitchFamily="34" charset="0"/>
              </a:rPr>
              <a:t>       </a:t>
            </a:r>
          </a:p>
          <a:p>
            <a:pPr marL="0" marR="0">
              <a:spcBef>
                <a:spcPts val="0"/>
              </a:spcBef>
            </a:pPr>
            <a:r>
              <a:rPr lang="en-US" sz="2000" b="1" dirty="0">
                <a:solidFill>
                  <a:schemeClr val="bg1"/>
                </a:solidFill>
                <a:latin typeface="Arial" panose="020B0604020202020204" pitchFamily="34" charset="0"/>
                <a:ea typeface="MS Gothic" panose="020B0609070205080204" pitchFamily="49" charset="-128"/>
                <a:cs typeface="Arial" panose="020B0604020202020204" pitchFamily="34" charset="0"/>
              </a:rPr>
              <a:t>        P</a:t>
            </a:r>
            <a:r>
              <a:rPr lang="en-US" sz="2000" b="1" dirty="0">
                <a:solidFill>
                  <a:schemeClr val="bg1"/>
                </a:solidFill>
                <a:effectLst/>
                <a:latin typeface="Arial" panose="020B0604020202020204" pitchFamily="34" charset="0"/>
                <a:ea typeface="MS Gothic" panose="020B0609070205080204" pitchFamily="49" charset="-128"/>
                <a:cs typeface="Arial" panose="020B0604020202020204" pitchFamily="34" charset="0"/>
              </a:rPr>
              <a:t>erformance </a:t>
            </a:r>
            <a:r>
              <a:rPr lang="en-US" sz="2000" b="1" dirty="0">
                <a:effectLst/>
                <a:latin typeface="Calibri" panose="020F0502020204030204" pitchFamily="34" charset="0"/>
                <a:ea typeface="SimSun" panose="02010600030101010101" pitchFamily="2" charset="-122"/>
                <a:cs typeface="Times New Roman" panose="02020603050405020304" pitchFamily="18" charset="0"/>
              </a:rPr>
              <a:t>Analysis</a:t>
            </a:r>
            <a:r>
              <a:rPr lang="en-US" sz="2000" b="1" dirty="0">
                <a:solidFill>
                  <a:schemeClr val="bg1"/>
                </a:solidFill>
                <a:effectLst/>
                <a:latin typeface="Arial" panose="020B0604020202020204" pitchFamily="34" charset="0"/>
                <a:ea typeface="MS Gothic" panose="020B0609070205080204" pitchFamily="49" charset="-128"/>
                <a:cs typeface="Arial" panose="020B0604020202020204" pitchFamily="34" charset="0"/>
              </a:rPr>
              <a:t> </a:t>
            </a:r>
            <a:endParaRPr lang="en-US" sz="2000" b="1"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The leading movie has 25.7M views, followed by others with 9.7M, 4.1M, and 3.5M. A clear gap suggests strong interest in a few standout titles</a:t>
            </a:r>
            <a:r>
              <a:rPr lang="en-US" dirty="0">
                <a:effectLst/>
                <a:latin typeface="Calibri" panose="020F0502020204030204" pitchFamily="34" charset="0"/>
                <a:ea typeface="SimSun" panose="02010600030101010101" pitchFamily="2" charset="-122"/>
                <a:cs typeface="Times New Roman" panose="02020603050405020304" pitchFamily="18" charset="0"/>
              </a:rPr>
              <a:t>.</a:t>
            </a:r>
          </a:p>
          <a:p>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pPr>
            <a:r>
              <a:rPr lang="en-US" b="1" dirty="0">
                <a:latin typeface="Calibri" panose="020F0502020204030204" pitchFamily="34" charset="0"/>
                <a:ea typeface="SimSun" panose="02010600030101010101" pitchFamily="2" charset="-122"/>
                <a:cs typeface="Times New Roman" panose="02020603050405020304" pitchFamily="18" charset="0"/>
              </a:rPr>
              <a:t>     </a:t>
            </a:r>
            <a:r>
              <a:rPr lang="en-US" b="1" dirty="0">
                <a:effectLst/>
                <a:latin typeface="Calibri" panose="020F0502020204030204" pitchFamily="34" charset="0"/>
                <a:ea typeface="SimSun" panose="02010600030101010101" pitchFamily="2" charset="-122"/>
                <a:cs typeface="Times New Roman" panose="02020603050405020304" pitchFamily="18" charset="0"/>
              </a:rPr>
              <a:t>Recommendations &amp; Solutions:</a:t>
            </a:r>
          </a:p>
          <a:p>
            <a:pPr>
              <a:lnSpc>
                <a:spcPct val="115000"/>
              </a:lnSpc>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Promote underperforming but quality titles using personalized recommendations. Analyze what worked for top movies and replicate marketing strategies.</a:t>
            </a:r>
          </a:p>
          <a:p>
            <a:endParaRPr lang="en-US" sz="1100" dirty="0">
              <a:solidFill>
                <a:schemeClr val="accent2">
                  <a:lumMod val="75000"/>
                </a:schemeClr>
              </a:solidFill>
              <a:highlight>
                <a:srgbClr val="00FF00"/>
              </a:highlight>
            </a:endParaRPr>
          </a:p>
        </p:txBody>
      </p:sp>
    </p:spTree>
    <p:extLst>
      <p:ext uri="{BB962C8B-B14F-4D97-AF65-F5344CB8AC3E}">
        <p14:creationId xmlns:p14="http://schemas.microsoft.com/office/powerpoint/2010/main" val="362782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3F5E517-EA3A-4CB9-AA8F-5A251AB6BC9E}"/>
              </a:ext>
            </a:extLst>
          </p:cNvPr>
          <p:cNvSpPr/>
          <p:nvPr/>
        </p:nvSpPr>
        <p:spPr>
          <a:xfrm>
            <a:off x="6224133" y="3684494"/>
            <a:ext cx="5574578" cy="299839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0"/>
              </a:spcBef>
            </a:pPr>
            <a:r>
              <a:rPr lang="en-US" b="1" dirty="0">
                <a:solidFill>
                  <a:schemeClr val="bg1"/>
                </a:solidFill>
                <a:latin typeface="Arial" panose="020B0604020202020204" pitchFamily="34" charset="0"/>
                <a:ea typeface="MS Gothic" panose="020B0609070205080204" pitchFamily="49" charset="-128"/>
                <a:cs typeface="Arial" panose="020B0604020202020204" pitchFamily="34" charset="0"/>
              </a:rPr>
              <a:t>        </a:t>
            </a:r>
          </a:p>
          <a:p>
            <a:pPr marL="0" marR="0">
              <a:spcBef>
                <a:spcPts val="0"/>
              </a:spcBef>
              <a:spcAft>
                <a:spcPts val="6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2000" b="1" dirty="0">
                <a:effectLst/>
                <a:latin typeface="Calibri" panose="020F0502020204030204" pitchFamily="34" charset="0"/>
                <a:ea typeface="SimSun" panose="02010600030101010101" pitchFamily="2" charset="-122"/>
                <a:cs typeface="Times New Roman" panose="02020603050405020304" pitchFamily="18" charset="0"/>
              </a:rPr>
              <a:t>Performance Analysis</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marR="0">
              <a:spcBef>
                <a:spcPts val="0"/>
              </a:spcBef>
              <a:spcAft>
                <a:spcPts val="6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TV show views have also increased from ~2bn in 2023 to ~5bn in 2024, indicating healthy growth in serialized content consumption.</a:t>
            </a:r>
          </a:p>
          <a:p>
            <a:pPr marL="0" marR="0">
              <a:spcBef>
                <a:spcPts val="0"/>
              </a:spcBef>
              <a:spcAft>
                <a:spcPts val="1000"/>
              </a:spcAft>
            </a:pPr>
            <a:r>
              <a:rPr lang="en-US" sz="1800" b="1" dirty="0">
                <a:effectLst/>
                <a:latin typeface="Calibri" panose="020F0502020204030204" pitchFamily="34" charset="0"/>
                <a:ea typeface="SimSun" panose="02010600030101010101" pitchFamily="2" charset="-122"/>
                <a:cs typeface="Times New Roman" panose="02020603050405020304" pitchFamily="18" charset="0"/>
              </a:rPr>
              <a:t>Recommendations &amp; Solutions</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marR="0">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Sustain growth by improving binge-watch experiences and launching follow-up seasons of successful series. Leverage user data to recommend trending shows more effectively.</a:t>
            </a:r>
          </a:p>
          <a:p>
            <a:endParaRPr lang="en-US" sz="1100" dirty="0">
              <a:solidFill>
                <a:schemeClr val="accent2">
                  <a:lumMod val="75000"/>
                </a:schemeClr>
              </a:solidFill>
              <a:highlight>
                <a:srgbClr val="00FF00"/>
              </a:highlight>
            </a:endParaRPr>
          </a:p>
        </p:txBody>
      </p:sp>
      <p:sp>
        <p:nvSpPr>
          <p:cNvPr id="18" name="Rectangle: Rounded Corners 17">
            <a:extLst>
              <a:ext uri="{FF2B5EF4-FFF2-40B4-BE49-F238E27FC236}">
                <a16:creationId xmlns:a16="http://schemas.microsoft.com/office/drawing/2014/main" id="{82F76C9D-162E-4FFA-89D2-919932B27B40}"/>
              </a:ext>
            </a:extLst>
          </p:cNvPr>
          <p:cNvSpPr/>
          <p:nvPr/>
        </p:nvSpPr>
        <p:spPr>
          <a:xfrm>
            <a:off x="522311" y="3684494"/>
            <a:ext cx="5322677" cy="299839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50000"/>
              </a:lnSpc>
              <a:spcBef>
                <a:spcPts val="0"/>
              </a:spcBef>
            </a:pPr>
            <a:r>
              <a:rPr lang="en-US" sz="1800" b="1" dirty="0">
                <a:solidFill>
                  <a:schemeClr val="bg1"/>
                </a:solidFill>
                <a:latin typeface="Arial" panose="020B0604020202020204" pitchFamily="34" charset="0"/>
                <a:ea typeface="MS Gothic" panose="020B0609070205080204" pitchFamily="49" charset="-128"/>
                <a:cs typeface="Arial" panose="020B0604020202020204" pitchFamily="34" charset="0"/>
              </a:rPr>
              <a:t>       P</a:t>
            </a:r>
            <a:r>
              <a:rPr lang="en-US" sz="1800" b="1" dirty="0">
                <a:solidFill>
                  <a:schemeClr val="bg1"/>
                </a:solidFill>
                <a:effectLst/>
                <a:latin typeface="Arial" panose="020B0604020202020204" pitchFamily="34" charset="0"/>
                <a:ea typeface="MS Gothic" panose="020B0609070205080204" pitchFamily="49" charset="-128"/>
                <a:cs typeface="Arial" panose="020B0604020202020204" pitchFamily="34" charset="0"/>
              </a:rPr>
              <a:t>erformance Analysis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There’s a clear upward trend in movie engagement, increasing from ~4bn in 2023 to ~9bn in 2024, showing growing audience interest.</a:t>
            </a:r>
          </a:p>
          <a:p>
            <a:pPr marL="0" marR="0">
              <a:spcBef>
                <a:spcPts val="0"/>
              </a:spcBef>
              <a:spcAft>
                <a:spcPts val="1000"/>
              </a:spcAft>
            </a:pPr>
            <a:r>
              <a:rPr lang="en-US" sz="1800" b="1" dirty="0">
                <a:effectLst/>
                <a:latin typeface="Calibri" panose="020F0502020204030204" pitchFamily="34" charset="0"/>
                <a:ea typeface="SimSun" panose="02010600030101010101" pitchFamily="2" charset="-122"/>
                <a:cs typeface="Times New Roman" panose="02020603050405020304" pitchFamily="18" charset="0"/>
              </a:rPr>
              <a:t>Recommendations &amp; Solutions:</a:t>
            </a:r>
          </a:p>
          <a:p>
            <a:pPr marL="0" marR="0">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Capitalize on this trend by maintaining a steady release calendar. Monitor which months or seasons drive peak engagement for smarter scheduling.</a:t>
            </a:r>
          </a:p>
        </p:txBody>
      </p:sp>
      <p:pic>
        <p:nvPicPr>
          <p:cNvPr id="22" name="Picture 21">
            <a:extLst>
              <a:ext uri="{FF2B5EF4-FFF2-40B4-BE49-F238E27FC236}">
                <a16:creationId xmlns:a16="http://schemas.microsoft.com/office/drawing/2014/main" id="{2BBECD99-05F3-4169-A2BD-EDDC06C4C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04" y="369267"/>
            <a:ext cx="11073831" cy="3162827"/>
          </a:xfrm>
          <a:prstGeom prst="rect">
            <a:avLst/>
          </a:prstGeom>
        </p:spPr>
      </p:pic>
    </p:spTree>
    <p:extLst>
      <p:ext uri="{BB962C8B-B14F-4D97-AF65-F5344CB8AC3E}">
        <p14:creationId xmlns:p14="http://schemas.microsoft.com/office/powerpoint/2010/main" val="128498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47CDBB7-A027-4619-8B16-1F71B95691F8}"/>
              </a:ext>
            </a:extLst>
          </p:cNvPr>
          <p:cNvSpPr/>
          <p:nvPr/>
        </p:nvSpPr>
        <p:spPr>
          <a:xfrm>
            <a:off x="1001625" y="304138"/>
            <a:ext cx="9074705" cy="163645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highlight>
                <a:srgbClr val="00FF00"/>
              </a:highlight>
            </a:endParaRPr>
          </a:p>
        </p:txBody>
      </p:sp>
      <p:sp>
        <p:nvSpPr>
          <p:cNvPr id="2" name="Title 1">
            <a:extLst>
              <a:ext uri="{FF2B5EF4-FFF2-40B4-BE49-F238E27FC236}">
                <a16:creationId xmlns:a16="http://schemas.microsoft.com/office/drawing/2014/main" id="{1F95B27F-C796-4BC7-AE7D-E2E5491CEC0D}"/>
              </a:ext>
            </a:extLst>
          </p:cNvPr>
          <p:cNvSpPr>
            <a:spLocks noGrp="1"/>
          </p:cNvSpPr>
          <p:nvPr>
            <p:ph type="ctrTitle"/>
          </p:nvPr>
        </p:nvSpPr>
        <p:spPr>
          <a:xfrm>
            <a:off x="1506071" y="1122363"/>
            <a:ext cx="7835153" cy="1235355"/>
          </a:xfrm>
        </p:spPr>
        <p:txBody>
          <a:bodyPr>
            <a:normAutofit fontScale="90000"/>
          </a:bodyPr>
          <a:lstStyle/>
          <a:p>
            <a:r>
              <a:rPr lang="en-US" sz="5400" b="1" u="sng" dirty="0">
                <a:solidFill>
                  <a:srgbClr val="C00000"/>
                </a:solidFill>
                <a:effectLst/>
                <a:latin typeface="Arial" panose="020B0604020202020204" pitchFamily="34" charset="0"/>
                <a:ea typeface="MS Mincho" panose="02020609040205080304" pitchFamily="49" charset="-128"/>
                <a:cs typeface="Arial" panose="020B0604020202020204" pitchFamily="34" charset="0"/>
              </a:rPr>
              <a:t>Netflix</a:t>
            </a:r>
            <a:r>
              <a:rPr lang="en-US" sz="2000" u="sng" dirty="0">
                <a:solidFill>
                  <a:srgbClr val="92D050"/>
                </a:solidFill>
                <a:effectLst/>
                <a:latin typeface="Cambria" panose="02040503050406030204" pitchFamily="18" charset="0"/>
                <a:ea typeface="MS Mincho" panose="02020609040205080304" pitchFamily="49" charset="-128"/>
                <a:cs typeface="SimSun" panose="02010600030101010101" pitchFamily="2" charset="-122"/>
              </a:rPr>
              <a:t> </a:t>
            </a:r>
            <a:r>
              <a:rPr lang="en-US" sz="4400" u="sng" dirty="0">
                <a:solidFill>
                  <a:schemeClr val="bg1">
                    <a:lumMod val="95000"/>
                  </a:schemeClr>
                </a:solidFill>
                <a:effectLst/>
                <a:latin typeface="Cambria" panose="02040503050406030204" pitchFamily="18" charset="0"/>
                <a:ea typeface="MS Mincho" panose="02020609040205080304" pitchFamily="49" charset="-128"/>
                <a:cs typeface="SimSun" panose="02010600030101010101" pitchFamily="2" charset="-122"/>
              </a:rPr>
              <a:t>Content Performance Evaluation</a:t>
            </a:r>
            <a:br>
              <a:rPr lang="en-US" sz="1800" dirty="0">
                <a:effectLst/>
                <a:latin typeface="Cambria" panose="02040503050406030204" pitchFamily="18" charset="0"/>
                <a:ea typeface="MS Mincho" panose="02020609040205080304" pitchFamily="49" charset="-128"/>
                <a:cs typeface="SimSun" panose="02010600030101010101" pitchFamily="2" charset="-122"/>
              </a:rPr>
            </a:br>
            <a:endParaRPr lang="en-US" dirty="0"/>
          </a:p>
        </p:txBody>
      </p:sp>
      <p:sp>
        <p:nvSpPr>
          <p:cNvPr id="9" name="Rectangle: Rounded Corners 8">
            <a:extLst>
              <a:ext uri="{FF2B5EF4-FFF2-40B4-BE49-F238E27FC236}">
                <a16:creationId xmlns:a16="http://schemas.microsoft.com/office/drawing/2014/main" id="{B3F5E517-EA3A-4CB9-AA8F-5A251AB6BC9E}"/>
              </a:ext>
            </a:extLst>
          </p:cNvPr>
          <p:cNvSpPr/>
          <p:nvPr/>
        </p:nvSpPr>
        <p:spPr>
          <a:xfrm>
            <a:off x="723719" y="2167695"/>
            <a:ext cx="9594657" cy="438616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a:p>
            <a:pPr algn="ctr"/>
            <a:endParaRPr lang="en-US" sz="900" dirty="0">
              <a:solidFill>
                <a:schemeClr val="accent2">
                  <a:lumMod val="75000"/>
                </a:schemeClr>
              </a:solidFill>
              <a:highlight>
                <a:srgbClr val="00FF00"/>
              </a:highlight>
            </a:endParaRPr>
          </a:p>
        </p:txBody>
      </p:sp>
      <p:sp>
        <p:nvSpPr>
          <p:cNvPr id="4" name="TextBox 3">
            <a:extLst>
              <a:ext uri="{FF2B5EF4-FFF2-40B4-BE49-F238E27FC236}">
                <a16:creationId xmlns:a16="http://schemas.microsoft.com/office/drawing/2014/main" id="{DD2FF2B7-D08A-4ED5-812B-C70408D79DA6}"/>
              </a:ext>
            </a:extLst>
          </p:cNvPr>
          <p:cNvSpPr txBox="1"/>
          <p:nvPr/>
        </p:nvSpPr>
        <p:spPr>
          <a:xfrm>
            <a:off x="1358152" y="2562964"/>
            <a:ext cx="8130989" cy="3847207"/>
          </a:xfrm>
          <a:prstGeom prst="rect">
            <a:avLst/>
          </a:prstGeom>
          <a:noFill/>
        </p:spPr>
        <p:txBody>
          <a:bodyPr wrap="square" rtlCol="0">
            <a:spAutoFit/>
          </a:bodyPr>
          <a:lstStyle/>
          <a:p>
            <a:r>
              <a:rPr lang="en-US" sz="2400" dirty="0">
                <a:solidFill>
                  <a:schemeClr val="bg1"/>
                </a:solidFill>
                <a:latin typeface="Calibri" panose="020F0502020204030204" pitchFamily="34" charset="0"/>
                <a:ea typeface="SimSun" panose="02010600030101010101" pitchFamily="2" charset="-122"/>
                <a:cs typeface="Times New Roman" panose="02020603050405020304" pitchFamily="18" charset="0"/>
              </a:rPr>
              <a:t>			</a:t>
            </a:r>
            <a:r>
              <a:rPr lang="en-US" sz="28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CONCLUSION</a:t>
            </a:r>
            <a:endParaRPr lang="en-US" sz="28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The dashboard shows strong performance in both movies and TV shows, with movies leading in total views. Action is the top genre across both formats, drawing the highest engagement. Titles like (</a:t>
            </a:r>
            <a:r>
              <a:rPr lang="en-US" sz="24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Zom</a:t>
            </a:r>
            <a:r>
              <a:rPr lang="en-US" sz="24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100:) highlight audience interest in unique, thrilling content. Engagement has grown significantly from 2023 to 2024 across United States and Canada. Netflix should focus on top genres, audience data, and consistent content release to sustain this growth</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164805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401</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Wingdings</vt:lpstr>
      <vt:lpstr>Office Theme</vt:lpstr>
      <vt:lpstr>Netflix Content Performance Evaluation </vt:lpstr>
      <vt:lpstr>PowerPoint Presentation</vt:lpstr>
      <vt:lpstr>PowerPoint Presentation</vt:lpstr>
      <vt:lpstr>PowerPoint Presentation</vt:lpstr>
      <vt:lpstr>PowerPoint Presentation</vt:lpstr>
      <vt:lpstr>Netflix Content Performance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Content Performance Evaluation</dc:title>
  <dc:creator>Esther Okwute</dc:creator>
  <cp:lastModifiedBy>Esther Okwute</cp:lastModifiedBy>
  <cp:revision>19</cp:revision>
  <dcterms:created xsi:type="dcterms:W3CDTF">2025-05-12T15:43:17Z</dcterms:created>
  <dcterms:modified xsi:type="dcterms:W3CDTF">2025-05-12T19:24:39Z</dcterms:modified>
</cp:coreProperties>
</file>